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9" r:id="rId5"/>
    <p:sldId id="258" r:id="rId6"/>
    <p:sldId id="262" r:id="rId7"/>
    <p:sldId id="263" r:id="rId8"/>
    <p:sldId id="266" r:id="rId9"/>
    <p:sldId id="265" r:id="rId10"/>
    <p:sldId id="267" r:id="rId11"/>
    <p:sldId id="264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A722-C79D-47EA-BAFB-42EE3F1B5197}" type="datetimeFigureOut">
              <a:rPr lang="uk-UA" smtClean="0"/>
              <a:t>13.11.2013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AA32DEB-2203-43E6-8F69-A257FF30C859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A722-C79D-47EA-BAFB-42EE3F1B5197}" type="datetimeFigureOut">
              <a:rPr lang="uk-UA" smtClean="0"/>
              <a:t>13.11.2013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2DEB-2203-43E6-8F69-A257FF30C85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A722-C79D-47EA-BAFB-42EE3F1B5197}" type="datetimeFigureOut">
              <a:rPr lang="uk-UA" smtClean="0"/>
              <a:t>13.11.2013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2DEB-2203-43E6-8F69-A257FF30C85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A722-C79D-47EA-BAFB-42EE3F1B5197}" type="datetimeFigureOut">
              <a:rPr lang="uk-UA" smtClean="0"/>
              <a:t>13.11.2013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2DEB-2203-43E6-8F69-A257FF30C85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A722-C79D-47EA-BAFB-42EE3F1B5197}" type="datetimeFigureOut">
              <a:rPr lang="uk-UA" smtClean="0"/>
              <a:t>13.11.2013</a:t>
            </a:fld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2DEB-2203-43E6-8F69-A257FF30C859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A722-C79D-47EA-BAFB-42EE3F1B5197}" type="datetimeFigureOut">
              <a:rPr lang="uk-UA" smtClean="0"/>
              <a:t>13.11.2013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2DEB-2203-43E6-8F69-A257FF30C85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A722-C79D-47EA-BAFB-42EE3F1B5197}" type="datetimeFigureOut">
              <a:rPr lang="uk-UA" smtClean="0"/>
              <a:t>13.11.2013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2DEB-2203-43E6-8F69-A257FF30C85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A722-C79D-47EA-BAFB-42EE3F1B5197}" type="datetimeFigureOut">
              <a:rPr lang="uk-UA" smtClean="0"/>
              <a:t>13.11.2013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2DEB-2203-43E6-8F69-A257FF30C85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A722-C79D-47EA-BAFB-42EE3F1B5197}" type="datetimeFigureOut">
              <a:rPr lang="uk-UA" smtClean="0"/>
              <a:t>13.11.2013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2DEB-2203-43E6-8F69-A257FF30C85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A722-C79D-47EA-BAFB-42EE3F1B5197}" type="datetimeFigureOut">
              <a:rPr lang="uk-UA" smtClean="0"/>
              <a:t>13.11.2013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2DEB-2203-43E6-8F69-A257FF30C859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A722-C79D-47EA-BAFB-42EE3F1B5197}" type="datetimeFigureOut">
              <a:rPr lang="uk-UA" smtClean="0"/>
              <a:t>13.11.2013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32DEB-2203-43E6-8F69-A257FF30C859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ABEA722-C79D-47EA-BAFB-42EE3F1B5197}" type="datetimeFigureOut">
              <a:rPr lang="uk-UA" smtClean="0"/>
              <a:t>13.11.2013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AA32DEB-2203-43E6-8F69-A257FF30C859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7" Type="http://schemas.openxmlformats.org/officeDocument/2006/relationships/image" Target="../media/image21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gif"/><Relationship Id="rId5" Type="http://schemas.openxmlformats.org/officeDocument/2006/relationships/image" Target="../media/image19.gif"/><Relationship Id="rId4" Type="http://schemas.openxmlformats.org/officeDocument/2006/relationships/image" Target="../media/image18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7" Type="http://schemas.openxmlformats.org/officeDocument/2006/relationships/image" Target="../media/image16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gif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82087"/>
          </a:xfrm>
        </p:spPr>
        <p:txBody>
          <a:bodyPr/>
          <a:lstStyle/>
          <a:p>
            <a:r>
              <a:rPr lang="uk-UA" dirty="0" smtClean="0"/>
              <a:t>Електричне поле точкових зарядів. 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Потік напруженості електричного поля.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6791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увати 10"/>
          <p:cNvGrpSpPr/>
          <p:nvPr/>
        </p:nvGrpSpPr>
        <p:grpSpPr>
          <a:xfrm>
            <a:off x="465650" y="412976"/>
            <a:ext cx="8229600" cy="6525344"/>
            <a:chOff x="465650" y="412976"/>
            <a:chExt cx="8229600" cy="6525344"/>
          </a:xfrm>
        </p:grpSpPr>
        <p:sp>
          <p:nvSpPr>
            <p:cNvPr id="2" name="Місце для вмісту 2"/>
            <p:cNvSpPr txBox="1">
              <a:spLocks/>
            </p:cNvSpPr>
            <p:nvPr/>
          </p:nvSpPr>
          <p:spPr>
            <a:xfrm>
              <a:off x="465650" y="412976"/>
              <a:ext cx="8229600" cy="6525344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91440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01168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219456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237744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dirty="0" smtClean="0"/>
                <a:t> Якщо </a:t>
              </a:r>
              <a:r>
                <a:rPr lang="uk-UA" dirty="0" err="1" smtClean="0"/>
                <a:t>поверня</a:t>
              </a:r>
              <a:r>
                <a:rPr lang="uk-UA" dirty="0" smtClean="0"/>
                <a:t> </a:t>
              </a:r>
              <a:r>
                <a:rPr lang="uk-UA" b="1" dirty="0" smtClean="0"/>
                <a:t>   </a:t>
              </a:r>
              <a:r>
                <a:rPr lang="uk-UA" dirty="0" smtClean="0"/>
                <a:t>замкнута, то за додатний напрям нормалі</a:t>
              </a:r>
              <a:r>
                <a:rPr lang="uk-UA" b="1" dirty="0" smtClean="0"/>
                <a:t> </a:t>
              </a:r>
              <a:r>
                <a:rPr lang="uk-UA" dirty="0" smtClean="0"/>
                <a:t>беруть напрям зовнішньої нормалі, </a:t>
              </a:r>
              <a:r>
                <a:rPr lang="en-US" dirty="0" smtClean="0"/>
                <a:t>a </a:t>
              </a:r>
              <a:r>
                <a:rPr lang="uk-UA" dirty="0" smtClean="0"/>
                <a:t>потік напруженості через таку поверхню дорівнює (знак </a:t>
              </a:r>
              <a:r>
                <a:rPr lang="uk-UA" b="1" dirty="0" smtClean="0"/>
                <a:t>   </a:t>
              </a:r>
              <a:r>
                <a:rPr lang="uk-UA" dirty="0" smtClean="0"/>
                <a:t>означає, що інтегрування ведуть по замкнутій поверхні):</a:t>
              </a:r>
            </a:p>
            <a:p>
              <a:pPr marL="114300" indent="0">
                <a:buNone/>
              </a:pPr>
              <a:endParaRPr lang="uk-UA" b="1" dirty="0" smtClean="0"/>
            </a:p>
            <a:p>
              <a:pPr marL="114300" indent="0">
                <a:buNone/>
              </a:pPr>
              <a:endParaRPr lang="uk-UA" b="1" dirty="0"/>
            </a:p>
            <a:p>
              <a:r>
                <a:rPr lang="uk-UA" dirty="0" smtClean="0"/>
                <a:t>На рисунку показано</a:t>
              </a:r>
              <a:r>
                <a:rPr lang="uk-UA" dirty="0"/>
                <a:t>, що потік ліній, які входять до поверхні </a:t>
              </a:r>
              <a:r>
                <a:rPr lang="uk-UA" b="1" dirty="0"/>
                <a:t> </a:t>
              </a:r>
              <a:r>
                <a:rPr lang="uk-UA" b="1" dirty="0" smtClean="0"/>
                <a:t>  </a:t>
              </a:r>
              <a:r>
                <a:rPr lang="uk-UA" dirty="0" smtClean="0"/>
                <a:t>від'ємний (             </a:t>
              </a:r>
              <a:r>
                <a:rPr lang="uk-UA" b="1" dirty="0"/>
                <a:t> </a:t>
              </a:r>
              <a:r>
                <a:rPr lang="uk-UA" dirty="0"/>
                <a:t>), а потік ліній, які виходять з </a:t>
              </a:r>
              <a:r>
                <a:rPr lang="uk-UA" dirty="0" smtClean="0"/>
                <a:t>поверхні </a:t>
              </a:r>
              <a:r>
                <a:rPr lang="uk-UA" dirty="0"/>
                <a:t> </a:t>
              </a:r>
              <a:r>
                <a:rPr lang="uk-UA" b="1" dirty="0"/>
                <a:t> </a:t>
              </a:r>
              <a:r>
                <a:rPr lang="uk-UA" dirty="0"/>
                <a:t>- додатний </a:t>
              </a:r>
              <a:r>
                <a:rPr lang="uk-UA" dirty="0" smtClean="0"/>
                <a:t>(              ).</a:t>
              </a:r>
              <a:endParaRPr lang="uk-UA" dirty="0"/>
            </a:p>
          </p:txBody>
        </p:sp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3848" y="503104"/>
              <a:ext cx="216023" cy="264028"/>
            </a:xfrm>
            <a:prstGeom prst="rect">
              <a:avLst/>
            </a:prstGeom>
          </p:spPr>
        </p:pic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57626" y="1507740"/>
              <a:ext cx="219155" cy="504057"/>
            </a:xfrm>
            <a:prstGeom prst="rect">
              <a:avLst/>
            </a:prstGeom>
          </p:spPr>
        </p:pic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3178" y="2321275"/>
              <a:ext cx="1523603" cy="664135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7744" y="3675648"/>
              <a:ext cx="216023" cy="264028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76694" y="3701579"/>
              <a:ext cx="1080115" cy="212166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9912" y="3989386"/>
              <a:ext cx="216023" cy="264028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4037714"/>
              <a:ext cx="1152128" cy="282978"/>
            </a:xfrm>
            <a:prstGeom prst="rect">
              <a:avLst/>
            </a:prstGeom>
          </p:spPr>
        </p:pic>
      </p:grpSp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289" y="4437112"/>
            <a:ext cx="2313912" cy="230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34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32192E-6 L -0.00035 -0.2728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36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5400" dirty="0" smtClean="0"/>
              <a:t>Дякуємо за увагу!</a:t>
            </a:r>
            <a:endParaRPr lang="uk-UA" sz="54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0302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Введення поняття точкового заряду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Розрахунок електричних полів на основі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закону Кулона</a:t>
            </a:r>
            <a:r>
              <a:rPr lang="uk-UA" dirty="0"/>
              <a:t> за</a:t>
            </a:r>
            <a:r>
              <a:rPr lang="en-US" dirty="0"/>
              <a:t>­</a:t>
            </a:r>
            <a:r>
              <a:rPr lang="uk-UA" dirty="0" err="1"/>
              <a:t>стосовується</a:t>
            </a:r>
            <a:r>
              <a:rPr lang="uk-UA" dirty="0"/>
              <a:t> тоді, коли електричні заряди тіл можна розглядати </a:t>
            </a:r>
            <a:r>
              <a:rPr lang="uk-UA" dirty="0" err="1"/>
              <a:t>зосе</a:t>
            </a:r>
            <a:r>
              <a:rPr lang="en-US" dirty="0"/>
              <a:t>­</a:t>
            </a:r>
            <a:r>
              <a:rPr lang="uk-UA" dirty="0" err="1"/>
              <a:t>редженими</a:t>
            </a:r>
            <a:r>
              <a:rPr lang="uk-UA" dirty="0"/>
              <a:t> в досить малому об'ємі, тобто вважати заряджені тіла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­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ковими</a:t>
            </a:r>
            <a:r>
              <a:rPr lang="uk-UA" dirty="0"/>
              <a:t>.</a:t>
            </a:r>
          </a:p>
          <a:p>
            <a:r>
              <a:rPr lang="ru-RU" dirty="0" err="1"/>
              <a:t>Отже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  <a: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очкові </a:t>
            </a:r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заряди </a:t>
            </a:r>
            <a:r>
              <a:rPr lang="uk-UA" dirty="0" smtClean="0"/>
              <a:t>- це </a:t>
            </a:r>
            <a:r>
              <a:rPr lang="uk-UA" dirty="0"/>
              <a:t>абстракція, що вводиться для спрощення опису поля зарядженого тіла або системи тіл. Іноді також визначається як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електрично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заряджена матеріальна точка</a:t>
            </a:r>
            <a:r>
              <a:rPr lang="uk-UA" dirty="0"/>
              <a:t>.</a:t>
            </a:r>
          </a:p>
          <a:p>
            <a:r>
              <a:rPr lang="uk-UA" dirty="0"/>
              <a:t>При практичних розрахунках точковий заряд — це заряд,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розмірами</a:t>
            </a:r>
            <a:r>
              <a:rPr lang="uk-UA" dirty="0"/>
              <a:t> носія якого в порівнянні з відстанню, на якому розглядається електростатична взаємодія,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 знехтувати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43865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Місце для тексту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Електричне поле. Електростатичне поле</a:t>
            </a:r>
            <a:endParaRPr lang="uk-UA" dirty="0"/>
          </a:p>
        </p:txBody>
      </p:sp>
      <p:sp>
        <p:nvSpPr>
          <p:cNvPr id="5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836712"/>
            <a:ext cx="7632848" cy="4157539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Поле</a:t>
            </a:r>
            <a:r>
              <a:rPr lang="uk-UA" dirty="0" smtClean="0"/>
              <a:t> </a:t>
            </a:r>
            <a:r>
              <a:rPr lang="uk-UA" dirty="0"/>
              <a:t>- одна з форм існування матерії. Поле можна досліджувати, </a:t>
            </a:r>
            <a:r>
              <a:rPr lang="uk-UA" dirty="0" smtClean="0"/>
              <a:t>описувати </a:t>
            </a:r>
            <a:r>
              <a:rPr lang="uk-UA" dirty="0"/>
              <a:t>його силові, енергетичні й ін. властивості. Поле, створюване нерухливими електричними зарядами, називається </a:t>
            </a:r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електростатичним</a:t>
            </a:r>
            <a:r>
              <a:rPr lang="uk-UA" dirty="0" smtClean="0"/>
              <a:t>. </a:t>
            </a:r>
            <a:r>
              <a:rPr lang="uk-UA" dirty="0"/>
              <a:t>Для дослідження електростатичного поля використовують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пробний точковий позитивний заряд </a:t>
            </a:r>
            <a:r>
              <a:rPr lang="uk-UA" dirty="0"/>
              <a:t>- такий заряд, який не спотворює досліджуване поле (не викликає перерозподіл зарядів).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85502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2"/>
          <p:cNvSpPr txBox="1">
            <a:spLocks/>
          </p:cNvSpPr>
          <p:nvPr/>
        </p:nvSpPr>
        <p:spPr>
          <a:xfrm>
            <a:off x="457200" y="404664"/>
            <a:ext cx="8229600" cy="4373563"/>
          </a:xfrm>
          <a:prstGeom prst="rect">
            <a:avLst/>
          </a:prstGeom>
        </p:spPr>
        <p:txBody>
          <a:bodyPr/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Якщо в поле, створюване зарядом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uk-UA" dirty="0"/>
              <a:t>, помістити пробний заряд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uk-UA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uk-UA" dirty="0"/>
              <a:t> на нього буде діяти сила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uk-UA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uk-UA" dirty="0"/>
              <a:t>, причому величина цієї сили залежить від величини заряду, що міститься в даній точці полю. Якщо в тугіше точку помістити заряд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uk-UA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dirty="0"/>
              <a:t>, то сила Кулона</a:t>
            </a:r>
          </a:p>
          <a:p>
            <a:pPr marL="114300" indent="0" algn="ctr">
              <a:buNone/>
            </a:pPr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uk-UA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q</a:t>
            </a:r>
            <a:r>
              <a:rPr lang="uk-UA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і т.д.</a:t>
            </a:r>
          </a:p>
          <a:p>
            <a:r>
              <a:rPr lang="uk-UA" dirty="0"/>
              <a:t>Однак, відношення сили Кулона до величини пробного заряду, є величина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постійна</a:t>
            </a:r>
            <a:r>
              <a:rPr lang="uk-UA" dirty="0"/>
              <a:t> для даної точки </a:t>
            </a:r>
            <a:r>
              <a:rPr lang="uk-UA" dirty="0" smtClean="0"/>
              <a:t>простору</a:t>
            </a:r>
          </a:p>
          <a:p>
            <a:pPr marL="114300" indent="0">
              <a:buNone/>
            </a:pPr>
            <a:r>
              <a:rPr lang="uk-UA" dirty="0"/>
              <a:t> </a:t>
            </a:r>
          </a:p>
          <a:p>
            <a:pPr marL="114300" indent="0">
              <a:buNone/>
            </a:pPr>
            <a:endParaRPr lang="uk-UA" dirty="0"/>
          </a:p>
          <a:p>
            <a:r>
              <a:rPr lang="uk-UA" dirty="0"/>
              <a:t>і характеризує електричне поле в тій точці, де перебуває пробний заряд. Ця величина називається </a:t>
            </a:r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напруженістю</a:t>
            </a:r>
            <a:r>
              <a:rPr lang="uk-UA" dirty="0" smtClean="0"/>
              <a:t> </a:t>
            </a:r>
            <a:r>
              <a:rPr lang="uk-UA" dirty="0"/>
              <a:t>і є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силовою характеристикою електростатичного поля</a:t>
            </a:r>
            <a:r>
              <a:rPr lang="uk-UA" dirty="0"/>
              <a:t>.</a:t>
            </a:r>
          </a:p>
          <a:p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160" y="3958083"/>
            <a:ext cx="3227090" cy="820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0640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Напруженість електричного поля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Напруженість </a:t>
            </a:r>
            <a: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поля </a:t>
            </a:r>
            <a:r>
              <a:rPr lang="uk-UA" dirty="0" smtClean="0"/>
              <a:t>– це векторна </a:t>
            </a:r>
            <a:r>
              <a:rPr lang="uk-UA" dirty="0"/>
              <a:t>величина, чисельно рівна силі, що діє на одиничний позитивний точковий заряд, поміщений у дану точку </a:t>
            </a:r>
            <a:r>
              <a:rPr lang="uk-UA" dirty="0" smtClean="0"/>
              <a:t>поля.</a:t>
            </a:r>
          </a:p>
          <a:p>
            <a:pPr marL="114300" indent="0">
              <a:buNone/>
            </a:pPr>
            <a:endParaRPr lang="uk-UA" dirty="0" smtClean="0"/>
          </a:p>
          <a:p>
            <a:pPr marL="114300" indent="0">
              <a:buNone/>
            </a:pPr>
            <a:endParaRPr lang="uk-UA" dirty="0" smtClean="0"/>
          </a:p>
          <a:p>
            <a:pPr marL="114300" indent="0">
              <a:buNone/>
            </a:pPr>
            <a:endParaRPr lang="uk-UA" dirty="0"/>
          </a:p>
          <a:p>
            <a:r>
              <a:rPr lang="uk-UA" dirty="0"/>
              <a:t>Напрямок вектора напруженості збігається з напрямком дії сили</a:t>
            </a:r>
            <a:r>
              <a:rPr lang="uk-UA" dirty="0" smtClean="0"/>
              <a:t>.</a:t>
            </a:r>
            <a:endParaRPr lang="uk-UA" dirty="0"/>
          </a:p>
          <a:p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56992"/>
            <a:ext cx="1152128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173" y="3356992"/>
            <a:ext cx="2725772" cy="1152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7844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Місце для тексту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5157192"/>
            <a:ext cx="7328514" cy="523043"/>
          </a:xfrm>
        </p:spPr>
        <p:txBody>
          <a:bodyPr>
            <a:normAutofit fontScale="90000"/>
          </a:bodyPr>
          <a:lstStyle/>
          <a:p>
            <a:r>
              <a:rPr lang="uk-UA" cap="none" dirty="0" smtClean="0"/>
              <a:t>Визначимо напруженість поля, створюваного точковим зарядом q на деякій відстані r від нього у вакуумі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890" y="764704"/>
            <a:ext cx="3903168" cy="1331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827" y="2276872"/>
            <a:ext cx="2331294" cy="101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796" y="3633045"/>
            <a:ext cx="2907356" cy="1057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1703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Потік напруженості електричного поля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88768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Метод зображення електростатичного поля за допомогою ліній напруженості запропоновано видатним англійським фізиком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М.Фарадеєм</a:t>
            </a:r>
            <a:r>
              <a:rPr lang="uk-UA" dirty="0"/>
              <a:t> (</a:t>
            </a:r>
            <a:r>
              <a:rPr lang="en-US" dirty="0"/>
              <a:t>I791-I867pp</a:t>
            </a:r>
            <a:r>
              <a:rPr lang="en-US" dirty="0" smtClean="0"/>
              <a:t>.)</a:t>
            </a:r>
            <a:endParaRPr lang="uk-UA" dirty="0" smtClean="0"/>
          </a:p>
          <a:p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Лінією </a:t>
            </a:r>
            <a: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напруженості</a:t>
            </a:r>
            <a:r>
              <a:rPr lang="uk-UA" dirty="0"/>
              <a:t>, або силовою лінією, називають лінію, дотична до якої в будь-якій точці збігається з напрямом </a:t>
            </a:r>
            <a:r>
              <a:rPr lang="uk-UA" dirty="0" smtClean="0"/>
              <a:t>напруженості. </a:t>
            </a:r>
            <a:r>
              <a:rPr lang="uk-UA" dirty="0"/>
              <a:t>Ці лінії напрямлені від позитивних зарядів (або з нескінченності) до негативних зарядів (або сягають у нескінченність). </a:t>
            </a:r>
            <a:r>
              <a:rPr lang="uk-UA" dirty="0" smtClean="0"/>
              <a:t>Домовились </a:t>
            </a:r>
            <a:r>
              <a:rPr lang="uk-UA" dirty="0"/>
              <a:t>проводити лінії напруженості з такою густотою, щоб кількість ліній, які пронизують одиницю площі поверхні, перпендикулярної до ліній напруженості, чисельно дорівнювала б модулю </a:t>
            </a:r>
            <a:r>
              <a:rPr lang="uk-UA" dirty="0" smtClean="0"/>
              <a:t>напруженості. </a:t>
            </a:r>
            <a:r>
              <a:rPr lang="uk-UA" dirty="0"/>
              <a:t>Якщо лінії напруженості визначено таким чином, то можна ввести поняття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потоку напруженості</a:t>
            </a:r>
            <a:r>
              <a:rPr lang="uk-UA" dirty="0"/>
              <a:t>.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5242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Місце для тексту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Потік напруженості</a:t>
            </a:r>
            <a:endParaRPr lang="uk-UA" dirty="0"/>
          </a:p>
        </p:txBody>
      </p:sp>
      <p:sp>
        <p:nvSpPr>
          <p:cNvPr id="5" name="Місце для вмісту 2"/>
          <p:cNvSpPr txBox="1">
            <a:spLocks/>
          </p:cNvSpPr>
          <p:nvPr/>
        </p:nvSpPr>
        <p:spPr>
          <a:xfrm>
            <a:off x="683568" y="890600"/>
            <a:ext cx="7776864" cy="412257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Потоком </a:t>
            </a:r>
            <a: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напруженості</a:t>
            </a:r>
            <a:r>
              <a:rPr lang="uk-UA" dirty="0"/>
              <a:t> через поверхню 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uk-UA" b="1" dirty="0" err="1"/>
              <a:t> </a:t>
            </a:r>
            <a:r>
              <a:rPr lang="uk-UA" dirty="0"/>
              <a:t>називають фізичну величину, яка чисельно дорівнює кількості ліній напруженості, які пронизують цю </a:t>
            </a:r>
            <a:r>
              <a:rPr lang="uk-UA" dirty="0" smtClean="0"/>
              <a:t>поверхню.</a:t>
            </a:r>
          </a:p>
          <a:p>
            <a:r>
              <a:rPr lang="uk-UA" dirty="0" smtClean="0"/>
              <a:t>Потік </a:t>
            </a:r>
            <a:r>
              <a:rPr lang="uk-UA" dirty="0"/>
              <a:t>силових ліній однорідного електричного поля через </a:t>
            </a:r>
            <a:r>
              <a:rPr lang="uk-UA" dirty="0" smtClean="0"/>
              <a:t>площину</a:t>
            </a:r>
            <a:r>
              <a:rPr lang="en-US" dirty="0" smtClean="0"/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uk-UA" dirty="0" smtClean="0"/>
              <a:t>, </a:t>
            </a:r>
            <a:r>
              <a:rPr lang="uk-UA" dirty="0"/>
              <a:t>нормаль до якої дорівнює </a:t>
            </a:r>
            <a:r>
              <a:rPr lang="en-US" dirty="0"/>
              <a:t> </a:t>
            </a:r>
            <a:r>
              <a:rPr lang="uk-UA" b="1" dirty="0"/>
              <a:t> </a:t>
            </a:r>
            <a:r>
              <a:rPr lang="uk-UA" dirty="0"/>
              <a:t>, записують так</a:t>
            </a:r>
            <a:r>
              <a:rPr lang="uk-UA" dirty="0" smtClean="0"/>
              <a:t>:</a:t>
            </a:r>
            <a:endParaRPr lang="uk-UA" dirty="0"/>
          </a:p>
          <a:p>
            <a:pPr marL="114300" indent="0" algn="r">
              <a:buNone/>
            </a:pPr>
            <a:r>
              <a:rPr lang="uk-UA" b="1" dirty="0"/>
              <a:t> </a:t>
            </a:r>
            <a:endParaRPr lang="uk-UA" b="1" dirty="0" smtClean="0"/>
          </a:p>
          <a:p>
            <a:pPr marL="114300" indent="0" algn="r">
              <a:buNone/>
            </a:pPr>
            <a:r>
              <a:rPr lang="uk-UA" dirty="0" smtClean="0"/>
              <a:t>(1.6</a:t>
            </a:r>
            <a:r>
              <a:rPr lang="en-US" dirty="0" smtClean="0"/>
              <a:t>)</a:t>
            </a:r>
          </a:p>
          <a:p>
            <a:pPr marL="114300" indent="0">
              <a:buNone/>
            </a:pPr>
            <a:endParaRPr lang="uk-UA" dirty="0" smtClean="0"/>
          </a:p>
          <a:p>
            <a:pPr marL="114300" indent="0">
              <a:buNone/>
            </a:pPr>
            <a:r>
              <a:rPr lang="en-US" dirty="0" smtClean="0"/>
              <a:t>   </a:t>
            </a:r>
            <a:r>
              <a:rPr lang="uk-UA" dirty="0" smtClean="0"/>
              <a:t>(де            )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453" y="3689512"/>
            <a:ext cx="4772160" cy="59037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956868"/>
            <a:ext cx="188311" cy="3766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958" y="4563008"/>
            <a:ext cx="944826" cy="29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535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увати 18"/>
          <p:cNvGrpSpPr/>
          <p:nvPr/>
        </p:nvGrpSpPr>
        <p:grpSpPr>
          <a:xfrm>
            <a:off x="465650" y="890600"/>
            <a:ext cx="8229600" cy="6525344"/>
            <a:chOff x="465650" y="890600"/>
            <a:chExt cx="8229600" cy="6525344"/>
          </a:xfrm>
        </p:grpSpPr>
        <p:sp>
          <p:nvSpPr>
            <p:cNvPr id="2" name="Місце для вмісту 2"/>
            <p:cNvSpPr txBox="1">
              <a:spLocks/>
            </p:cNvSpPr>
            <p:nvPr/>
          </p:nvSpPr>
          <p:spPr>
            <a:xfrm>
              <a:off x="465650" y="890600"/>
              <a:ext cx="8229600" cy="6525344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91440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201168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219456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237744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dirty="0"/>
                <a:t>Для того, </a:t>
              </a:r>
              <a:r>
                <a:rPr lang="ru-RU" dirty="0" err="1"/>
                <a:t>щоб</a:t>
              </a:r>
              <a:r>
                <a:rPr lang="ru-RU" dirty="0"/>
                <a:t> </a:t>
              </a:r>
              <a:r>
                <a:rPr lang="ru-RU" dirty="0" err="1"/>
                <a:t>визначити</a:t>
              </a:r>
              <a:r>
                <a:rPr lang="ru-RU" dirty="0"/>
                <a:t> </a:t>
              </a:r>
              <a:r>
                <a:rPr lang="ru-RU" dirty="0" err="1"/>
                <a:t>потік</a:t>
              </a:r>
              <a:r>
                <a:rPr lang="ru-RU" dirty="0"/>
                <a:t> </a:t>
              </a:r>
              <a:r>
                <a:rPr lang="ru-RU" dirty="0" err="1"/>
                <a:t>напруженості</a:t>
              </a:r>
              <a:r>
                <a:rPr lang="ru-RU" dirty="0"/>
                <a:t> </a:t>
              </a:r>
              <a:r>
                <a:rPr lang="ru-RU" dirty="0" err="1"/>
                <a:t>неоднорідного</a:t>
              </a:r>
              <a:r>
                <a:rPr lang="ru-RU" dirty="0"/>
                <a:t> </a:t>
              </a:r>
              <a:r>
                <a:rPr lang="ru-RU" dirty="0" err="1"/>
                <a:t>електричного</a:t>
              </a:r>
              <a:r>
                <a:rPr lang="ru-RU" dirty="0"/>
                <a:t> поля через </a:t>
              </a:r>
              <a:r>
                <a:rPr lang="ru-RU" dirty="0" err="1"/>
                <a:t>поверхню</a:t>
              </a:r>
              <a:r>
                <a:rPr lang="ru-RU" dirty="0"/>
                <a:t> </a:t>
              </a:r>
              <a:r>
                <a:rPr lang="ru-RU" dirty="0" smtClean="0"/>
                <a:t> </a:t>
              </a:r>
              <a:r>
                <a:rPr lang="ru-RU" b="1" dirty="0"/>
                <a:t> </a:t>
              </a:r>
              <a:r>
                <a:rPr lang="ru-RU" b="1" dirty="0" smtClean="0"/>
                <a:t> </a:t>
              </a:r>
              <a:r>
                <a:rPr lang="ru-RU" dirty="0" err="1" smtClean="0"/>
                <a:t>довільної</a:t>
              </a:r>
              <a:r>
                <a:rPr lang="ru-RU" dirty="0" smtClean="0"/>
                <a:t> </a:t>
              </a:r>
              <a:r>
                <a:rPr lang="ru-RU" dirty="0" err="1"/>
                <a:t>форми</a:t>
              </a:r>
              <a:r>
                <a:rPr lang="ru-RU" dirty="0"/>
                <a:t>, </a:t>
              </a:r>
              <a:r>
                <a:rPr lang="ru-RU" dirty="0" err="1"/>
                <a:t>застосовують</a:t>
              </a:r>
              <a:r>
                <a:rPr lang="ru-RU" dirty="0"/>
                <a:t> </a:t>
              </a:r>
              <a:r>
                <a:rPr lang="ru-RU" dirty="0" err="1"/>
                <a:t>такий</a:t>
              </a:r>
              <a:r>
                <a:rPr lang="ru-RU" dirty="0"/>
                <a:t> </a:t>
              </a:r>
              <a:r>
                <a:rPr lang="ru-RU" dirty="0" err="1"/>
                <a:t>прийом</a:t>
              </a:r>
              <a:r>
                <a:rPr lang="ru-RU" dirty="0"/>
                <a:t> (</a:t>
              </a:r>
              <a:r>
                <a:rPr lang="ru-RU" dirty="0" err="1"/>
                <a:t>використовуючи</a:t>
              </a:r>
              <a:r>
                <a:rPr lang="ru-RU" dirty="0"/>
                <a:t> формулу (1.6)): </a:t>
              </a:r>
              <a:r>
                <a:rPr lang="ru-RU" dirty="0" err="1"/>
                <a:t>розбивають</a:t>
              </a:r>
              <a:r>
                <a:rPr lang="ru-RU" dirty="0"/>
                <a:t> </a:t>
              </a:r>
              <a:r>
                <a:rPr lang="ru-RU" dirty="0" err="1"/>
                <a:t>поверхню</a:t>
              </a:r>
              <a:r>
                <a:rPr lang="ru-RU" dirty="0"/>
                <a:t> </a:t>
              </a:r>
              <a:r>
                <a:rPr lang="ru-RU" dirty="0" smtClean="0"/>
                <a:t> </a:t>
              </a:r>
              <a:r>
                <a:rPr lang="ru-RU" b="1" dirty="0"/>
                <a:t> </a:t>
              </a:r>
              <a:r>
                <a:rPr lang="ru-RU" b="1" dirty="0" smtClean="0"/>
                <a:t> </a:t>
              </a:r>
              <a:r>
                <a:rPr lang="ru-RU" dirty="0" smtClean="0"/>
                <a:t>на </a:t>
              </a:r>
              <a:r>
                <a:rPr lang="ru-RU" dirty="0" err="1"/>
                <a:t>елементарні</a:t>
              </a:r>
              <a:r>
                <a:rPr lang="ru-RU" dirty="0"/>
                <a:t> </a:t>
              </a:r>
              <a:r>
                <a:rPr lang="ru-RU" dirty="0" err="1" smtClean="0"/>
                <a:t>поверхні</a:t>
              </a:r>
              <a:r>
                <a:rPr lang="ru-RU" dirty="0" smtClean="0"/>
                <a:t>   </a:t>
              </a:r>
              <a:r>
                <a:rPr lang="ru-RU" dirty="0"/>
                <a:t> </a:t>
              </a:r>
              <a:r>
                <a:rPr lang="ru-RU" b="1" dirty="0"/>
                <a:t> </a:t>
              </a:r>
              <a:r>
                <a:rPr lang="ru-RU" b="1" dirty="0" smtClean="0"/>
                <a:t> </a:t>
              </a:r>
              <a:r>
                <a:rPr lang="ru-RU" dirty="0" smtClean="0"/>
                <a:t>, </a:t>
              </a:r>
              <a:r>
                <a:rPr lang="ru-RU" dirty="0" err="1"/>
                <a:t>такі</a:t>
              </a:r>
              <a:r>
                <a:rPr lang="ru-RU" dirty="0"/>
                <a:t> </a:t>
              </a:r>
              <a:r>
                <a:rPr lang="ru-RU" dirty="0" err="1"/>
                <a:t>малі</a:t>
              </a:r>
              <a:r>
                <a:rPr lang="ru-RU" dirty="0"/>
                <a:t>, </a:t>
              </a:r>
              <a:r>
                <a:rPr lang="ru-RU" dirty="0" err="1"/>
                <a:t>щоб</a:t>
              </a:r>
              <a:r>
                <a:rPr lang="ru-RU" dirty="0"/>
                <a:t> </a:t>
              </a:r>
              <a:r>
                <a:rPr lang="ru-RU" dirty="0" err="1"/>
                <a:t>кожну</a:t>
              </a:r>
              <a:r>
                <a:rPr lang="ru-RU" dirty="0"/>
                <a:t> з них </a:t>
              </a:r>
              <a:r>
                <a:rPr lang="ru-RU" dirty="0" err="1"/>
                <a:t>можна</a:t>
              </a:r>
              <a:r>
                <a:rPr lang="ru-RU" dirty="0"/>
                <a:t> </a:t>
              </a:r>
              <a:r>
                <a:rPr lang="ru-RU" dirty="0" err="1"/>
                <a:t>було</a:t>
              </a:r>
              <a:r>
                <a:rPr lang="ru-RU" dirty="0"/>
                <a:t> б </a:t>
              </a:r>
              <a:r>
                <a:rPr lang="ru-RU" dirty="0" err="1"/>
                <a:t>вважати</a:t>
              </a:r>
              <a:r>
                <a:rPr lang="ru-RU" dirty="0"/>
                <a:t> </a:t>
              </a:r>
              <a:r>
                <a:rPr lang="ru-RU" dirty="0" smtClean="0"/>
                <a:t>плоскою, </a:t>
              </a:r>
              <a:r>
                <a:rPr lang="ru-RU" dirty="0"/>
                <a:t>а поле в межах </a:t>
              </a:r>
              <a:r>
                <a:rPr lang="ru-RU" dirty="0" err="1"/>
                <a:t>поверхні</a:t>
              </a:r>
              <a:r>
                <a:rPr lang="ru-RU" dirty="0"/>
                <a:t> </a:t>
              </a:r>
              <a:r>
                <a:rPr lang="ru-RU" dirty="0" smtClean="0"/>
                <a:t> </a:t>
              </a:r>
              <a:r>
                <a:rPr lang="ru-RU" b="1" dirty="0"/>
                <a:t> </a:t>
              </a:r>
              <a:r>
                <a:rPr lang="ru-RU" b="1" dirty="0" smtClean="0"/>
                <a:t>    </a:t>
              </a:r>
              <a:r>
                <a:rPr lang="ru-RU" dirty="0" err="1" smtClean="0"/>
                <a:t>було</a:t>
              </a:r>
              <a:r>
                <a:rPr lang="ru-RU" dirty="0" smtClean="0"/>
                <a:t> </a:t>
              </a:r>
              <a:r>
                <a:rPr lang="ru-RU" dirty="0"/>
                <a:t>б </a:t>
              </a:r>
              <a:r>
                <a:rPr lang="ru-RU" dirty="0" err="1"/>
                <a:t>однорідним</a:t>
              </a:r>
              <a:r>
                <a:rPr lang="ru-RU" dirty="0"/>
                <a:t> </a:t>
              </a:r>
              <a:r>
                <a:rPr lang="ru-RU" dirty="0"/>
                <a:t> </a:t>
              </a:r>
              <a:r>
                <a:rPr lang="ru-RU" dirty="0" smtClean="0"/>
                <a:t>       </a:t>
              </a:r>
              <a:r>
                <a:rPr lang="ru-RU" b="1" dirty="0"/>
                <a:t> </a:t>
              </a:r>
              <a:r>
                <a:rPr lang="ru-RU" dirty="0"/>
                <a:t>. </a:t>
              </a:r>
              <a:r>
                <a:rPr lang="ru-RU" dirty="0" smtClean="0"/>
                <a:t>    </a:t>
              </a:r>
            </a:p>
            <a:p>
              <a:r>
                <a:rPr lang="ru-RU" dirty="0" err="1" smtClean="0"/>
                <a:t>Тоді</a:t>
              </a:r>
              <a:r>
                <a:rPr lang="ru-RU" dirty="0" smtClean="0"/>
                <a:t> </a:t>
              </a:r>
              <a:r>
                <a:rPr lang="ru-RU" dirty="0" err="1"/>
                <a:t>потік</a:t>
              </a:r>
              <a:r>
                <a:rPr lang="ru-RU" dirty="0"/>
                <a:t> через </a:t>
              </a:r>
              <a:r>
                <a:rPr lang="ru-RU" dirty="0" err="1" smtClean="0"/>
                <a:t>поверхню</a:t>
              </a:r>
              <a:r>
                <a:rPr lang="ru-RU" dirty="0" smtClean="0"/>
                <a:t>    </a:t>
              </a:r>
              <a:r>
                <a:rPr lang="ru-RU" dirty="0"/>
                <a:t> </a:t>
              </a:r>
              <a:r>
                <a:rPr lang="ru-RU" b="1" dirty="0"/>
                <a:t> </a:t>
              </a:r>
              <a:r>
                <a:rPr lang="ru-RU" dirty="0" err="1" smtClean="0"/>
                <a:t>дорівнює</a:t>
              </a:r>
              <a:r>
                <a:rPr lang="ru-RU" dirty="0" smtClean="0"/>
                <a:t>:</a:t>
              </a:r>
            </a:p>
            <a:p>
              <a:endParaRPr lang="ru-RU" dirty="0"/>
            </a:p>
            <a:p>
              <a:r>
                <a:rPr lang="ru-RU" dirty="0" err="1"/>
                <a:t>Знаходячи</a:t>
              </a:r>
              <a:r>
                <a:rPr lang="ru-RU" dirty="0"/>
                <a:t> суму </a:t>
              </a:r>
              <a:r>
                <a:rPr lang="ru-RU" dirty="0" err="1" smtClean="0"/>
                <a:t>потоків</a:t>
              </a:r>
              <a:r>
                <a:rPr lang="ru-RU" dirty="0" smtClean="0"/>
                <a:t>      </a:t>
              </a:r>
              <a:r>
                <a:rPr lang="ru-RU" dirty="0"/>
                <a:t> </a:t>
              </a:r>
              <a:r>
                <a:rPr lang="ru-RU" b="1" dirty="0"/>
                <a:t> </a:t>
              </a:r>
              <a:r>
                <a:rPr lang="ru-RU" dirty="0"/>
                <a:t>по </a:t>
              </a:r>
              <a:r>
                <a:rPr lang="ru-RU" dirty="0" err="1"/>
                <a:t>всій</a:t>
              </a:r>
              <a:r>
                <a:rPr lang="ru-RU" dirty="0"/>
                <a:t> </a:t>
              </a:r>
              <a:r>
                <a:rPr lang="ru-RU" dirty="0" err="1" smtClean="0"/>
                <a:t>поверхні</a:t>
              </a:r>
              <a:r>
                <a:rPr lang="ru-RU" dirty="0" smtClean="0"/>
                <a:t> </a:t>
              </a:r>
              <a:r>
                <a:rPr lang="ru-RU" dirty="0"/>
                <a:t> </a:t>
              </a:r>
              <a:r>
                <a:rPr lang="ru-RU" b="1" dirty="0"/>
                <a:t> </a:t>
              </a:r>
              <a:r>
                <a:rPr lang="ru-RU" dirty="0"/>
                <a:t>, </a:t>
              </a:r>
              <a:r>
                <a:rPr lang="ru-RU" dirty="0" err="1"/>
                <a:t>визначимо</a:t>
              </a:r>
              <a:endParaRPr lang="ru-RU" dirty="0"/>
            </a:p>
          </p:txBody>
        </p:sp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49985" y="1753198"/>
              <a:ext cx="216023" cy="264028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64427" y="2435306"/>
              <a:ext cx="216023" cy="264028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5113" y="2791089"/>
              <a:ext cx="445766" cy="272413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4853" y="3501008"/>
              <a:ext cx="445766" cy="272413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6136" y="3506492"/>
              <a:ext cx="1269479" cy="326437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0032" y="4017065"/>
              <a:ext cx="445766" cy="272413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5064" y="4358054"/>
              <a:ext cx="2055142" cy="430146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6719" y="4855649"/>
              <a:ext cx="586196" cy="293098"/>
            </a:xfrm>
            <a:prstGeom prst="rect">
              <a:avLst/>
            </a:prstGeom>
          </p:spPr>
        </p:pic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8344" y="4855649"/>
              <a:ext cx="216023" cy="264028"/>
            </a:xfrm>
            <a:prstGeom prst="rect">
              <a:avLst/>
            </a:prstGeom>
          </p:spPr>
        </p:pic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5348" y="5373216"/>
              <a:ext cx="2734574" cy="7558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604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70</TotalTime>
  <Words>406</Words>
  <Application>Microsoft Office PowerPoint</Application>
  <PresentationFormat>Екран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Аптека</vt:lpstr>
      <vt:lpstr>Електричне поле точкових зарядів.   Потік напруженості електричного поля.</vt:lpstr>
      <vt:lpstr>Введення поняття точкового заряду</vt:lpstr>
      <vt:lpstr>Електричне поле. Електростатичне поле</vt:lpstr>
      <vt:lpstr>Презентація PowerPoint</vt:lpstr>
      <vt:lpstr>Напруженість електричного поля</vt:lpstr>
      <vt:lpstr>Визначимо напруженість поля, створюваного точковим зарядом q на деякій відстані r від нього у вакуумі </vt:lpstr>
      <vt:lpstr>Потік напруженості електричного поля</vt:lpstr>
      <vt:lpstr>Потік напруженості</vt:lpstr>
      <vt:lpstr>Презентація PowerPoint</vt:lpstr>
      <vt:lpstr>Презентація PowerPoint</vt:lpstr>
      <vt:lpstr>Дякуємо за увагу!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Електричне поле точкових зарядів.   Потік напруженості електричного поля</dc:title>
  <dc:creator>Your User Name</dc:creator>
  <cp:lastModifiedBy>Your User Name</cp:lastModifiedBy>
  <cp:revision>9</cp:revision>
  <dcterms:created xsi:type="dcterms:W3CDTF">2013-11-13T20:56:48Z</dcterms:created>
  <dcterms:modified xsi:type="dcterms:W3CDTF">2013-11-13T22:07:09Z</dcterms:modified>
</cp:coreProperties>
</file>