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321"/>
    <a:srgbClr val="4B6022"/>
    <a:srgbClr val="52851F"/>
    <a:srgbClr val="3A4A1A"/>
    <a:srgbClr val="F7B553"/>
    <a:srgbClr val="00FF00"/>
    <a:srgbClr val="FDEACF"/>
    <a:srgbClr val="FBDBAB"/>
    <a:srgbClr val="FCE0B6"/>
    <a:srgbClr val="FACF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>
      <p:cViewPr varScale="1">
        <p:scale>
          <a:sx n="66" d="100"/>
          <a:sy n="66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572000" y="6429372"/>
            <a:ext cx="4572000" cy="42862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2851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Сенин В.Г., МОУ «СОШ №4», г. Корсаков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14810" y="1357298"/>
            <a:ext cx="4929190" cy="1470025"/>
          </a:xfrm>
        </p:spPr>
        <p:txBody>
          <a:bodyPr>
            <a:noAutofit/>
          </a:bodyPr>
          <a:lstStyle>
            <a:lvl1pPr>
              <a:defRPr sz="5400" b="1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425321"/>
                    </a:gs>
                    <a:gs pos="41000">
                      <a:schemeClr val="bg1"/>
                    </a:gs>
                    <a:gs pos="38000">
                      <a:schemeClr val="accent3">
                        <a:lumMod val="60000"/>
                        <a:lumOff val="40000"/>
                      </a:schemeClr>
                    </a:gs>
                    <a:gs pos="43000">
                      <a:schemeClr val="accent3">
                        <a:lumMod val="75000"/>
                      </a:schemeClr>
                    </a:gs>
                    <a:gs pos="100000">
                      <a:srgbClr val="3A4A1A"/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defRPr>
            </a:lvl1pPr>
          </a:lstStyle>
          <a:p>
            <a:r>
              <a:rPr lang="ru-RU" dirty="0" smtClean="0"/>
              <a:t>ТЕМА НАШЕГО УРОКА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72000"/>
            <a:ext cx="8472518" cy="571504"/>
          </a:xfrm>
        </p:spPr>
        <p:txBody>
          <a:bodyPr>
            <a:noAutofit/>
          </a:bodyPr>
          <a:lstStyle>
            <a:lvl1pPr algn="l">
              <a:defRPr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3A4A1A"/>
                    </a:gs>
                    <a:gs pos="43000">
                      <a:schemeClr val="bg1"/>
                    </a:gs>
                    <a:gs pos="40000">
                      <a:schemeClr val="accent3">
                        <a:lumMod val="75000"/>
                      </a:schemeClr>
                    </a:gs>
                    <a:gs pos="46000">
                      <a:schemeClr val="accent3">
                        <a:lumMod val="50000"/>
                      </a:schemeClr>
                    </a:gs>
                    <a:gs pos="100000">
                      <a:srgbClr val="3A4A1A"/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defRPr>
            </a:lvl1pPr>
          </a:lstStyle>
          <a:p>
            <a:r>
              <a:rPr lang="ru-RU" dirty="0" smtClean="0"/>
              <a:t>Первый заголовок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532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42532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42532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42532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42532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571480"/>
            <a:ext cx="4929190" cy="1928826"/>
          </a:xfrm>
        </p:spPr>
        <p:txBody>
          <a:bodyPr/>
          <a:lstStyle/>
          <a:p>
            <a:r>
              <a:rPr lang="uk-UA" sz="4800" dirty="0" smtClean="0">
                <a:latin typeface="Georgia" pitchFamily="18" charset="0"/>
              </a:rPr>
              <a:t>Двигуни внутрішнього згоряння </a:t>
            </a:r>
            <a:endParaRPr lang="ru-RU" sz="4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utowp.ru/i/format/10/pictures/file_name/3214/321397_1373513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4643470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4429132"/>
            <a:ext cx="32861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425321"/>
                </a:solidFill>
                <a:latin typeface="Georgia" pitchFamily="18" charset="0"/>
              </a:rPr>
              <a:t>Роботу виконали </a:t>
            </a:r>
          </a:p>
          <a:p>
            <a:pPr algn="ctr"/>
            <a:r>
              <a:rPr lang="uk-UA" sz="2400" i="1" dirty="0" smtClean="0">
                <a:solidFill>
                  <a:srgbClr val="425321"/>
                </a:solidFill>
                <a:latin typeface="Georgia" pitchFamily="18" charset="0"/>
              </a:rPr>
              <a:t>Учениці </a:t>
            </a:r>
            <a:r>
              <a:rPr lang="ru-RU" sz="2400" i="1" dirty="0" smtClean="0">
                <a:solidFill>
                  <a:srgbClr val="425321"/>
                </a:solidFill>
                <a:latin typeface="Georgia" pitchFamily="18" charset="0"/>
              </a:rPr>
              <a:t>10 –Б класу </a:t>
            </a:r>
          </a:p>
          <a:p>
            <a:pPr algn="ctr"/>
            <a:r>
              <a:rPr lang="uk-UA" sz="2400" i="1" dirty="0" smtClean="0">
                <a:solidFill>
                  <a:srgbClr val="425321"/>
                </a:solidFill>
                <a:latin typeface="Georgia" pitchFamily="18" charset="0"/>
              </a:rPr>
              <a:t>Калініна Л.Ю.</a:t>
            </a:r>
            <a:r>
              <a:rPr lang="uk-UA" sz="2400" i="1" dirty="0" smtClean="0">
                <a:solidFill>
                  <a:srgbClr val="425321"/>
                </a:solidFill>
                <a:latin typeface="Georgia" pitchFamily="18" charset="0"/>
              </a:rPr>
              <a:t> </a:t>
            </a:r>
            <a:r>
              <a:rPr lang="uk-UA" sz="2400" i="1" dirty="0" smtClean="0">
                <a:solidFill>
                  <a:srgbClr val="425321"/>
                </a:solidFill>
                <a:latin typeface="Georgia" pitchFamily="18" charset="0"/>
              </a:rPr>
              <a:t>та </a:t>
            </a:r>
          </a:p>
          <a:p>
            <a:pPr algn="ctr"/>
            <a:r>
              <a:rPr lang="uk-UA" sz="2400" i="1" dirty="0" smtClean="0">
                <a:solidFill>
                  <a:srgbClr val="425321"/>
                </a:solidFill>
                <a:latin typeface="Georgia" pitchFamily="18" charset="0"/>
              </a:rPr>
              <a:t>Баюк Е.В. </a:t>
            </a:r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0"/>
            <a:ext cx="71437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4B6022"/>
                </a:solidFill>
                <a:latin typeface="Georgia" pitchFamily="18" charset="0"/>
              </a:rPr>
              <a:t>Історія винайдення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857232"/>
            <a:ext cx="8358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latin typeface="Georgia" pitchFamily="18" charset="0"/>
              </a:rPr>
              <a:t>Ще в 17 столітті голландський фізик Крістіан Хагенс (</a:t>
            </a:r>
            <a:r>
              <a:rPr lang="en-US" sz="1600" i="1" dirty="0" smtClean="0">
                <a:latin typeface="Georgia" pitchFamily="18" charset="0"/>
              </a:rPr>
              <a:t>Christian Huygens) </a:t>
            </a:r>
            <a:r>
              <a:rPr lang="uk-UA" sz="1600" i="1" dirty="0" smtClean="0">
                <a:latin typeface="Georgia" pitchFamily="18" charset="0"/>
              </a:rPr>
              <a:t>почав експерименти з двигунами внутрішнього згоряння, а в 1680 році був розроблений теоретичний двигун, паливом для якого служив чорний порох. Проте до втілення в життя ідеї автора так і не дійшло.</a:t>
            </a:r>
          </a:p>
          <a:p>
            <a:pPr algn="ctr"/>
            <a:r>
              <a:rPr lang="uk-UA" sz="1600" i="1" dirty="0" smtClean="0">
                <a:latin typeface="Georgia" pitchFamily="18" charset="0"/>
              </a:rPr>
              <a:t>Першим, кому вдалося створити перший в світі діючий двигун внутрішнього згоряння був Нісефор Ньєпс (</a:t>
            </a:r>
            <a:r>
              <a:rPr lang="en-US" sz="1600" i="1" dirty="0" smtClean="0">
                <a:latin typeface="Georgia" pitchFamily="18" charset="0"/>
              </a:rPr>
              <a:t>Nisefor Neps).</a:t>
            </a:r>
          </a:p>
          <a:p>
            <a:endParaRPr lang="ru-RU" dirty="0"/>
          </a:p>
        </p:txBody>
      </p:sp>
      <p:pic>
        <p:nvPicPr>
          <p:cNvPr id="1028" name="Picture 4" descr="Файл:Ørs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3357586" cy="4139112"/>
          </a:xfrm>
          <a:prstGeom prst="rect">
            <a:avLst/>
          </a:prstGeom>
          <a:noFill/>
        </p:spPr>
      </p:pic>
      <p:pic>
        <p:nvPicPr>
          <p:cNvPr id="1030" name="Picture 6" descr="Файл:Joseph Nicéphore Niép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428868"/>
            <a:ext cx="343187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айл:Four stroke cycle compr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975080" cy="45728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571480"/>
            <a:ext cx="31432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b="1" i="1" dirty="0" smtClean="0"/>
              <a:t>Двигу́н вну́трішнього згора́ння</a:t>
            </a:r>
            <a:r>
              <a:rPr lang="vi-VN" sz="1600" i="1" dirty="0" smtClean="0"/>
              <a:t> — тип двигуна, теплова машина, в якій хімічна енергія палива, що згоряє в робочій зоні, перетвориться в механічну роботу. Поряд із електричним двигуном двигун внутрішнього згоряння є одним із найпоширеніших типів двигунів. Найчастіше він використовується утранспортних засобах: автомобілях, мотоциклах, поїздах, морському транспорті тощо. Двигуни внутрішнього згоряння застосовуються також в автономних електричних генераторах для виробництва електроенергії.</a:t>
            </a:r>
            <a:endParaRPr lang="ru-RU" sz="1600" i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85728"/>
            <a:ext cx="41884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905"/>
                <a:solidFill>
                  <a:srgbClr val="4B6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Загальна характеристика </a:t>
            </a:r>
            <a:endParaRPr lang="ru-RU" sz="3600" b="1" cap="none" spc="0" dirty="0">
              <a:ln w="1905"/>
              <a:solidFill>
                <a:srgbClr val="4B602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0"/>
            <a:ext cx="8286808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4B6022"/>
                </a:solidFill>
                <a:latin typeface="Georgia" pitchFamily="18" charset="0"/>
              </a:rPr>
              <a:t>Робочий цикл двигуна внутрішнього згоряння</a:t>
            </a:r>
          </a:p>
          <a:p>
            <a:pPr algn="ctr"/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87154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latin typeface="Georgia" pitchFamily="18" charset="0"/>
              </a:rPr>
              <a:t>Двигуни внутрішнього згоряння бувають 4-тактними і 2-тактними. В 4-тактному моторі один робочий цикл здійснюється за чотири ходи поршня, в 2-тактному – за два. У сучасних автомобілях використовується 4-тактний двигун. Що стосується 2-тактних, то вони, як правило, встановлюються на мотоциклах, мопедах, моторних човнах і т. п.</a:t>
            </a:r>
          </a:p>
          <a:p>
            <a:pPr algn="ctr"/>
            <a:r>
              <a:rPr lang="uk-UA" sz="1600" i="1" dirty="0" smtClean="0">
                <a:latin typeface="Georgia" pitchFamily="18" charset="0"/>
              </a:rPr>
              <a:t>Робочий цикл 4-тактного двигуна внутрішнього згоряння включає в себе наступні такти: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857496"/>
            <a:ext cx="72152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Georgia" pitchFamily="18" charset="0"/>
              </a:rPr>
              <a:t>• впуск;</a:t>
            </a:r>
          </a:p>
          <a:p>
            <a:pPr algn="ctr"/>
            <a:r>
              <a:rPr lang="ru-RU" sz="1600" i="1" dirty="0" smtClean="0">
                <a:latin typeface="Georgia" pitchFamily="18" charset="0"/>
              </a:rPr>
              <a:t>• стиск;</a:t>
            </a:r>
          </a:p>
          <a:p>
            <a:pPr algn="ctr"/>
            <a:r>
              <a:rPr lang="ru-RU" sz="1600" i="1" dirty="0" smtClean="0">
                <a:latin typeface="Georgia" pitchFamily="18" charset="0"/>
              </a:rPr>
              <a:t>• робочий хід;</a:t>
            </a:r>
          </a:p>
          <a:p>
            <a:pPr algn="ctr"/>
            <a:r>
              <a:rPr lang="ru-RU" sz="1600" i="1" dirty="0" smtClean="0">
                <a:latin typeface="Georgia" pitchFamily="18" charset="0"/>
              </a:rPr>
              <a:t>• випуск.</a:t>
            </a:r>
          </a:p>
          <a:p>
            <a:endParaRPr lang="ru-RU" dirty="0"/>
          </a:p>
        </p:txBody>
      </p:sp>
      <p:pic>
        <p:nvPicPr>
          <p:cNvPr id="3074" name="Picture 2" descr="http://avto-instruktor.com.ua/images/ustroystvo_/dvigatel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643314"/>
            <a:ext cx="5786478" cy="3069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smtClean="0">
                <a:ln w="1905"/>
                <a:solidFill>
                  <a:srgbClr val="4253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Типи двигунів внутрішнього згоряння</a:t>
            </a:r>
            <a:endParaRPr lang="ru-RU" sz="4000" b="1" i="1" cap="none" spc="0" dirty="0">
              <a:ln w="1905"/>
              <a:solidFill>
                <a:srgbClr val="4253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2050" name="Picture 2" descr="Файл:Daimler-Benz DB 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333773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64331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Поршневий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2" name="Picture 4" descr="Файл:Mazda rotary engine ear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142984"/>
            <a:ext cx="3238522" cy="24288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43636" y="357187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Роторний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4" name="Picture 6" descr="Файл:J85 ge 17a turbojet eng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143380"/>
            <a:ext cx="3500462" cy="213090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628652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Газотурбінний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6" name="Picture 8" descr="http://s59.radikal.ru/i164/0908/48/785f9ae3ad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929066"/>
            <a:ext cx="3494294" cy="23574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86512" y="621508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Georgia" pitchFamily="18" charset="0"/>
              </a:rPr>
              <a:t>Дизельний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425321"/>
                </a:solidFill>
                <a:latin typeface="Georgia" pitchFamily="18" charset="0"/>
              </a:rPr>
              <a:t>Будова </a:t>
            </a:r>
            <a:r>
              <a:rPr lang="ru-RU" sz="2800" b="1" i="1" dirty="0" smtClean="0">
                <a:solidFill>
                  <a:srgbClr val="425321"/>
                </a:solidFill>
                <a:latin typeface="Georgia" pitchFamily="18" charset="0"/>
              </a:rPr>
              <a:t>поршневих двигунів внутрішнього згорання</a:t>
            </a:r>
            <a:endParaRPr lang="ru-RU" sz="2800" b="1" i="1" cap="none" spc="0" dirty="0">
              <a:ln w="1905"/>
              <a:solidFill>
                <a:srgbClr val="4253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1026" name="Picture 2" descr="будова двигу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357718" cy="4572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1428736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Georgia" pitchFamily="18" charset="0"/>
              </a:rPr>
              <a:t>1 - головка циліндра; 2 - циліндр; 3 - поршень; 4 - поршневі кільця; 5 - поршневий палець; 6 - шатун; 7 - колінчастий вал; 8 - маховик; 9 - кривошип; 10 - розподільний вал; 11 - кулачок розподільного вала ; 12 - важіль; 13 - клапан; 14 - свічка запалювання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2865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425321"/>
                </a:solidFill>
                <a:latin typeface="Georgia" pitchFamily="18" charset="0"/>
              </a:rPr>
              <a:t>Пальне двигунів внутрішнього згорання </a:t>
            </a:r>
            <a:endParaRPr lang="ru-RU" sz="3600" i="1" dirty="0">
              <a:solidFill>
                <a:srgbClr val="42532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71480"/>
            <a:ext cx="86439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latin typeface="Georgia" pitchFamily="18" charset="0"/>
              </a:rPr>
              <a:t>У якості пального для двигунів внутрішнього згоряння використовуються продукти переробки нафти: бензин, гас, дизельне пальне, зріджений нафтовий газ. Двигуни внутрішнього згоряння можуть працювати також на зрідженому природному газі та спиртах: етанолі й метанолі. Синтетичне паливо для використання у двигунах внутрішнього згоряння отримують із природного газу, вугілля або біомаси завдяки процесу Фішера-Тропша.</a:t>
            </a:r>
          </a:p>
          <a:p>
            <a:pPr algn="ctr"/>
            <a:r>
              <a:rPr lang="uk-UA" sz="1600" i="1" dirty="0" smtClean="0">
                <a:latin typeface="Georgia" pitchFamily="18" charset="0"/>
              </a:rPr>
              <a:t>У майбутньому у якості палива може використовуватися водень, який має ту перевагу, що продуктом його згоряння є вода, однак для використання водню необхідно подолати технічні проблеми, зв'язані з великими об'ємами необхідних паливних баків.</a:t>
            </a:r>
          </a:p>
          <a:p>
            <a:endParaRPr lang="ru-RU" dirty="0"/>
          </a:p>
        </p:txBody>
      </p:sp>
      <p:pic>
        <p:nvPicPr>
          <p:cNvPr id="11266" name="Picture 2" descr="http://www.energo-market.kiev.ua/_sh/5/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71810"/>
            <a:ext cx="5786478" cy="3797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425321"/>
                </a:solidFill>
                <a:latin typeface="Georgia" pitchFamily="18" charset="0"/>
              </a:rPr>
              <a:t>Двигуни внутрішнього згоряння із примусовим запалюванням</a:t>
            </a:r>
            <a:endParaRPr lang="ru-RU" sz="2800" b="1" i="1" dirty="0">
              <a:solidFill>
                <a:srgbClr val="42532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latin typeface="Georgia" pitchFamily="18" charset="0"/>
              </a:rPr>
              <a:t>В двигунах внутрішнього згоряння із примусовим запалюванням (із запалюванням від іскри) використовуються палива, які легко утворюють горючі суміші з повітрям і характеризуються досить високою стійкістю до передчасного самозапалювання. У таких двигунах паливна суміш або готується попередньо в карбюраторі, або утворюється при впорскуванні палива в систему паливоподачі чи безпосередньо у циліндри. </a:t>
            </a:r>
            <a:endParaRPr lang="uk-UA" sz="1600" b="1" i="1" dirty="0" smtClean="0">
              <a:latin typeface="Georgia" pitchFamily="18" charset="0"/>
            </a:endParaRPr>
          </a:p>
        </p:txBody>
      </p:sp>
      <p:pic>
        <p:nvPicPr>
          <p:cNvPr id="10242" name="Picture 2" descr="http://edu.ascon.ru/bestmodels/53023/5302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6"/>
            <a:ext cx="6572296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5012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425321"/>
                </a:solidFill>
                <a:latin typeface="Georgia" pitchFamily="18" charset="0"/>
              </a:rPr>
              <a:t>Двигуни внутрішнього згоряння із запалюванням від стиснення</a:t>
            </a:r>
            <a:endParaRPr lang="uk-UA" sz="3200" b="1" i="1" dirty="0">
              <a:solidFill>
                <a:srgbClr val="42532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>
                <a:latin typeface="Georgia" pitchFamily="18" charset="0"/>
              </a:rPr>
              <a:t>Запалювання палива, впорснутого в камеру згоряння, відбувається не відразу, а після періоду затримки, протягом якого паливо, яке надійшло в камеру згоряння, встигає прогрітися, прореагувати з киснем повітря й утворити первинні продукти окиснення. Чим довший період затримки запалювання, тим більше часу на підготування горючої суміші, і тим активніше вона згоряє. Якщо період затримки запалювання занадто великий, то тиск у камері згоряння наростає дуже швидко, зростають ударні навантаження на поршень — спостерігається жорстка робота двигуна.</a:t>
            </a:r>
            <a:endParaRPr lang="uk-UA" sz="1600" i="1" dirty="0">
              <a:latin typeface="Georgia" pitchFamily="18" charset="0"/>
            </a:endParaRPr>
          </a:p>
        </p:txBody>
      </p:sp>
      <p:pic>
        <p:nvPicPr>
          <p:cNvPr id="12290" name="Picture 2" descr="http://www.interhobby.ru/published/publicdata/U965077/attachments/SC/products_pictures/pro18bx%281big%29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71810"/>
            <a:ext cx="6000792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369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Двигуни внутрішнього згоряння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svg</dc:creator>
  <cp:lastModifiedBy>Admin</cp:lastModifiedBy>
  <cp:revision>33</cp:revision>
  <dcterms:created xsi:type="dcterms:W3CDTF">2011-07-09T09:10:36Z</dcterms:created>
  <dcterms:modified xsi:type="dcterms:W3CDTF">2013-04-21T18:07:08Z</dcterms:modified>
</cp:coreProperties>
</file>