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92" r:id="rId13"/>
    <p:sldId id="29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88" r:id="rId36"/>
    <p:sldId id="289" r:id="rId37"/>
    <p:sldId id="299" r:id="rId38"/>
    <p:sldId id="293" r:id="rId39"/>
    <p:sldId id="294" r:id="rId40"/>
    <p:sldId id="295" r:id="rId41"/>
    <p:sldId id="296" r:id="rId42"/>
    <p:sldId id="297" r:id="rId43"/>
    <p:sldId id="298" r:id="rId44"/>
    <p:sldId id="290" r:id="rId4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F25DB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196751"/>
          </a:xfrm>
        </p:spPr>
        <p:txBody>
          <a:bodyPr>
            <a:noAutofit/>
          </a:bodyPr>
          <a:lstStyle/>
          <a:p>
            <a:r>
              <a:rPr lang="uk-UA" sz="7200" spc="600" dirty="0" smtClean="0">
                <a:solidFill>
                  <a:srgbClr val="FF0000"/>
                </a:solidFill>
                <a:effectLst/>
                <a:latin typeface="Segoe Print" pitchFamily="2" charset="0"/>
              </a:rPr>
              <a:t>Творчий проект</a:t>
            </a:r>
            <a:endParaRPr lang="ru-RU" sz="7200" spc="600" dirty="0">
              <a:solidFill>
                <a:srgbClr val="FF0000"/>
              </a:solidFill>
              <a:effectLst/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4932040" cy="1440160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тему:</a:t>
            </a:r>
            <a:endParaRPr lang="ru-RU" sz="8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996952"/>
            <a:ext cx="853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err="1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’’Електромагнітні</a:t>
            </a:r>
            <a:r>
              <a:rPr lang="uk-UA" sz="6000" dirty="0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 хвилі в природі та </a:t>
            </a:r>
            <a:r>
              <a:rPr lang="uk-UA" sz="6000" dirty="0" err="1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техніці‛‛</a:t>
            </a:r>
            <a:endParaRPr lang="ru-RU" sz="4400" dirty="0">
              <a:solidFill>
                <a:srgbClr val="3F25D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дминистратор\Desktop\ФІЗИКА\Проект по фізиці ( Електромагнітні хвилі в природі і техніці )\Картинки\207352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5511272" cy="4581129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306896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Сучасне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радіомовлення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інформаційна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, яка стала </a:t>
            </a:r>
            <a:r>
              <a:rPr lang="ru-RU" dirty="0" err="1" smtClean="0"/>
              <a:t>глобальним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громадськість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Важливість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на </a:t>
            </a:r>
            <a:r>
              <a:rPr lang="ru-RU" dirty="0" err="1" smtClean="0"/>
              <a:t>громадську</a:t>
            </a:r>
            <a:r>
              <a:rPr lang="ru-RU" dirty="0" smtClean="0"/>
              <a:t> думку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масовістю</a:t>
            </a:r>
            <a:r>
              <a:rPr lang="ru-RU" dirty="0" smtClean="0"/>
              <a:t>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можливістю</a:t>
            </a:r>
            <a:r>
              <a:rPr lang="ru-RU" dirty="0" smtClean="0"/>
              <a:t> бути </a:t>
            </a:r>
            <a:r>
              <a:rPr lang="ru-RU" dirty="0" err="1" smtClean="0"/>
              <a:t>суб'єктом</a:t>
            </a:r>
            <a:r>
              <a:rPr lang="ru-RU" dirty="0" smtClean="0"/>
              <a:t>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журналістики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Администратор\Desktop\ФІЗИКА\Проект по фізиці ( Електромагнітні хвилі в природі і техніці )\Картинки\radiojournalism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492" y="548680"/>
            <a:ext cx="4572508" cy="3658007"/>
          </a:xfrm>
          <a:prstGeom prst="rect">
            <a:avLst/>
          </a:prstGeom>
          <a:noFill/>
        </p:spPr>
      </p:pic>
      <p:pic>
        <p:nvPicPr>
          <p:cNvPr id="23554" name="Picture 2" descr="C:\Users\Администратор\Desktop\ФІЗИКА\Проект по фізиці ( Електромагнітні хвилі в природі і техніці )\Картинки\news_121015_studer_onair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72166"/>
            <a:ext cx="4499992" cy="288583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5508104" cy="60212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1. </a:t>
            </a:r>
            <a:r>
              <a:rPr lang="ru-RU" sz="4000" dirty="0" err="1" smtClean="0"/>
              <a:t>Інтеграційна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 2. </a:t>
            </a:r>
            <a:r>
              <a:rPr lang="ru-RU" sz="4000" dirty="0" err="1" smtClean="0"/>
              <a:t>Соціалізаційна</a:t>
            </a:r>
            <a:endParaRPr lang="ru-RU" sz="4000" dirty="0" smtClean="0"/>
          </a:p>
          <a:p>
            <a:r>
              <a:rPr lang="ru-RU" sz="4000" dirty="0" smtClean="0"/>
              <a:t> 3. </a:t>
            </a:r>
            <a:r>
              <a:rPr lang="ru-RU" sz="4000" dirty="0" err="1" smtClean="0"/>
              <a:t>Організаційна</a:t>
            </a:r>
            <a:endParaRPr lang="ru-RU" sz="4000" dirty="0" smtClean="0"/>
          </a:p>
          <a:p>
            <a:r>
              <a:rPr lang="ru-RU" sz="4000" dirty="0" smtClean="0"/>
              <a:t> 4. </a:t>
            </a:r>
            <a:r>
              <a:rPr lang="ru-RU" sz="4000" dirty="0" err="1" smtClean="0"/>
              <a:t>Інформативна</a:t>
            </a:r>
            <a:endParaRPr lang="ru-RU" sz="4000" dirty="0" smtClean="0"/>
          </a:p>
          <a:p>
            <a:r>
              <a:rPr lang="ru-RU" sz="4000" dirty="0" smtClean="0"/>
              <a:t> 5. </a:t>
            </a:r>
            <a:r>
              <a:rPr lang="ru-RU" sz="4000" dirty="0" err="1" smtClean="0"/>
              <a:t>Просвітницька</a:t>
            </a:r>
            <a:endParaRPr lang="ru-RU" sz="4000" dirty="0" smtClean="0"/>
          </a:p>
          <a:p>
            <a:r>
              <a:rPr lang="ru-RU" sz="4000" dirty="0" smtClean="0"/>
              <a:t> 6. </a:t>
            </a:r>
            <a:r>
              <a:rPr lang="ru-RU" sz="4000" dirty="0" err="1" smtClean="0"/>
              <a:t>Розважальна</a:t>
            </a:r>
            <a:endParaRPr lang="ru-RU" sz="4000" dirty="0" smtClean="0"/>
          </a:p>
          <a:p>
            <a:r>
              <a:rPr lang="ru-RU" sz="4000" dirty="0" smtClean="0"/>
              <a:t> 7. </a:t>
            </a:r>
            <a:r>
              <a:rPr lang="ru-RU" sz="4000" dirty="0" err="1" smtClean="0"/>
              <a:t>Виховання</a:t>
            </a:r>
            <a:endParaRPr lang="ru-RU" sz="4000" dirty="0" smtClean="0"/>
          </a:p>
          <a:p>
            <a:r>
              <a:rPr lang="ru-RU" sz="4000" dirty="0" smtClean="0"/>
              <a:t> 8. </a:t>
            </a:r>
            <a:r>
              <a:rPr lang="ru-RU" sz="4000" dirty="0" err="1" smtClean="0"/>
              <a:t>Спілкування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uk-UA" sz="4000" spc="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Функції радіомовлення:</a:t>
            </a:r>
            <a:endParaRPr lang="ru-RU" sz="4000" spc="6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img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60378" cy="6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img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Администратор\Desktop\ФІЗИКА\Проект по фізиці ( Електромагнітні хвилі в природі і техніці )\Картинки\DSC05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9" cy="2708920"/>
          </a:xfrm>
          <a:prstGeom prst="rect">
            <a:avLst/>
          </a:prstGeom>
          <a:noFill/>
        </p:spPr>
      </p:pic>
      <p:pic>
        <p:nvPicPr>
          <p:cNvPr id="24578" name="Picture 2" descr="C:\Users\Администратор\Desktop\ФІЗИКА\Проект по фізиці ( Електромагнітні хвилі в природі і техніці )\Картинки\Radarop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653136"/>
            <a:ext cx="4997168" cy="220486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Фоновість</a:t>
            </a:r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r>
              <a:rPr lang="ru-RU" sz="3200" dirty="0" err="1" smtClean="0"/>
              <a:t>Ненав'язливість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рекламних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повідомлень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Передача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 на </a:t>
            </a:r>
            <a:r>
              <a:rPr lang="ru-RU" sz="3200" dirty="0" err="1" smtClean="0"/>
              <a:t>рівні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образів</a:t>
            </a:r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r>
              <a:rPr lang="ru-RU" sz="3200" dirty="0" err="1" smtClean="0"/>
              <a:t>Прозорість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інформації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6228184" cy="1124744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Переваги:</a:t>
            </a:r>
            <a:endParaRPr lang="ru-RU" sz="8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Администратор\Desktop\ФІЗИКА\Проект по фізиці ( Електромагнітні хвилі в природі і техніці )\Картинки\radiojournalism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635896" cy="2780928"/>
          </a:xfrm>
          <a:prstGeom prst="rect">
            <a:avLst/>
          </a:prstGeom>
          <a:noFill/>
        </p:spPr>
      </p:pic>
      <p:pic>
        <p:nvPicPr>
          <p:cNvPr id="25602" name="Picture 2" descr="C:\Users\Администратор\Desktop\ФІЗИКА\Проект по фізиці ( Електромагнітні хвилі в природі і техніці )\Картинки\Ra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962400" cy="256490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666523"/>
          </a:xfrm>
        </p:spPr>
        <p:txBody>
          <a:bodyPr/>
          <a:lstStyle/>
          <a:p>
            <a:pPr lvl="0"/>
            <a:r>
              <a:rPr lang="uk-UA" sz="3200" dirty="0" smtClean="0"/>
              <a:t>Не привертає багато уваги</a:t>
            </a:r>
            <a:endParaRPr lang="ru-RU" sz="3200" dirty="0" smtClean="0"/>
          </a:p>
          <a:p>
            <a:pPr lvl="0"/>
            <a:endParaRPr lang="uk-UA" sz="3200" dirty="0" smtClean="0"/>
          </a:p>
          <a:p>
            <a:pPr lvl="0"/>
            <a:r>
              <a:rPr lang="uk-UA" sz="3200" dirty="0" smtClean="0"/>
              <a:t>Радіоефір перевантажений рекламою</a:t>
            </a:r>
            <a:endParaRPr lang="ru-RU" sz="3200" dirty="0" smtClean="0"/>
          </a:p>
          <a:p>
            <a:pPr lvl="0"/>
            <a:endParaRPr lang="uk-UA" sz="3200" dirty="0" smtClean="0"/>
          </a:p>
          <a:p>
            <a:pPr lvl="0"/>
            <a:r>
              <a:rPr lang="uk-UA" sz="3200" dirty="0" smtClean="0"/>
              <a:t>Залежність від погодних умов</a:t>
            </a:r>
            <a:endParaRPr lang="ru-RU" sz="3200" dirty="0" smtClean="0"/>
          </a:p>
          <a:p>
            <a:pPr lvl="0"/>
            <a:endParaRPr lang="uk-UA" sz="3200" dirty="0" smtClean="0"/>
          </a:p>
          <a:p>
            <a:pPr lvl="0"/>
            <a:r>
              <a:rPr lang="uk-UA" sz="3200" dirty="0" smtClean="0"/>
              <a:t>Залежність від місця </a:t>
            </a:r>
          </a:p>
          <a:p>
            <a:pPr lvl="0">
              <a:buNone/>
            </a:pPr>
            <a:r>
              <a:rPr lang="uk-UA" sz="3200" dirty="0" smtClean="0"/>
              <a:t>                       розташування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1124744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Недоліки:</a:t>
            </a:r>
            <a:endParaRPr lang="ru-RU" sz="72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истратор\Desktop\ФІЗИКА\Проект по фізиці ( Електромагнітні хвилі в природі і техніці )\Картинки\iphone4_black_and_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23785"/>
            <a:ext cx="3563888" cy="323421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Стільниковий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зв'язок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мобільного</a:t>
            </a:r>
            <a:r>
              <a:rPr lang="ru-RU" dirty="0" smtClean="0"/>
              <a:t> </a:t>
            </a:r>
            <a:r>
              <a:rPr lang="ru-RU" dirty="0" err="1" smtClean="0"/>
              <a:t>радіозв'язку</a:t>
            </a:r>
            <a:r>
              <a:rPr lang="ru-RU" dirty="0" smtClean="0"/>
              <a:t>, 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</a:t>
            </a:r>
            <a:r>
              <a:rPr lang="ru-RU" dirty="0" err="1" smtClean="0"/>
              <a:t>стільникова</a:t>
            </a:r>
            <a:r>
              <a:rPr lang="ru-RU" dirty="0" smtClean="0"/>
              <a:t> мережа. </a:t>
            </a:r>
          </a:p>
          <a:p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стільникового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зона </a:t>
            </a:r>
            <a:r>
              <a:rPr lang="ru-RU" dirty="0" err="1" smtClean="0"/>
              <a:t>покриття</a:t>
            </a:r>
            <a:r>
              <a:rPr lang="ru-RU" dirty="0" smtClean="0"/>
              <a:t> </a:t>
            </a:r>
            <a:r>
              <a:rPr lang="ru-RU" dirty="0" err="1" smtClean="0"/>
              <a:t>ділиться</a:t>
            </a:r>
            <a:r>
              <a:rPr lang="ru-RU" dirty="0" smtClean="0"/>
              <a:t> на «</a:t>
            </a:r>
            <a:r>
              <a:rPr lang="ru-RU" dirty="0" err="1" smtClean="0"/>
              <a:t>стільники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зонами </a:t>
            </a:r>
            <a:r>
              <a:rPr lang="ru-RU" dirty="0" err="1" smtClean="0"/>
              <a:t>покриття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базових</a:t>
            </a:r>
            <a:r>
              <a:rPr lang="ru-RU" dirty="0" smtClean="0"/>
              <a:t> </a:t>
            </a:r>
            <a:r>
              <a:rPr lang="ru-RU" dirty="0" err="1" smtClean="0"/>
              <a:t>станцій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uk-UA" sz="7200" b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Стільниковий зв’язок</a:t>
            </a:r>
            <a:endParaRPr lang="ru-RU" sz="7200" b="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7488832" cy="882352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00FF00"/>
                </a:solidFill>
                <a:effectLst/>
                <a:latin typeface="Roland-Decor" pitchFamily="34" charset="0"/>
              </a:rPr>
              <a:t>  </a:t>
            </a:r>
            <a:r>
              <a:rPr lang="uk-UA" sz="6000" dirty="0" smtClean="0">
                <a:solidFill>
                  <a:srgbClr val="00FF00"/>
                </a:solidFill>
                <a:effectLst/>
                <a:latin typeface="Arial" pitchFamily="34" charset="0"/>
                <a:cs typeface="Arial" pitchFamily="34" charset="0"/>
              </a:rPr>
              <a:t>Етапи розвитку:</a:t>
            </a:r>
            <a:endParaRPr lang="ru-RU" sz="6000" dirty="0">
              <a:solidFill>
                <a:srgbClr val="00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17232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1G-технології.</a:t>
            </a:r>
            <a:r>
              <a:rPr lang="uk-UA" sz="2000" dirty="0" smtClean="0"/>
              <a:t> Початок 80-х. Перше покоління стільникових мереж використовувало аналогові технології. В таких мережах передавали тільки телефонні розмови;</a:t>
            </a:r>
            <a:endParaRPr lang="ru-RU" sz="2000" dirty="0" smtClean="0"/>
          </a:p>
          <a:p>
            <a:endParaRPr lang="uk-UA" sz="2000" dirty="0" smtClean="0">
              <a:solidFill>
                <a:srgbClr val="FF0000"/>
              </a:solidFill>
            </a:endParaRPr>
          </a:p>
          <a:p>
            <a:r>
              <a:rPr lang="uk-UA" sz="2000" dirty="0" smtClean="0">
                <a:solidFill>
                  <a:srgbClr val="FF0000"/>
                </a:solidFill>
              </a:rPr>
              <a:t>2G-технології.</a:t>
            </a:r>
            <a:r>
              <a:rPr lang="uk-UA" sz="2000" dirty="0" smtClean="0"/>
              <a:t> Середина 90-х. Цифрове кодування та передавання мовлення і коротких текстових повідомлень;</a:t>
            </a:r>
            <a:endParaRPr lang="ru-RU" sz="2000" dirty="0" smtClean="0"/>
          </a:p>
          <a:p>
            <a:endParaRPr lang="uk-UA" sz="2000" dirty="0" smtClean="0">
              <a:solidFill>
                <a:srgbClr val="FF0000"/>
              </a:solidFill>
            </a:endParaRPr>
          </a:p>
          <a:p>
            <a:r>
              <a:rPr lang="uk-UA" sz="2000" dirty="0" smtClean="0">
                <a:solidFill>
                  <a:srgbClr val="FF0000"/>
                </a:solidFill>
              </a:rPr>
              <a:t>2.5G-технології.</a:t>
            </a:r>
            <a:r>
              <a:rPr lang="uk-UA" sz="2000" dirty="0" smtClean="0"/>
              <a:t> 2001 рік (США). Цифрові мережі з передаванням мовлення, тексту, приєднання до Internet;</a:t>
            </a:r>
            <a:endParaRPr lang="ru-RU" sz="2000" dirty="0" smtClean="0"/>
          </a:p>
          <a:p>
            <a:endParaRPr lang="uk-UA" sz="2000" dirty="0" smtClean="0">
              <a:solidFill>
                <a:srgbClr val="FF0000"/>
              </a:solidFill>
            </a:endParaRPr>
          </a:p>
          <a:p>
            <a:r>
              <a:rPr lang="uk-UA" sz="2000" dirty="0" smtClean="0">
                <a:solidFill>
                  <a:srgbClr val="FF0000"/>
                </a:solidFill>
              </a:rPr>
              <a:t>3G-технології.</a:t>
            </a:r>
            <a:r>
              <a:rPr lang="uk-UA" sz="2000" dirty="0" smtClean="0"/>
              <a:t> Швидкість передавання до 2 </a:t>
            </a:r>
            <a:r>
              <a:rPr lang="uk-UA" sz="2000" dirty="0" err="1" smtClean="0"/>
              <a:t>Мбіт</a:t>
            </a:r>
            <a:r>
              <a:rPr lang="uk-UA" sz="2000" dirty="0" smtClean="0"/>
              <a:t>/с. Передавання мультимедійних даних. Окремі технології доступні в Японії.</a:t>
            </a:r>
          </a:p>
          <a:p>
            <a:endParaRPr lang="uk-UA" sz="2000" dirty="0" smtClean="0">
              <a:solidFill>
                <a:srgbClr val="FF0000"/>
              </a:solidFill>
            </a:endParaRPr>
          </a:p>
          <a:p>
            <a:r>
              <a:rPr lang="uk-UA" sz="2000" dirty="0" smtClean="0">
                <a:solidFill>
                  <a:srgbClr val="FF0000"/>
                </a:solidFill>
              </a:rPr>
              <a:t>4G-технології.</a:t>
            </a:r>
            <a:r>
              <a:rPr lang="uk-UA" sz="2000" dirty="0" smtClean="0"/>
              <a:t> </a:t>
            </a:r>
            <a:r>
              <a:rPr lang="ru-RU" sz="2000" dirty="0" err="1" smtClean="0"/>
              <a:t>Принесе</a:t>
            </a:r>
            <a:r>
              <a:rPr lang="ru-RU" sz="2000" dirty="0" smtClean="0"/>
              <a:t> </a:t>
            </a:r>
            <a:r>
              <a:rPr lang="ru-RU" sz="2000" dirty="0" err="1" smtClean="0"/>
              <a:t>All-IP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комутацією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пакетів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мобільний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широкосмуговий</a:t>
            </a:r>
            <a:r>
              <a:rPr lang="ru-RU" sz="2000" dirty="0" smtClean="0"/>
              <a:t> доступ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швидкостями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гігабіту</a:t>
            </a:r>
            <a:r>
              <a:rPr lang="ru-RU" sz="2000" dirty="0" smtClean="0"/>
              <a:t> за секунду</a:t>
            </a:r>
          </a:p>
          <a:p>
            <a:r>
              <a:rPr lang="ru-RU" sz="2000" dirty="0" smtClean="0"/>
              <a:t>              при </a:t>
            </a:r>
            <a:r>
              <a:rPr lang="ru-RU" sz="2000" dirty="0" err="1" smtClean="0"/>
              <a:t>передачі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несучих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7667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Основні складові стільникової мережі — це </a:t>
            </a:r>
            <a:r>
              <a:rPr lang="uk-UA" sz="2400" dirty="0" err="1" smtClean="0"/>
              <a:t>сотові</a:t>
            </a:r>
            <a:r>
              <a:rPr lang="uk-UA" sz="2400" dirty="0" smtClean="0"/>
              <a:t> телефони і базові станції.</a:t>
            </a:r>
          </a:p>
          <a:p>
            <a:r>
              <a:rPr lang="uk-UA" sz="2400" dirty="0" smtClean="0"/>
              <a:t>Увімкнений стільниковий телефон прослуховує радіоефір, шукаючи сигнал базової станції. Після цього телефон посилає станції свій унікальний ідентифікаційний код. Телефон і станція підтримують постійний радіоконтакт, періодично обмінюючись пакетами даних.</a:t>
            </a:r>
            <a:endParaRPr lang="ru-RU" sz="2400" dirty="0" smtClean="0"/>
          </a:p>
          <a:p>
            <a:r>
              <a:rPr lang="uk-UA" sz="2400" dirty="0" smtClean="0"/>
              <a:t>Стільникові мережі різних операторів з'єднані одна з одною, а також зі стаціонарною телефонною мережею. </a:t>
            </a:r>
            <a:endParaRPr lang="ru-RU" sz="2400" dirty="0" smtClean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771800" y="0"/>
            <a:ext cx="3937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Принцип дії</a:t>
            </a:r>
            <a:endParaRPr kumimoji="0" lang="uk-UA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C:\Users\Администратор\Desktop\ФІЗИКА\Проект по фізиці ( Електромагнітні хвилі в природі і техніці )\Картинки\Антена базової станції на щогл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00536"/>
            <a:ext cx="2555776" cy="2357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35896" y="5517232"/>
            <a:ext cx="3155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Антена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базової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станції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на </a:t>
            </a:r>
            <a:r>
              <a:rPr lang="ru-RU" sz="2000" dirty="0" err="1" smtClean="0">
                <a:solidFill>
                  <a:srgbClr val="FF0000"/>
                </a:solidFill>
              </a:rPr>
              <a:t>щоглі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дминистратор\Desktop\ФІЗИКА\Проект по фізиці ( Електромагнітні хвилі в природі і техніці )\Картинки\Базова станція мобільного оператора BTS Vodafone у Чехі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69237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692696"/>
            <a:ext cx="4211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3F25DB"/>
                </a:solidFill>
              </a:rPr>
              <a:t>Базова</a:t>
            </a:r>
            <a:r>
              <a:rPr lang="ru-RU" sz="4800" dirty="0" smtClean="0">
                <a:solidFill>
                  <a:srgbClr val="3F25DB"/>
                </a:solidFill>
              </a:rPr>
              <a:t> </a:t>
            </a:r>
            <a:r>
              <a:rPr lang="ru-RU" sz="4800" dirty="0" err="1" smtClean="0">
                <a:solidFill>
                  <a:srgbClr val="3F25DB"/>
                </a:solidFill>
              </a:rPr>
              <a:t>станція</a:t>
            </a:r>
            <a:r>
              <a:rPr lang="ru-RU" sz="4800" dirty="0" smtClean="0">
                <a:solidFill>
                  <a:srgbClr val="3F25DB"/>
                </a:solidFill>
              </a:rPr>
              <a:t> </a:t>
            </a:r>
            <a:r>
              <a:rPr lang="ru-RU" sz="4800" dirty="0" err="1" smtClean="0">
                <a:solidFill>
                  <a:srgbClr val="3F25DB"/>
                </a:solidFill>
              </a:rPr>
              <a:t>мобільного</a:t>
            </a:r>
            <a:r>
              <a:rPr lang="ru-RU" sz="4800" dirty="0" smtClean="0">
                <a:solidFill>
                  <a:srgbClr val="3F25DB"/>
                </a:solidFill>
              </a:rPr>
              <a:t> оператора BTS </a:t>
            </a:r>
            <a:r>
              <a:rPr lang="ru-RU" sz="4800" dirty="0" err="1" smtClean="0">
                <a:solidFill>
                  <a:srgbClr val="3F25DB"/>
                </a:solidFill>
              </a:rPr>
              <a:t>Vodafone</a:t>
            </a:r>
            <a:r>
              <a:rPr lang="ru-RU" sz="4800" dirty="0" smtClean="0">
                <a:solidFill>
                  <a:srgbClr val="3F25DB"/>
                </a:solidFill>
              </a:rPr>
              <a:t> у </a:t>
            </a:r>
            <a:r>
              <a:rPr lang="ru-RU" sz="4800" dirty="0" err="1" smtClean="0">
                <a:solidFill>
                  <a:srgbClr val="3F25DB"/>
                </a:solidFill>
              </a:rPr>
              <a:t>Чехії</a:t>
            </a:r>
            <a:endParaRPr lang="ru-RU" sz="4800" dirty="0">
              <a:solidFill>
                <a:srgbClr val="3F25D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40e23325333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4248472" cy="936104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Емблема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4788024" cy="4824535"/>
          </a:xfrm>
        </p:spPr>
        <p:txBody>
          <a:bodyPr>
            <a:noAutofit/>
          </a:bodyPr>
          <a:lstStyle/>
          <a:p>
            <a:pPr lvl="0"/>
            <a:r>
              <a:rPr lang="uk-UA" sz="4000" dirty="0" smtClean="0"/>
              <a:t>МТС</a:t>
            </a:r>
            <a:endParaRPr lang="ru-RU" sz="4000" dirty="0" smtClean="0"/>
          </a:p>
          <a:p>
            <a:pPr lvl="0"/>
            <a:r>
              <a:rPr lang="uk-UA" sz="4000" dirty="0" err="1" smtClean="0"/>
              <a:t>Київстар</a:t>
            </a:r>
            <a:endParaRPr lang="ru-RU" sz="4000" dirty="0" smtClean="0"/>
          </a:p>
          <a:p>
            <a:pPr lvl="0"/>
            <a:r>
              <a:rPr lang="uk-UA" sz="4000" dirty="0" err="1" smtClean="0"/>
              <a:t>Лайф</a:t>
            </a:r>
            <a:endParaRPr lang="ru-RU" sz="4000" dirty="0" smtClean="0"/>
          </a:p>
          <a:p>
            <a:pPr lvl="0"/>
            <a:r>
              <a:rPr lang="uk-UA" sz="4000" dirty="0" err="1" smtClean="0"/>
              <a:t>Білайн</a:t>
            </a:r>
            <a:endParaRPr lang="ru-RU" sz="4000" dirty="0" smtClean="0"/>
          </a:p>
          <a:p>
            <a:pPr lvl="0"/>
            <a:r>
              <a:rPr lang="uk-UA" sz="4000" dirty="0" err="1" smtClean="0"/>
              <a:t>Утел</a:t>
            </a:r>
            <a:endParaRPr lang="ru-RU" sz="4000" dirty="0" smtClean="0"/>
          </a:p>
          <a:p>
            <a:pPr lvl="0"/>
            <a:r>
              <a:rPr lang="uk-UA" sz="4000" dirty="0" err="1" smtClean="0"/>
              <a:t>ПіплНет</a:t>
            </a:r>
            <a:endParaRPr lang="ru-RU" sz="4000" dirty="0" smtClean="0"/>
          </a:p>
          <a:p>
            <a:pPr lvl="0"/>
            <a:r>
              <a:rPr lang="uk-UA" sz="4000" dirty="0" err="1" smtClean="0"/>
              <a:t>Інтертелеком</a:t>
            </a:r>
            <a:endParaRPr lang="ru-RU" sz="4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Оператори українського стільникового зв’язку</a:t>
            </a:r>
            <a:endParaRPr lang="ru-RU" i="1" dirty="0">
              <a:solidFill>
                <a:srgbClr val="3F25D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Администратор\Desktop\ФІЗИКА\Проект по фізиці ( Електромагнітні хвилі в природі і техніці )\Картин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6338429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dirty="0" smtClean="0"/>
              <a:t>З </a:t>
            </a:r>
            <a:r>
              <a:rPr lang="ru-RU" dirty="0" err="1" smtClean="0"/>
              <a:t>винадохом</a:t>
            </a:r>
            <a:r>
              <a:rPr lang="ru-RU" dirty="0" smtClean="0"/>
              <a:t> </a:t>
            </a:r>
            <a:r>
              <a:rPr lang="ru-RU" dirty="0" err="1" smtClean="0"/>
              <a:t>лезерних</a:t>
            </a:r>
            <a:r>
              <a:rPr lang="ru-RU" dirty="0" smtClean="0"/>
              <a:t> </a:t>
            </a:r>
            <a:r>
              <a:rPr lang="ru-RU" dirty="0" err="1" smtClean="0"/>
              <a:t>дисків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компактних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, </a:t>
            </a:r>
            <a:r>
              <a:rPr lang="ru-RU" dirty="0" err="1" smtClean="0"/>
              <a:t>телевізори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прийому</a:t>
            </a:r>
            <a:r>
              <a:rPr lang="ru-RU" dirty="0" smtClean="0"/>
              <a:t> телепередач, а </a:t>
            </a:r>
            <a:r>
              <a:rPr lang="ru-RU" dirty="0" err="1" smtClean="0"/>
              <a:t>й</a:t>
            </a:r>
            <a:r>
              <a:rPr lang="ru-RU" dirty="0" smtClean="0"/>
              <a:t> для перегляду </a:t>
            </a:r>
            <a:r>
              <a:rPr lang="ru-RU" dirty="0" err="1" smtClean="0"/>
              <a:t>записаної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винаходом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Інтернет-телебаченння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7869560" cy="1143000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3F25DB"/>
                </a:solidFill>
                <a:latin typeface="Comic Sans MS" pitchFamily="66" charset="0"/>
              </a:rPr>
              <a:t>Телебачення</a:t>
            </a:r>
            <a:endParaRPr lang="ru-RU" sz="8000" dirty="0">
              <a:solidFill>
                <a:srgbClr val="3F25DB"/>
              </a:solidFill>
              <a:latin typeface="Comic Sans MS" pitchFamily="66" charset="0"/>
            </a:endParaRPr>
          </a:p>
        </p:txBody>
      </p:sp>
      <p:pic>
        <p:nvPicPr>
          <p:cNvPr id="31746" name="Picture 2" descr="C:\Users\Администратор\Desktop\ФІЗИКА\Проект по фізиці ( Електромагнітні хвилі в природі і техніці )\Картинки\21_tv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56075"/>
            <a:ext cx="4499992" cy="3201925"/>
          </a:xfrm>
          <a:prstGeom prst="rect">
            <a:avLst/>
          </a:prstGeom>
          <a:noFill/>
        </p:spPr>
      </p:pic>
      <p:pic>
        <p:nvPicPr>
          <p:cNvPr id="31747" name="Picture 3" descr="C:\Users\Администратор\Desktop\ФІЗИКА\Проект по фізиці ( Електромагнітні хвилі в природі і техніці )\Картинки\s82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4836"/>
            <a:ext cx="4644008" cy="285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73325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 1884 році Пауль </a:t>
            </a:r>
            <a:r>
              <a:rPr lang="uk-UA" dirty="0" err="1" smtClean="0"/>
              <a:t>Ніпков</a:t>
            </a:r>
            <a:r>
              <a:rPr lang="uk-UA" dirty="0" smtClean="0"/>
              <a:t> запатентував першу електромеханічну систему телебачення</a:t>
            </a:r>
            <a:endParaRPr lang="ru-RU" dirty="0" smtClean="0"/>
          </a:p>
          <a:p>
            <a:r>
              <a:rPr lang="uk-UA" dirty="0" smtClean="0"/>
              <a:t>У 1907 році Борис </a:t>
            </a:r>
            <a:r>
              <a:rPr lang="uk-UA" dirty="0" err="1" smtClean="0"/>
              <a:t>Розінг</a:t>
            </a:r>
            <a:r>
              <a:rPr lang="uk-UA" dirty="0" smtClean="0"/>
              <a:t> став першим винахідником, який використав електронно-променеві трубки в приймальнику експериментальної системи телебачення.</a:t>
            </a:r>
            <a:endParaRPr lang="ru-RU" dirty="0" smtClean="0"/>
          </a:p>
          <a:p>
            <a:r>
              <a:rPr lang="uk-UA" dirty="0" smtClean="0"/>
              <a:t>У 1926 році </a:t>
            </a:r>
            <a:r>
              <a:rPr lang="uk-UA" dirty="0" err="1" smtClean="0"/>
              <a:t>Кальман</a:t>
            </a:r>
            <a:r>
              <a:rPr lang="uk-UA" dirty="0" smtClean="0"/>
              <a:t> </a:t>
            </a:r>
            <a:r>
              <a:rPr lang="uk-UA" dirty="0" err="1" smtClean="0"/>
              <a:t>Тіганий</a:t>
            </a:r>
            <a:r>
              <a:rPr lang="uk-UA" dirty="0" smtClean="0"/>
              <a:t> розробив телевізійну систему</a:t>
            </a:r>
            <a:endParaRPr lang="ru-RU" dirty="0" smtClean="0"/>
          </a:p>
          <a:p>
            <a:r>
              <a:rPr lang="uk-UA" dirty="0" smtClean="0"/>
              <a:t>Регулярне телебачення з'явилося в Німеччині 1935 року. </a:t>
            </a:r>
            <a:endParaRPr lang="ru-RU" dirty="0" smtClean="0"/>
          </a:p>
          <a:p>
            <a:r>
              <a:rPr lang="uk-UA" dirty="0" smtClean="0"/>
              <a:t>2 листопада 1936 BBC почало передачі першого у світі публічного регулярного телебачення високої чіткості </a:t>
            </a:r>
            <a:endParaRPr lang="ru-RU" dirty="0" smtClean="0"/>
          </a:p>
          <a:p>
            <a:r>
              <a:rPr lang="uk-UA" dirty="0" smtClean="0"/>
              <a:t>З кінця 1951 почав діяти телецентр у Києві. </a:t>
            </a:r>
            <a:endParaRPr lang="ru-RU" dirty="0" smtClean="0"/>
          </a:p>
          <a:p>
            <a:r>
              <a:rPr lang="uk-UA" dirty="0" smtClean="0"/>
              <a:t>З 1967 телецентри УРСР тільки приймали кольорові передачі </a:t>
            </a:r>
            <a:endParaRPr lang="ru-RU" dirty="0" smtClean="0"/>
          </a:p>
          <a:p>
            <a:r>
              <a:rPr lang="uk-UA" dirty="0" smtClean="0"/>
              <a:t>З 1978 всі передачі центральної програми з Москви кольорові.</a:t>
            </a:r>
            <a:endParaRPr lang="ru-RU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В 1996 році 21 листопада встановлено Всесвітнім днем телебачення </a:t>
            </a:r>
            <a:r>
              <a:rPr lang="uk-UA" dirty="0" smtClean="0"/>
              <a:t>на честь дати проведення першого Всесвітнього телевізійного форуму в Організації Об'єднаних Націй.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rgbClr val="3F25DB"/>
                </a:solidFill>
                <a:latin typeface="Chocogirl" pitchFamily="82" charset="0"/>
              </a:rPr>
              <a:t>         </a:t>
            </a:r>
            <a:r>
              <a:rPr lang="uk-UA" sz="7200" dirty="0" smtClean="0">
                <a:solidFill>
                  <a:srgbClr val="3F25DB"/>
                </a:solidFill>
                <a:latin typeface="Chocogirl" pitchFamily="82" charset="0"/>
              </a:rPr>
              <a:t> </a:t>
            </a:r>
            <a:r>
              <a:rPr lang="uk-UA" sz="7200" dirty="0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Історія</a:t>
            </a:r>
            <a:endParaRPr lang="ru-RU" sz="8800" dirty="0">
              <a:solidFill>
                <a:srgbClr val="3F25D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C:\Users\Администратор\Desktop\ФІЗИКА\Проект по фізиці ( Електромагнітні хвилі в природі і техніці )\Картинки\20977-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0962" y="0"/>
            <a:ext cx="2413038" cy="1628800"/>
          </a:xfrm>
          <a:prstGeom prst="rect">
            <a:avLst/>
          </a:prstGeom>
          <a:noFill/>
        </p:spPr>
      </p:pic>
      <p:pic>
        <p:nvPicPr>
          <p:cNvPr id="32771" name="Picture 3" descr="C:\Users\Администратор\Desktop\ФІЗИКА\Проект по фізиці ( Електромагнітні хвилі в природі і техніці )\Картинки\1226784175_13112007_3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35234"/>
            <a:ext cx="1763688" cy="1322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дминистратор\Desktop\ФІЗИКА\Проект по фізиці ( Електромагнітні хвилі в природі і техніці )\Картинки\9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764704"/>
            <a:ext cx="4762500" cy="357187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0728"/>
            <a:ext cx="7164288" cy="5877272"/>
          </a:xfrm>
        </p:spPr>
        <p:txBody>
          <a:bodyPr>
            <a:normAutofit/>
          </a:bodyPr>
          <a:lstStyle/>
          <a:p>
            <a:r>
              <a:rPr lang="uk-UA" dirty="0" smtClean="0"/>
              <a:t>У наукових дослідженнях</a:t>
            </a:r>
          </a:p>
          <a:p>
            <a:r>
              <a:rPr lang="uk-UA" dirty="0" smtClean="0"/>
              <a:t>В техніці</a:t>
            </a:r>
          </a:p>
          <a:p>
            <a:r>
              <a:rPr lang="uk-UA" dirty="0" smtClean="0"/>
              <a:t>В промисловості</a:t>
            </a:r>
          </a:p>
          <a:p>
            <a:r>
              <a:rPr lang="uk-UA" dirty="0" smtClean="0"/>
              <a:t>В транспорті</a:t>
            </a:r>
          </a:p>
          <a:p>
            <a:r>
              <a:rPr lang="uk-UA" dirty="0" smtClean="0"/>
              <a:t>В будівництві </a:t>
            </a:r>
          </a:p>
          <a:p>
            <a:r>
              <a:rPr lang="uk-UA" dirty="0" smtClean="0"/>
              <a:t>В сільському господарстві</a:t>
            </a:r>
          </a:p>
          <a:p>
            <a:r>
              <a:rPr lang="uk-UA" dirty="0" smtClean="0"/>
              <a:t>Метеорології</a:t>
            </a:r>
          </a:p>
          <a:p>
            <a:r>
              <a:rPr lang="uk-UA" dirty="0" smtClean="0"/>
              <a:t>Космічних і </a:t>
            </a:r>
            <a:r>
              <a:rPr lang="uk-UA" dirty="0" err="1" smtClean="0"/>
              <a:t>нуклеарних</a:t>
            </a:r>
            <a:r>
              <a:rPr lang="uk-UA" dirty="0" smtClean="0"/>
              <a:t> дослідженнях</a:t>
            </a:r>
          </a:p>
          <a:p>
            <a:r>
              <a:rPr lang="uk-UA" dirty="0" smtClean="0"/>
              <a:t>У військовій справі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Застосування телебачення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3795" name="Picture 3" descr="C:\Users\Администратор\Desktop\ФІЗИКА\Проект по фізиці ( Електромагнітні хвилі в природі і техніці )\Картинки\18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74698"/>
            <a:ext cx="3275857" cy="228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1872208"/>
          </a:xfrm>
        </p:spPr>
        <p:txBody>
          <a:bodyPr/>
          <a:lstStyle/>
          <a:p>
            <a:r>
              <a:rPr lang="uk-UA" dirty="0" smtClean="0"/>
              <a:t>З </a:t>
            </a:r>
            <a:r>
              <a:rPr lang="uk-UA" dirty="0" smtClean="0">
                <a:solidFill>
                  <a:srgbClr val="FF0000"/>
                </a:solidFill>
              </a:rPr>
              <a:t>01.11.2011</a:t>
            </a:r>
            <a:r>
              <a:rPr lang="uk-UA" dirty="0" smtClean="0"/>
              <a:t> - в Україні стартувало мовлення цифрового телебачення у форматі </a:t>
            </a:r>
            <a:r>
              <a:rPr lang="uk-UA" dirty="0" smtClean="0">
                <a:solidFill>
                  <a:srgbClr val="FF0000"/>
                </a:solidFill>
              </a:rPr>
              <a:t>DVB-T2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Телебачення в незалежній Україні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8" name="Picture 2" descr="C:\Users\Администратор\Desktop\ФІЗИКА\Проект по фізиці ( Електромагнітні хвилі в природі і техніці )\Картинки\43d5a5fccf93c2594ad87c4c9a6556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1424"/>
            <a:ext cx="9144000" cy="480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дминистратор\Desktop\ФІЗИКА\Проект по фізиці ( Електромагнітні хвилі в природі і техніці )\Картинки\872bf4473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780928"/>
            <a:ext cx="4860032" cy="407707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Супутникове телебачення </a:t>
            </a:r>
            <a:r>
              <a:rPr lang="uk-UA" sz="3200" dirty="0" smtClean="0"/>
              <a:t>— система передачі телевізійного сигналу від передавального центру до споживача через штучний супутник Землі</a:t>
            </a:r>
            <a:r>
              <a:rPr lang="ru-RU" sz="32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Супутникове телебачення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5843" name="Picture 3" descr="C:\Users\Администратор\Desktop\ФІЗИКА\Проект по фізиці ( Електромагнітні хвилі в природі і техніці )\Картинки\bc001bfecb7f6fc8d240b0b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5974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Цифрове телебачення  </a:t>
            </a:r>
            <a:r>
              <a:rPr lang="uk-UA" sz="2400" dirty="0" smtClean="0"/>
              <a:t>— галузь телевізійної техніки, в якій передача, обробка та зберігання телевізійного сигналу відбувається у цифровій формі.</a:t>
            </a:r>
            <a:endParaRPr lang="ru-RU" sz="2400" dirty="0" smtClean="0"/>
          </a:p>
          <a:p>
            <a:r>
              <a:rPr lang="uk-UA" sz="2400" dirty="0" smtClean="0"/>
              <a:t>Окрім систем телевізійного мовлення, методи та засоби цифрового телебачення лягли в основу сучасних систем </a:t>
            </a:r>
            <a:r>
              <a:rPr lang="uk-UA" sz="2400" dirty="0" err="1" smtClean="0"/>
              <a:t>відеозв'язку</a:t>
            </a:r>
            <a:r>
              <a:rPr lang="uk-UA" sz="2400" dirty="0" smtClean="0"/>
              <a:t>, до яких відносяться </a:t>
            </a:r>
            <a:r>
              <a:rPr lang="uk-UA" sz="2400" dirty="0" err="1" smtClean="0"/>
              <a:t>відеоконференції</a:t>
            </a:r>
            <a:r>
              <a:rPr lang="uk-UA" sz="2400" dirty="0" smtClean="0"/>
              <a:t> та відеотелефон. </a:t>
            </a:r>
            <a:endParaRPr lang="ru-RU" sz="2400" dirty="0" smtClean="0"/>
          </a:p>
          <a:p>
            <a:r>
              <a:rPr lang="uk-UA" sz="2400" dirty="0" smtClean="0"/>
              <a:t>У вересні 2011 компанія </a:t>
            </a:r>
            <a:r>
              <a:rPr lang="uk-UA" sz="2400" dirty="0" err="1" smtClean="0"/>
              <a:t>Зеонбуд</a:t>
            </a:r>
            <a:r>
              <a:rPr lang="uk-UA" sz="2400" dirty="0" smtClean="0"/>
              <a:t> побудувала національну цифрову телемережу DVB-T2, що містить у собі 32 канали, включаючи канали</a:t>
            </a:r>
          </a:p>
          <a:p>
            <a:pPr>
              <a:buNone/>
            </a:pPr>
            <a:r>
              <a:rPr lang="uk-UA" sz="2400" dirty="0" smtClean="0"/>
              <a:t>  високої чіткості (до 2,5 </a:t>
            </a:r>
            <a:r>
              <a:rPr lang="uk-UA" sz="2400" dirty="0" err="1" smtClean="0"/>
              <a:t>Мбіт</a:t>
            </a:r>
            <a:r>
              <a:rPr lang="uk-UA" sz="2400" dirty="0" smtClean="0"/>
              <a:t>/с).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40966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Цифрове телебачення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6866" name="Picture 2" descr="C:\Users\Администратор\Desktop\ФІЗИКА\Проект по фізиці ( Електромагнітні хвилі в природі і техніці )\Картинки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885" y="4581128"/>
            <a:ext cx="3955115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Администратор\Desktop\ФІЗИКА\Проект по фізиці ( Електромагнітні хвилі в природі і техніці )\Картинки\Зони дії цифрових стандартів ТВ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310629" cy="47251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</a:t>
            </a:r>
            <a:r>
              <a:rPr lang="ru-RU" sz="4000" dirty="0" err="1" smtClean="0">
                <a:solidFill>
                  <a:srgbClr val="FF0000"/>
                </a:solidFill>
              </a:rPr>
              <a:t>Зони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дії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цифрових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стандартів</a:t>
            </a:r>
            <a:r>
              <a:rPr lang="ru-RU" sz="4000" dirty="0" smtClean="0">
                <a:solidFill>
                  <a:srgbClr val="FF0000"/>
                </a:solidFill>
              </a:rPr>
              <a:t> ТВ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6712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Отримання зображення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7890" name="Picture 2" descr="C:\Users\Администратор\Desktop\ФІЗИКА\Проект по фізиці ( Електромагнітні хвилі в природі і техніці )\Картинки\2967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3"/>
            <a:ext cx="7776864" cy="6093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дминистратор\Desktop\ФІЗИКА\Проект по фізиці ( Електромагнітні хвилі в природі і техніці )\Картинки\1299693892_anytv-pro-4.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4165349"/>
            <a:ext cx="3059832" cy="269265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err="1" smtClean="0">
                <a:solidFill>
                  <a:srgbClr val="FF0000"/>
                </a:solidFill>
              </a:rPr>
              <a:t>ТВ-тюнер</a:t>
            </a:r>
            <a:r>
              <a:rPr lang="uk-UA" sz="2400" dirty="0" smtClean="0"/>
              <a:t> - рід телевізійного приймача (тюнера),</a:t>
            </a:r>
          </a:p>
          <a:p>
            <a:pPr>
              <a:buNone/>
            </a:pPr>
            <a:r>
              <a:rPr lang="uk-UA" sz="2400" dirty="0" smtClean="0"/>
              <a:t>призначений для прийому телевізійного сигналу в</a:t>
            </a:r>
          </a:p>
          <a:p>
            <a:pPr>
              <a:buNone/>
            </a:pPr>
            <a:r>
              <a:rPr lang="uk-UA" sz="2400" dirty="0" smtClean="0"/>
              <a:t>різних форматах мовлення з показом на моніторі</a:t>
            </a:r>
          </a:p>
          <a:p>
            <a:pPr>
              <a:buNone/>
            </a:pPr>
            <a:r>
              <a:rPr lang="uk-UA" sz="2400" dirty="0" smtClean="0"/>
              <a:t>комп'ютера.</a:t>
            </a:r>
            <a:endParaRPr lang="ru-RU" sz="2400" dirty="0" smtClean="0"/>
          </a:p>
          <a:p>
            <a:pPr>
              <a:buNone/>
            </a:pPr>
            <a:r>
              <a:rPr lang="uk-UA" sz="2400" dirty="0" err="1" smtClean="0"/>
              <a:t>ТВ-тюнери</a:t>
            </a:r>
            <a:r>
              <a:rPr lang="uk-UA" sz="2400" dirty="0" smtClean="0"/>
              <a:t> дуже різноманітні і можуть</a:t>
            </a:r>
          </a:p>
          <a:p>
            <a:pPr>
              <a:buNone/>
            </a:pPr>
            <a:r>
              <a:rPr lang="uk-UA" sz="2400" dirty="0" smtClean="0"/>
              <a:t>класифікуватися по ряду основних параметрів, у</a:t>
            </a:r>
          </a:p>
          <a:p>
            <a:pPr>
              <a:buNone/>
            </a:pPr>
            <a:r>
              <a:rPr lang="uk-UA" sz="2400" dirty="0" smtClean="0"/>
              <a:t>тому числі:</a:t>
            </a:r>
            <a:endParaRPr lang="ru-RU" sz="2400" dirty="0" smtClean="0"/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По підтримуваним стандартам телемовлення;</a:t>
            </a:r>
            <a:endParaRPr lang="ru-RU" sz="2400" dirty="0" smtClean="0"/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За способом підключення до комп'ютера;</a:t>
            </a:r>
            <a:endParaRPr lang="ru-RU" sz="2400" dirty="0" smtClean="0"/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По підтримуваним операційним системам.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ТВ – тюнер ( конвертор 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8915" name="Picture 3" descr="C:\Users\Администратор\Desktop\ФІЗИКА\Проект по фізиці ( Електромагнітні хвилі в природі і техніці )\Картинки\ТВ-тюнер з інтерфейсом US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8824"/>
            <a:ext cx="4067944" cy="1859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5842337"/>
            <a:ext cx="1915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ТВ-тюнер </a:t>
            </a:r>
            <a:r>
              <a:rPr lang="ru-RU" sz="2000" dirty="0" err="1" smtClean="0">
                <a:solidFill>
                  <a:srgbClr val="FF0000"/>
                </a:solidFill>
              </a:rPr>
              <a:t>з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інтерфейсом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USB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12768" cy="2137718"/>
          </a:xfrm>
        </p:spPr>
        <p:txBody>
          <a:bodyPr>
            <a:noAutofit/>
          </a:bodyPr>
          <a:lstStyle/>
          <a:p>
            <a:r>
              <a:rPr lang="uk-UA" sz="13800" spc="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/>
                <a:latin typeface="Arial" pitchFamily="34" charset="0"/>
                <a:cs typeface="Arial" pitchFamily="34" charset="0"/>
              </a:rPr>
              <a:t>Девіз</a:t>
            </a:r>
            <a:endParaRPr lang="ru-RU" sz="13800" spc="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36912"/>
            <a:ext cx="853244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Єдиний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шлях, </a:t>
            </a:r>
            <a:r>
              <a:rPr lang="ru-RU" sz="5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веде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5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знання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- </a:t>
            </a:r>
            <a:r>
              <a:rPr lang="ru-RU" sz="5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spc="600" dirty="0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lang="ru-RU" spc="600" dirty="0">
              <a:solidFill>
                <a:srgbClr val="3F25D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дминистратор\Desktop\ФІЗИКА\Проект по фізиці ( Електромагнітні хвилі в природі і техніці )\Картинки\Переваги-та-недоліки-Інтернет-телебаче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61534"/>
            <a:ext cx="3203849" cy="339646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Аналогове телебачення </a:t>
            </a:r>
            <a:r>
              <a:rPr lang="uk-UA" sz="2400" dirty="0" smtClean="0"/>
              <a:t>– це традиційний метод передачі телевізійних сигналів, який вважався стандартною технологією мовлення з моменту появи телебачення. </a:t>
            </a:r>
          </a:p>
          <a:p>
            <a:r>
              <a:rPr lang="uk-UA" sz="2400" dirty="0" smtClean="0"/>
              <a:t>Аналогове мовлення буде здійснюватися до моменту завершення перехідного періоду – наразі це 2015 </a:t>
            </a:r>
            <a:r>
              <a:rPr lang="uk-UA" sz="2400" dirty="0" err="1" smtClean="0"/>
              <a:t>рiк</a:t>
            </a:r>
            <a:r>
              <a:rPr lang="uk-UA" sz="2400" dirty="0" smtClean="0"/>
              <a:t>. </a:t>
            </a:r>
          </a:p>
          <a:p>
            <a:r>
              <a:rPr lang="uk-UA" sz="2400" dirty="0" smtClean="0"/>
              <a:t>До цієї дати більшість телевізійних станцій продовжуватимуть транслювати свої програми одночасно в аналоговому та цифровому вигляді.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0"/>
            <a:ext cx="7941568" cy="836712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Аналогове телебачення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9939" name="Picture 3" descr="C:\Users\Администратор\Desktop\ФІЗИКА\Проект по фізиці ( Електромагнітні хвилі в природі і техніці )\Картинки\2415913_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0723"/>
            <a:ext cx="3563888" cy="2637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дминистратор\Desktop\ФІЗИКА\Проект по фізиці ( Електромагнітні хвилі в природі і техніці )\Картинки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5085184"/>
            <a:ext cx="1790700" cy="177281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uk-UA" sz="2200" dirty="0" smtClean="0"/>
              <a:t>01.12.2010 — Телеканал Інтер почав </a:t>
            </a:r>
            <a:r>
              <a:rPr lang="uk-UA" sz="2200" dirty="0" err="1" smtClean="0"/>
              <a:t>тестово</a:t>
            </a:r>
            <a:r>
              <a:rPr lang="uk-UA" sz="2200" dirty="0" smtClean="0"/>
              <a:t> мовити у HD</a:t>
            </a:r>
            <a:endParaRPr lang="ru-RU" sz="2200" dirty="0" smtClean="0"/>
          </a:p>
          <a:p>
            <a:r>
              <a:rPr lang="uk-UA" sz="2200" dirty="0" smtClean="0"/>
              <a:t>10.01.2011 — Телеканал «Інтер HD» припинив мовлення.</a:t>
            </a:r>
            <a:endParaRPr lang="ru-RU" sz="2200" dirty="0" smtClean="0"/>
          </a:p>
          <a:p>
            <a:r>
              <a:rPr lang="uk-UA" sz="2200" dirty="0" smtClean="0"/>
              <a:t>18.08.2011 — На конкурсі цифрового телебачення «DVB-T2», право мовити у HD отримали телеканали: Інтер, Україна, </a:t>
            </a:r>
            <a:r>
              <a:rPr lang="uk-UA" sz="2200" dirty="0" err="1" smtClean="0"/>
              <a:t>Кіноточка</a:t>
            </a:r>
            <a:r>
              <a:rPr lang="uk-UA" sz="2200" dirty="0" smtClean="0"/>
              <a:t>, Тоніс, </a:t>
            </a:r>
            <a:r>
              <a:rPr lang="uk-UA" sz="2200" dirty="0" err="1" smtClean="0"/>
              <a:t>Мега</a:t>
            </a:r>
            <a:r>
              <a:rPr lang="uk-UA" sz="2200" dirty="0" smtClean="0"/>
              <a:t>, </a:t>
            </a:r>
            <a:r>
              <a:rPr lang="uk-UA" sz="2200" dirty="0" err="1" smtClean="0"/>
              <a:t>Enter</a:t>
            </a:r>
            <a:r>
              <a:rPr lang="uk-UA" sz="2200" dirty="0" smtClean="0"/>
              <a:t> </a:t>
            </a:r>
            <a:r>
              <a:rPr lang="uk-UA" sz="2200" dirty="0" err="1" smtClean="0"/>
              <a:t>music</a:t>
            </a:r>
            <a:r>
              <a:rPr lang="uk-UA" sz="2200" dirty="0" smtClean="0"/>
              <a:t>, </a:t>
            </a:r>
            <a:r>
              <a:rPr lang="uk-UA" sz="2200" dirty="0" err="1" smtClean="0"/>
              <a:t>MTV-Україна</a:t>
            </a:r>
            <a:r>
              <a:rPr lang="uk-UA" sz="2200" dirty="0" smtClean="0"/>
              <a:t> та Банк ТV. Ще 2 </a:t>
            </a:r>
            <a:r>
              <a:rPr lang="uk-UA" sz="2200" dirty="0" err="1" smtClean="0"/>
              <a:t>канала</a:t>
            </a:r>
            <a:r>
              <a:rPr lang="uk-UA" sz="2200" dirty="0" smtClean="0"/>
              <a:t>, які мовитимуть у HD оберуть пізніше. На ці місця претендують: ICTV, Новий канал, М1, СТБ, «Хокей», НТКУ (Перший).</a:t>
            </a:r>
            <a:endParaRPr lang="ru-RU" sz="2200" dirty="0" smtClean="0"/>
          </a:p>
          <a:p>
            <a:r>
              <a:rPr lang="uk-UA" sz="2200" dirty="0" smtClean="0"/>
              <a:t>Ці 8 (у майбутньому 10) каналів будуть мовити у «DVB-T2» — безкоштовно.</a:t>
            </a:r>
            <a:endParaRPr lang="ru-RU" sz="2200" dirty="0" smtClean="0"/>
          </a:p>
          <a:p>
            <a:r>
              <a:rPr lang="uk-UA" sz="2200" dirty="0" smtClean="0"/>
              <a:t>01.12.2011 — Телеканал «Тоніс» — першим з 8 обраних каналів почне мовити у HD.</a:t>
            </a:r>
            <a:endParaRPr lang="ru-RU" sz="2200" dirty="0" smtClean="0"/>
          </a:p>
          <a:p>
            <a:r>
              <a:rPr lang="uk-UA" sz="2200" dirty="0" smtClean="0"/>
              <a:t>31.03.2012 — Телеканал «</a:t>
            </a:r>
            <a:r>
              <a:rPr lang="uk-UA" sz="2200" dirty="0" err="1" smtClean="0"/>
              <a:t>Toніс</a:t>
            </a:r>
            <a:r>
              <a:rPr lang="uk-UA" sz="2200" dirty="0" smtClean="0"/>
              <a:t>» — почав мовити у HD</a:t>
            </a:r>
            <a:endParaRPr lang="ru-RU" sz="2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4400" dirty="0" smtClean="0">
                <a:solidFill>
                  <a:srgbClr val="FF0000"/>
                </a:solidFill>
              </a:rPr>
              <a:t>Історія HD-телебачення в Україні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дминистратор\Desktop\ФІЗИКА\Проект по фізиці ( Електромагнітні хвилі в природі і техніці )\Картинки\1436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038725"/>
            <a:ext cx="3048000" cy="181927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Стандартом телевізійного мовлення прийнято називати сукупність числа рядків розкладання кадру, частоту зміни кадрів, або полів і тип розгортки. </a:t>
            </a:r>
          </a:p>
          <a:p>
            <a:r>
              <a:rPr lang="uk-UA" sz="2400" dirty="0" smtClean="0"/>
              <a:t>Вже кілька десятиліть у світі переважають три стандарти:</a:t>
            </a:r>
            <a:endParaRPr lang="ru-RU" sz="2400" dirty="0" smtClean="0"/>
          </a:p>
          <a:p>
            <a:pPr lvl="0"/>
            <a:r>
              <a:rPr lang="uk-UA" sz="2400" dirty="0" smtClean="0"/>
              <a:t>525 рядків, 59,94 полів у секунду в Америці і Японії, послідовна розгортка (NTSC);</a:t>
            </a:r>
            <a:endParaRPr lang="ru-RU" sz="2400" dirty="0" smtClean="0"/>
          </a:p>
          <a:p>
            <a:pPr lvl="0"/>
            <a:r>
              <a:rPr lang="uk-UA" sz="2400" dirty="0" smtClean="0"/>
              <a:t>625 рядків, 50 полів у секунду в Європі, розгортка через рядок (PAL);</a:t>
            </a:r>
            <a:endParaRPr lang="ru-RU" sz="2400" dirty="0" smtClean="0"/>
          </a:p>
          <a:p>
            <a:pPr lvl="0"/>
            <a:r>
              <a:rPr lang="uk-UA" sz="2400" dirty="0" smtClean="0"/>
              <a:t>625 рядків, 50 полів у секунду у Франції, Росії, Китаї і деяких країнах Близького Сходу, розгортка через рядок (SECAM).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Стандарти і системи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uk-UA" dirty="0" smtClean="0"/>
              <a:t>Зараз їм на зміну приходить телебачення високої чіткості (ТВЧ).</a:t>
            </a:r>
            <a:endParaRPr lang="ru-RU" dirty="0" smtClean="0"/>
          </a:p>
          <a:p>
            <a:r>
              <a:rPr lang="uk-UA" dirty="0" smtClean="0"/>
              <a:t>Наземне телебачення — система передачі телевізійного сигналу до споживача за допомогою інфраструктури телевізійних вишок і передавачів в діапазоні 47-862 </a:t>
            </a:r>
            <a:r>
              <a:rPr lang="uk-UA" dirty="0" err="1" smtClean="0"/>
              <a:t>МГц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4034" name="Picture 2" descr="C:\Users\Администратор\Desktop\ФІЗИКА\Проект по фізиці ( Електромагнітні хвилі в природі і техніці )\Картинки\pict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37520"/>
            <a:ext cx="72008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(на 2006 </a:t>
            </a:r>
            <a:r>
              <a:rPr lang="ru-RU" dirty="0" err="1" smtClean="0"/>
              <a:t>рік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5058" name="Picture 2" descr="C:\Users\Администратор\Desktop\ФІЗИКА\Проект по фізиці ( Електромагнітні хвилі в природі і техніці )\Картинки\Системи телебачення країн світу (2006 рік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7569"/>
            <a:ext cx="9144000" cy="4743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lvl="0"/>
            <a:r>
              <a:rPr lang="uk-UA" sz="2800" dirty="0" smtClean="0"/>
              <a:t>Реалізм.</a:t>
            </a:r>
            <a:endParaRPr lang="ru-RU" sz="2800" dirty="0" smtClean="0"/>
          </a:p>
          <a:p>
            <a:pPr lvl="0"/>
            <a:r>
              <a:rPr lang="uk-UA" sz="2800" dirty="0" smtClean="0"/>
              <a:t>Високий рівень сприйнятливості аудиторії.</a:t>
            </a:r>
            <a:endParaRPr lang="ru-RU" sz="2800" dirty="0" smtClean="0"/>
          </a:p>
          <a:p>
            <a:pPr lvl="0"/>
            <a:r>
              <a:rPr lang="uk-UA" sz="2800" dirty="0" smtClean="0"/>
              <a:t>Повторення</a:t>
            </a:r>
            <a:endParaRPr lang="ru-RU" sz="2800" dirty="0" smtClean="0"/>
          </a:p>
          <a:p>
            <a:pPr lvl="0"/>
            <a:r>
              <a:rPr lang="uk-UA" sz="2800" dirty="0" smtClean="0"/>
              <a:t>Розподіл за зонами або застосування мережі.</a:t>
            </a:r>
            <a:endParaRPr lang="ru-RU" sz="2800" dirty="0" smtClean="0"/>
          </a:p>
          <a:p>
            <a:pPr lvl="0"/>
            <a:r>
              <a:rPr lang="uk-UA" sz="2800" dirty="0" smtClean="0"/>
              <a:t>Привернення уваги роздрібної торгівлі.</a:t>
            </a:r>
            <a:endParaRPr lang="ru-RU" sz="2800" dirty="0" smtClean="0"/>
          </a:p>
          <a:p>
            <a:pPr lvl="0"/>
            <a:r>
              <a:rPr lang="uk-UA" sz="2800" dirty="0" smtClean="0"/>
              <a:t>Зв'язок з іншими засобами масової інформації. </a:t>
            </a: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417638"/>
          </a:xfrm>
        </p:spPr>
        <p:txBody>
          <a:bodyPr>
            <a:noAutofit/>
          </a:bodyPr>
          <a:lstStyle/>
          <a:p>
            <a:r>
              <a:rPr lang="uk-UA" sz="11500" dirty="0" smtClean="0">
                <a:solidFill>
                  <a:srgbClr val="FF0000"/>
                </a:solidFill>
              </a:rPr>
              <a:t>Переваги:</a:t>
            </a:r>
            <a:endParaRPr lang="ru-RU" sz="11500" dirty="0">
              <a:solidFill>
                <a:srgbClr val="FF0000"/>
              </a:solidFill>
            </a:endParaRPr>
          </a:p>
        </p:txBody>
      </p:sp>
      <p:pic>
        <p:nvPicPr>
          <p:cNvPr id="46082" name="Picture 2" descr="C:\Users\Администратор\Desktop\ФІЗИКА\Проект по фізиці ( Електромагнітні хвилі в природі і техніці )\Картинки\timthum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826084"/>
            <a:ext cx="6336704" cy="3031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lvl="0"/>
            <a:r>
              <a:rPr lang="uk-UA" dirty="0" smtClean="0"/>
              <a:t>Якщо немає сигналу, значить, і немає зображення</a:t>
            </a:r>
            <a:endParaRPr lang="ru-RU" dirty="0" smtClean="0"/>
          </a:p>
          <a:p>
            <a:pPr lvl="0"/>
            <a:r>
              <a:rPr lang="uk-UA" dirty="0" smtClean="0"/>
              <a:t>Телебачення не пристосоване для миттєвого розміщення реклами</a:t>
            </a:r>
            <a:endParaRPr lang="ru-RU" dirty="0" smtClean="0"/>
          </a:p>
          <a:p>
            <a:pPr lvl="0"/>
            <a:r>
              <a:rPr lang="uk-UA" dirty="0" smtClean="0"/>
              <a:t>На телебаченні надається багато уваги рекламі, порівняно з радіо</a:t>
            </a:r>
          </a:p>
          <a:p>
            <a:pPr lvl="0"/>
            <a:r>
              <a:rPr lang="uk-UA" dirty="0" smtClean="0"/>
              <a:t>Шкідливе для здоров’я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1500" dirty="0" smtClean="0">
                <a:solidFill>
                  <a:srgbClr val="FF0000"/>
                </a:solidFill>
              </a:rPr>
              <a:t>Недоліки:</a:t>
            </a:r>
            <a:endParaRPr lang="ru-RU" sz="11500" dirty="0">
              <a:solidFill>
                <a:srgbClr val="FF0000"/>
              </a:solidFill>
            </a:endParaRPr>
          </a:p>
        </p:txBody>
      </p:sp>
      <p:pic>
        <p:nvPicPr>
          <p:cNvPr id="47106" name="Picture 2" descr="C:\Users\Администратор\Desktop\ФІЗИКА\Проект по фізиці ( Електромагнітні хвилі в природі і техніці )\Картинки\eff7f3dc44_108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9144" y="3212976"/>
            <a:ext cx="4774856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23728" y="1988840"/>
            <a:ext cx="4968552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Хвилі є не тільки в морі.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Звукові – в усім просторі.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Їх антеною «спіймати»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Може й лиска хитрувата.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«Ловить» радіоприймач.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І пісні, й футбольний матч.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У пригоді, друзі милі,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Стали нам радіохвилі!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Autofit/>
          </a:bodyPr>
          <a:lstStyle/>
          <a:p>
            <a:r>
              <a:rPr lang="uk-UA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</a:t>
            </a:r>
            <a:endParaRPr lang="ru-RU" sz="8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686800" cy="3024336"/>
          </a:xfrm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6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Загадки</a:t>
            </a:r>
            <a:endParaRPr lang="ru-RU" sz="1660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604448" cy="6858000"/>
          </a:xfrm>
        </p:spPr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uk-UA" dirty="0" smtClean="0"/>
              <a:t>1.Десь невидима літає, хто зловить, тому і грає.</a:t>
            </a:r>
          </a:p>
          <a:p>
            <a:pPr marL="624078" indent="-514350">
              <a:buNone/>
            </a:pPr>
            <a:endParaRPr lang="uk-UA" dirty="0" smtClean="0"/>
          </a:p>
          <a:p>
            <a:pPr marL="624078" indent="-514350">
              <a:buNone/>
            </a:pPr>
            <a:r>
              <a:rPr lang="uk-UA" dirty="0" smtClean="0"/>
              <a:t>2.На даху цей верхолаз</a:t>
            </a:r>
          </a:p>
          <a:p>
            <a:pPr marL="624078" indent="-514350">
              <a:buNone/>
            </a:pPr>
            <a:r>
              <a:rPr lang="uk-UA" dirty="0" smtClean="0"/>
              <a:t>   Ловить музику для нас.</a:t>
            </a:r>
          </a:p>
          <a:p>
            <a:pPr marL="624078" indent="-514350">
              <a:buNone/>
            </a:pPr>
            <a:endParaRPr lang="uk-UA" dirty="0" smtClean="0"/>
          </a:p>
          <a:p>
            <a:pPr marL="624078" indent="-514350">
              <a:buNone/>
            </a:pPr>
            <a:r>
              <a:rPr lang="uk-UA" dirty="0" smtClean="0"/>
              <a:t>3.Без язика живе, не їсть і не п’є, а говорить і</a:t>
            </a:r>
          </a:p>
          <a:p>
            <a:pPr marL="624078" indent="-514350">
              <a:buNone/>
            </a:pPr>
            <a:r>
              <a:rPr lang="uk-UA" dirty="0" smtClean="0"/>
              <a:t>   співає.</a:t>
            </a:r>
          </a:p>
          <a:p>
            <a:pPr marL="624078" indent="-514350">
              <a:buNone/>
            </a:pPr>
            <a:endParaRPr lang="uk-UA" dirty="0" smtClean="0"/>
          </a:p>
          <a:p>
            <a:pPr marL="624078" indent="-514350">
              <a:buNone/>
            </a:pPr>
            <a:r>
              <a:rPr lang="uk-UA" dirty="0" smtClean="0"/>
              <a:t>4.Не радіо, а говорить,</a:t>
            </a:r>
          </a:p>
          <a:p>
            <a:pPr marL="624078" indent="-514350">
              <a:buNone/>
            </a:pPr>
            <a:r>
              <a:rPr lang="uk-UA" dirty="0" smtClean="0"/>
              <a:t>   Не театр, а кіно показує</a:t>
            </a:r>
          </a:p>
          <a:p>
            <a:pPr marL="624078" indent="-514350">
              <a:buNone/>
            </a:pPr>
            <a:endParaRPr lang="uk-UA" dirty="0" smtClean="0"/>
          </a:p>
          <a:p>
            <a:pPr marL="624078" indent="-514350">
              <a:buNone/>
            </a:pPr>
            <a:r>
              <a:rPr lang="uk-UA" dirty="0" smtClean="0"/>
              <a:t>5.</a:t>
            </a:r>
            <a:r>
              <a:rPr lang="uk-UA" dirty="0" smtClean="0">
                <a:solidFill>
                  <a:schemeClr val="accent2"/>
                </a:solidFill>
              </a:rPr>
              <a:t>Через ріки, через гори</a:t>
            </a:r>
          </a:p>
          <a:p>
            <a:pPr marL="624078" indent="-514350">
              <a:buNone/>
            </a:pPr>
            <a:r>
              <a:rPr lang="uk-UA" dirty="0" smtClean="0">
                <a:solidFill>
                  <a:schemeClr val="accent2"/>
                </a:solidFill>
              </a:rPr>
              <a:t>   Чуємо музику і говір</a:t>
            </a:r>
          </a:p>
          <a:p>
            <a:pPr marL="624078" indent="-514350">
              <a:buNone/>
            </a:pPr>
            <a:r>
              <a:rPr lang="uk-UA" dirty="0" smtClean="0">
                <a:solidFill>
                  <a:schemeClr val="accent2"/>
                </a:solidFill>
              </a:rPr>
              <a:t>   Нам почути їх допомогла</a:t>
            </a:r>
          </a:p>
          <a:p>
            <a:pPr marL="624078" indent="-514350">
              <a:buNone/>
            </a:pPr>
            <a:r>
              <a:rPr lang="uk-UA" dirty="0" smtClean="0">
                <a:solidFill>
                  <a:schemeClr val="accent2"/>
                </a:solidFill>
              </a:rPr>
              <a:t>                    Ця диво-скринька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3480" y="40466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Радіохвиля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49289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Радіо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Антена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0050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Телевізор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58772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FF00"/>
                </a:solidFill>
              </a:rPr>
              <a:t>Радіоприймач </a:t>
            </a:r>
            <a:endParaRPr lang="ru-RU" sz="3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ІЗИКА\Проект по фізиці ( Електромагнітні хвилі в природі і техніці )\В презентацію\img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5868144" cy="6858000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6.У нашій кімнаті одне</a:t>
            </a:r>
          </a:p>
          <a:p>
            <a:pPr>
              <a:buNone/>
            </a:pPr>
            <a:r>
              <a:rPr lang="uk-UA" dirty="0" smtClean="0"/>
              <a:t>   Є чарівне вікно.</a:t>
            </a:r>
          </a:p>
          <a:p>
            <a:pPr>
              <a:buNone/>
            </a:pPr>
            <a:r>
              <a:rPr lang="uk-UA" dirty="0" smtClean="0"/>
              <a:t>   У тому вікні чудес повно</a:t>
            </a:r>
          </a:p>
          <a:p>
            <a:pPr>
              <a:buNone/>
            </a:pPr>
            <a:r>
              <a:rPr lang="uk-UA" dirty="0" smtClean="0"/>
              <a:t>   Що ж це за вікно?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7.Стоїть красива скринька,</a:t>
            </a:r>
          </a:p>
          <a:p>
            <a:pPr>
              <a:buNone/>
            </a:pPr>
            <a:r>
              <a:rPr lang="uk-UA" dirty="0" smtClean="0"/>
              <a:t>   Її не торкнеш – вона мовчить,</a:t>
            </a:r>
          </a:p>
          <a:p>
            <a:pPr>
              <a:buNone/>
            </a:pPr>
            <a:r>
              <a:rPr lang="uk-UA" dirty="0" smtClean="0"/>
              <a:t>   Але варто ручку повертати – </a:t>
            </a:r>
          </a:p>
          <a:p>
            <a:pPr>
              <a:buNone/>
            </a:pPr>
            <a:r>
              <a:rPr lang="uk-UA" dirty="0" smtClean="0"/>
              <a:t>   Вона буде говорити і співати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234888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Телевізор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544522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Радіо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556792"/>
            <a:ext cx="8856984" cy="22182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3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Вікторина</a:t>
            </a:r>
            <a:endParaRPr lang="ru-RU" sz="13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0634" y="3402"/>
            <a:ext cx="7390946" cy="685459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1.Скільки існує етапів розвитку стільникового зв’язку?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2.В якому році запатентована перша</a:t>
            </a:r>
          </a:p>
          <a:p>
            <a:pPr>
              <a:buNone/>
            </a:pPr>
            <a:r>
              <a:rPr lang="uk-UA" dirty="0" smtClean="0"/>
              <a:t>електромеханічна система телебачення?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3.Коли всесвітній день телебачення?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4.Коли в Україні стартувало мовлення цифрового телебачення у форматі </a:t>
            </a:r>
            <a:r>
              <a:rPr lang="uk-UA" dirty="0" smtClean="0">
                <a:solidFill>
                  <a:srgbClr val="FF0000"/>
                </a:solidFill>
              </a:rPr>
              <a:t>DVB-T2?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5.Який телеканал України почав мовити</a:t>
            </a:r>
          </a:p>
          <a:p>
            <a:pPr>
              <a:buNone/>
            </a:pPr>
            <a:r>
              <a:rPr lang="uk-UA" dirty="0" smtClean="0"/>
              <a:t>               в </a:t>
            </a:r>
            <a:r>
              <a:rPr lang="en-US" dirty="0" smtClean="0"/>
              <a:t>HD</a:t>
            </a:r>
            <a:r>
              <a:rPr lang="uk-UA" dirty="0" smtClean="0"/>
              <a:t> з 31.03.2012р.?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764704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5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2768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1884р.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21297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21 листопада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65313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01.11.2011 р.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616530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Тоніс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6. За допомогою яких приладів здійснюється радіолокація?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7.Як звати вченого який запатентував радіопередавач?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8.Скільки функцій радіомовлення?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9.Який цифровий стандарт ТВ переважає у світі?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10.Скільки містить каналів національна цифрова телемережа </a:t>
            </a:r>
            <a:r>
              <a:rPr lang="uk-UA" sz="2400" dirty="0" smtClean="0"/>
              <a:t>DVB-T2?</a:t>
            </a:r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95328" y="47667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Радіолокаційних станцій або радарів.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84482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rgbClr val="FF0000"/>
                </a:solidFill>
              </a:rPr>
              <a:t>Нікола</a:t>
            </a:r>
            <a:r>
              <a:rPr lang="uk-UA" sz="2400" dirty="0" smtClean="0">
                <a:solidFill>
                  <a:srgbClr val="FF0000"/>
                </a:solidFill>
              </a:rPr>
              <a:t> Тесла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270892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8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07707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DVB-T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530120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32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772817"/>
            <a:ext cx="9144000" cy="50851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800" dirty="0" err="1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Вчись</a:t>
            </a:r>
            <a:r>
              <a:rPr lang="ru-RU" sz="4800" dirty="0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 не для того, </a:t>
            </a:r>
            <a:r>
              <a:rPr lang="ru-RU" sz="4800" dirty="0" err="1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4800" dirty="0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 знати </a:t>
            </a:r>
            <a:r>
              <a:rPr lang="ru-RU" sz="4800" dirty="0" err="1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4800" dirty="0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, а для того, </a:t>
            </a:r>
            <a:r>
              <a:rPr lang="ru-RU" sz="4800" dirty="0" err="1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4800" dirty="0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 знати </a:t>
            </a:r>
            <a:r>
              <a:rPr lang="ru-RU" sz="4800" dirty="0" err="1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краще</a:t>
            </a:r>
            <a:r>
              <a:rPr lang="ru-RU" sz="4800" dirty="0" smtClean="0">
                <a:solidFill>
                  <a:srgbClr val="3F25DB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Анней</a:t>
            </a: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Луцій</a:t>
            </a: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Сенека</a:t>
            </a: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Autofit/>
          </a:bodyPr>
          <a:lstStyle/>
          <a:p>
            <a:r>
              <a:rPr lang="uk-UA" sz="115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Побажання</a:t>
            </a:r>
            <a:endParaRPr lang="ru-RU" sz="115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Радіолокація</a:t>
            </a:r>
            <a:r>
              <a:rPr lang="uk-UA" sz="2400" dirty="0" smtClean="0"/>
              <a:t> — визначення положення об'єкта за допомогою відбитих від нього радіохвиль.</a:t>
            </a:r>
            <a:endParaRPr lang="ru-RU" sz="2400" dirty="0" smtClean="0"/>
          </a:p>
          <a:p>
            <a:r>
              <a:rPr lang="uk-UA" sz="2400" dirty="0" smtClean="0"/>
              <a:t>Радіолокація застосовується як в </a:t>
            </a:r>
            <a:r>
              <a:rPr lang="uk-UA" sz="2400" dirty="0" smtClean="0">
                <a:solidFill>
                  <a:srgbClr val="FF0000"/>
                </a:solidFill>
              </a:rPr>
              <a:t>цивільній авіації, так і в системах протиповітряної оборони</a:t>
            </a:r>
            <a:r>
              <a:rPr lang="uk-UA" sz="2400" dirty="0" smtClean="0"/>
              <a:t>. Вона здійснюється за допомогою пристроїв, які називаються </a:t>
            </a:r>
            <a:r>
              <a:rPr lang="uk-UA" sz="2400" dirty="0" smtClean="0">
                <a:solidFill>
                  <a:srgbClr val="FF0000"/>
                </a:solidFill>
              </a:rPr>
              <a:t>радіолокаційними станціями або радарами.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uk-UA" sz="2400" dirty="0" smtClean="0"/>
              <a:t>Відстань до об'єкта вимірюється за часом затримки, тобто часом випромінювання сигналу й часом реєстрації відбитого сигналу.</a:t>
            </a:r>
            <a:endParaRPr lang="ru-RU" sz="2400" dirty="0" smtClean="0"/>
          </a:p>
          <a:p>
            <a:r>
              <a:rPr lang="uk-UA" sz="2400" dirty="0" smtClean="0"/>
              <a:t>Напрям на об'єкт або його азимут визначається за допомогою </a:t>
            </a:r>
            <a:r>
              <a:rPr lang="uk-UA" sz="2400" dirty="0" err="1" smtClean="0">
                <a:solidFill>
                  <a:srgbClr val="FF0000"/>
                </a:solidFill>
              </a:rPr>
              <a:t>дальноміра</a:t>
            </a:r>
            <a:r>
              <a:rPr lang="uk-UA" sz="2400" dirty="0" smtClean="0"/>
              <a:t>.</a:t>
            </a:r>
            <a:endParaRPr lang="ru-RU" sz="2400" dirty="0" smtClean="0"/>
          </a:p>
          <a:p>
            <a:r>
              <a:rPr lang="uk-UA" sz="2400" dirty="0" smtClean="0"/>
              <a:t>Висота об'єкта визначається за допомогою радара, який називається висотоміром. Для визначення висоти цілі висотомір повинен отримати інформацію від </a:t>
            </a:r>
            <a:r>
              <a:rPr lang="uk-UA" sz="2400" dirty="0" err="1" smtClean="0">
                <a:solidFill>
                  <a:srgbClr val="FF0000"/>
                </a:solidFill>
              </a:rPr>
              <a:t>дальноміра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про її азимут. Повністю координати цілі визначаються за сумою даних від </a:t>
            </a:r>
            <a:r>
              <a:rPr lang="uk-UA" sz="2400" dirty="0" err="1" smtClean="0">
                <a:solidFill>
                  <a:srgbClr val="FF0000"/>
                </a:solidFill>
              </a:rPr>
              <a:t>дальноміра</a:t>
            </a:r>
            <a:r>
              <a:rPr lang="uk-UA" sz="2400" dirty="0" smtClean="0"/>
              <a:t> й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                                                                      висотоміра.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ІЗИКА\Проект по фізиці ( Електромагнітні хвилі в природі і техніці )\Картинки\Радіолокаційна анте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03440" y="0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Радіолокаційна</a:t>
            </a:r>
            <a:endParaRPr lang="ru-RU" sz="4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4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антена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ФІЗИКА\Проект по фізиці ( Електромагнітні хвилі в природі і техніці )\Картинки\duga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42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4644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Радіолокаційні</a:t>
            </a:r>
          </a:p>
          <a:p>
            <a:r>
              <a:rPr lang="uk-UA" sz="4400" dirty="0" smtClean="0">
                <a:solidFill>
                  <a:srgbClr val="FF0000"/>
                </a:solidFill>
              </a:rPr>
              <a:t>антени в </a:t>
            </a:r>
          </a:p>
          <a:p>
            <a:r>
              <a:rPr lang="uk-UA" sz="4400" dirty="0" smtClean="0">
                <a:solidFill>
                  <a:srgbClr val="FF0000"/>
                </a:solidFill>
              </a:rPr>
              <a:t>Чорнобилі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Радіо</a:t>
            </a:r>
            <a:r>
              <a:rPr lang="vi-VN" dirty="0" smtClean="0"/>
              <a:t> — ділянка науки й техніки, пов'язана з передаванням на відстань електромагнітних коливань високої частоти — радіохвиль, з допомогою якого здійснюється зокрема радіомовлення.</a:t>
            </a:r>
            <a:endParaRPr lang="ru-RU" dirty="0" smtClean="0"/>
          </a:p>
          <a:p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витоків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стояли </a:t>
            </a:r>
            <a:r>
              <a:rPr lang="ru-RU" dirty="0" err="1" smtClean="0"/>
              <a:t>Нікола</a:t>
            </a:r>
            <a:r>
              <a:rPr lang="ru-RU" dirty="0" smtClean="0"/>
              <a:t> Тесла, </a:t>
            </a:r>
            <a:r>
              <a:rPr lang="ru-RU" dirty="0" err="1" smtClean="0"/>
              <a:t>Гульєльмо</a:t>
            </a:r>
            <a:r>
              <a:rPr lang="ru-RU" dirty="0" smtClean="0"/>
              <a:t> </a:t>
            </a:r>
            <a:r>
              <a:rPr lang="ru-RU" dirty="0" err="1" smtClean="0"/>
              <a:t>Марконі</a:t>
            </a:r>
            <a:r>
              <a:rPr lang="ru-RU" dirty="0" smtClean="0"/>
              <a:t> та </a:t>
            </a:r>
            <a:r>
              <a:rPr lang="ru-RU" dirty="0" err="1" smtClean="0"/>
              <a:t>Олександр</a:t>
            </a:r>
            <a:r>
              <a:rPr lang="ru-RU" dirty="0" smtClean="0"/>
              <a:t> Попов.</a:t>
            </a:r>
          </a:p>
          <a:p>
            <a:r>
              <a:rPr lang="ru-RU" dirty="0" smtClean="0"/>
              <a:t>У 1893 р. </a:t>
            </a:r>
            <a:r>
              <a:rPr lang="ru-RU" dirty="0" err="1" smtClean="0"/>
              <a:t>сербський</a:t>
            </a:r>
            <a:r>
              <a:rPr lang="ru-RU" dirty="0" smtClean="0"/>
              <a:t> </a:t>
            </a:r>
            <a:r>
              <a:rPr lang="ru-RU" dirty="0" err="1" smtClean="0"/>
              <a:t>вчений</a:t>
            </a:r>
            <a:r>
              <a:rPr lang="ru-RU" dirty="0" smtClean="0"/>
              <a:t> </a:t>
            </a:r>
            <a:r>
              <a:rPr lang="ru-RU" dirty="0" err="1" smtClean="0"/>
              <a:t>Нікола</a:t>
            </a:r>
            <a:r>
              <a:rPr lang="ru-RU" dirty="0" smtClean="0"/>
              <a:t> Тесла </a:t>
            </a:r>
            <a:r>
              <a:rPr lang="ru-RU" dirty="0" err="1" smtClean="0"/>
              <a:t>запатентував</a:t>
            </a:r>
            <a:r>
              <a:rPr lang="ru-RU" dirty="0" smtClean="0"/>
              <a:t> </a:t>
            </a:r>
            <a:r>
              <a:rPr lang="ru-RU" dirty="0" err="1" smtClean="0"/>
              <a:t>радіопередавач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пріоритет</a:t>
            </a:r>
            <a:r>
              <a:rPr lang="ru-RU" dirty="0" smtClean="0"/>
              <a:t> перед Г. </a:t>
            </a:r>
            <a:r>
              <a:rPr lang="ru-RU" dirty="0" err="1" smtClean="0"/>
              <a:t>Марконі</a:t>
            </a:r>
            <a:r>
              <a:rPr lang="ru-RU" dirty="0" smtClean="0"/>
              <a:t> </a:t>
            </a:r>
            <a:r>
              <a:rPr lang="ru-RU" dirty="0" err="1" smtClean="0"/>
              <a:t>визнаний</a:t>
            </a:r>
            <a:r>
              <a:rPr lang="ru-RU" dirty="0" smtClean="0"/>
              <a:t> судом у 1943 р.</a:t>
            </a:r>
          </a:p>
          <a:p>
            <a:r>
              <a:rPr lang="ru-RU" dirty="0" err="1" smtClean="0"/>
              <a:t>Олександр</a:t>
            </a:r>
            <a:r>
              <a:rPr lang="ru-RU" dirty="0" smtClean="0"/>
              <a:t> Попов 7 </a:t>
            </a:r>
            <a:r>
              <a:rPr lang="ru-RU" dirty="0" err="1" smtClean="0"/>
              <a:t>травня</a:t>
            </a:r>
            <a:r>
              <a:rPr lang="ru-RU" dirty="0" smtClean="0"/>
              <a:t> (25 </a:t>
            </a:r>
            <a:r>
              <a:rPr lang="ru-RU" dirty="0" err="1" smtClean="0"/>
              <a:t>квітня</a:t>
            </a:r>
            <a:r>
              <a:rPr lang="ru-RU" dirty="0" smtClean="0"/>
              <a:t> за старим стилем) 1895 р.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доповідь</a:t>
            </a:r>
            <a:r>
              <a:rPr lang="ru-RU" dirty="0" smtClean="0"/>
              <a:t> на </a:t>
            </a:r>
            <a:r>
              <a:rPr lang="ru-RU" dirty="0" err="1" smtClean="0"/>
              <a:t>зібранні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фізико-хімічного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в </a:t>
            </a:r>
            <a:r>
              <a:rPr lang="ru-RU" dirty="0" err="1" smtClean="0"/>
              <a:t>Петербурзі</a:t>
            </a:r>
            <a:r>
              <a:rPr lang="ru-RU" dirty="0" smtClean="0"/>
              <a:t> та </a:t>
            </a:r>
            <a:r>
              <a:rPr lang="ru-RU" dirty="0" err="1" smtClean="0"/>
              <a:t>продемонстрував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приладів</a:t>
            </a:r>
            <a:endParaRPr lang="ru-RU" dirty="0" smtClean="0"/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зв'язку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0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uk-UA" sz="6600" b="0" spc="72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Радіомовлення</a:t>
            </a:r>
            <a:endParaRPr lang="ru-RU" sz="6600" b="0" spc="72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95936" y="692696"/>
            <a:ext cx="51480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Російський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фізик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електротехнік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один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винахідників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радіо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11669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16 </a:t>
            </a:r>
            <a:r>
              <a:rPr lang="ru-RU" sz="36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березня</a:t>
            </a: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1859 — 13 </a:t>
            </a:r>
            <a:r>
              <a:rPr lang="ru-RU" sz="36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січня</a:t>
            </a:r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1906)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85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О.С.Попо</a:t>
            </a:r>
            <a:r>
              <a:rPr lang="uk-UA" sz="4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</TotalTime>
  <Words>1614</Words>
  <Application>Microsoft Office PowerPoint</Application>
  <PresentationFormat>Экран (4:3)</PresentationFormat>
  <Paragraphs>247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Открытая</vt:lpstr>
      <vt:lpstr>Творчий проект</vt:lpstr>
      <vt:lpstr>Емблема</vt:lpstr>
      <vt:lpstr>Девіз</vt:lpstr>
      <vt:lpstr>Слайд 4</vt:lpstr>
      <vt:lpstr>Слайд 5</vt:lpstr>
      <vt:lpstr>Слайд 6</vt:lpstr>
      <vt:lpstr>Слайд 7</vt:lpstr>
      <vt:lpstr>Радіомовлення</vt:lpstr>
      <vt:lpstr>Слайд 9</vt:lpstr>
      <vt:lpstr>Слайд 10</vt:lpstr>
      <vt:lpstr>Функції радіомовлення:</vt:lpstr>
      <vt:lpstr>Слайд 12</vt:lpstr>
      <vt:lpstr>Слайд 13</vt:lpstr>
      <vt:lpstr>Переваги:</vt:lpstr>
      <vt:lpstr>Недоліки:</vt:lpstr>
      <vt:lpstr>Стільниковий зв’язок</vt:lpstr>
      <vt:lpstr>  Етапи розвитку:</vt:lpstr>
      <vt:lpstr>Слайд 18</vt:lpstr>
      <vt:lpstr>Слайд 19</vt:lpstr>
      <vt:lpstr>Оператори українського стільникового зв’язку</vt:lpstr>
      <vt:lpstr>Телебачення</vt:lpstr>
      <vt:lpstr>          Історія</vt:lpstr>
      <vt:lpstr>Застосування телебачення</vt:lpstr>
      <vt:lpstr>Телебачення в незалежній Україні</vt:lpstr>
      <vt:lpstr>Супутникове телебачення</vt:lpstr>
      <vt:lpstr>Цифрове телебачення</vt:lpstr>
      <vt:lpstr>Слайд 27</vt:lpstr>
      <vt:lpstr>Отримання зображення</vt:lpstr>
      <vt:lpstr>     ТВ – тюнер ( конвертор )</vt:lpstr>
      <vt:lpstr>Аналогове телебачення</vt:lpstr>
      <vt:lpstr> Історія HD-телебачення в Україні</vt:lpstr>
      <vt:lpstr>Стандарти і системи</vt:lpstr>
      <vt:lpstr>Слайд 33</vt:lpstr>
      <vt:lpstr>Системи телебачення країн світу (на 2006 рік)</vt:lpstr>
      <vt:lpstr>Переваги:</vt:lpstr>
      <vt:lpstr>Недоліки:</vt:lpstr>
      <vt:lpstr>Вірш</vt:lpstr>
      <vt:lpstr>Загадки</vt:lpstr>
      <vt:lpstr>Слайд 39</vt:lpstr>
      <vt:lpstr>Слайд 40</vt:lpstr>
      <vt:lpstr>Вікторина</vt:lpstr>
      <vt:lpstr>Слайд 42</vt:lpstr>
      <vt:lpstr>Слайд 43</vt:lpstr>
      <vt:lpstr> Побажання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Творчий проект</dc:title>
  <dc:creator>Администратор</dc:creator>
  <cp:lastModifiedBy>Ярослав</cp:lastModifiedBy>
  <cp:revision>58</cp:revision>
  <dcterms:created xsi:type="dcterms:W3CDTF">2013-01-15T16:10:00Z</dcterms:created>
  <dcterms:modified xsi:type="dcterms:W3CDTF">2014-06-03T17:03:34Z</dcterms:modified>
</cp:coreProperties>
</file>