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4" r:id="rId3"/>
    <p:sldId id="265" r:id="rId4"/>
    <p:sldId id="276" r:id="rId5"/>
    <p:sldId id="281" r:id="rId6"/>
    <p:sldId id="263" r:id="rId7"/>
    <p:sldId id="283" r:id="rId8"/>
    <p:sldId id="285" r:id="rId9"/>
    <p:sldId id="286" r:id="rId10"/>
    <p:sldId id="267" r:id="rId11"/>
    <p:sldId id="282" r:id="rId12"/>
    <p:sldId id="280" r:id="rId13"/>
    <p:sldId id="270" r:id="rId14"/>
    <p:sldId id="268" r:id="rId15"/>
    <p:sldId id="279" r:id="rId16"/>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4" d="100"/>
          <a:sy n="94" d="100"/>
        </p:scale>
        <p:origin x="-390"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EFDC6E30-49CA-4468-B747-85AD91633EE8}" type="datetimeFigureOut">
              <a:rPr lang="uk-UA" smtClean="0"/>
              <a:pPr/>
              <a:t>01.01.2005</a:t>
            </a:fld>
            <a:endParaRPr lang="uk-UA"/>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uk-UA"/>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4964786C-45DE-4B37-B910-5BF1A1757233}" type="slidenum">
              <a:rPr lang="uk-UA" smtClean="0"/>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FDC6E30-49CA-4468-B747-85AD91633EE8}" type="datetimeFigureOut">
              <a:rPr lang="uk-UA" smtClean="0"/>
              <a:pPr/>
              <a:t>01.01.2005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964786C-45DE-4B37-B910-5BF1A1757233}"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FDC6E30-49CA-4468-B747-85AD91633EE8}" type="datetimeFigureOut">
              <a:rPr lang="uk-UA" smtClean="0"/>
              <a:pPr/>
              <a:t>01.01.2005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964786C-45DE-4B37-B910-5BF1A1757233}"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Содержимое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EFDC6E30-49CA-4468-B747-85AD91633EE8}" type="datetimeFigureOut">
              <a:rPr lang="uk-UA" smtClean="0"/>
              <a:pPr/>
              <a:t>01.01.2005</a:t>
            </a:fld>
            <a:endParaRPr lang="uk-UA"/>
          </a:p>
        </p:txBody>
      </p:sp>
      <p:sp>
        <p:nvSpPr>
          <p:cNvPr id="5" name="Нижний колонтитул 4"/>
          <p:cNvSpPr>
            <a:spLocks noGrp="1"/>
          </p:cNvSpPr>
          <p:nvPr>
            <p:ph type="ftr" sz="quarter" idx="11"/>
          </p:nvPr>
        </p:nvSpPr>
        <p:spPr>
          <a:xfrm>
            <a:off x="457200" y="6480969"/>
            <a:ext cx="4260056" cy="300831"/>
          </a:xfrm>
        </p:spPr>
        <p:txBody>
          <a:bodyPr/>
          <a:lstStyle/>
          <a:p>
            <a:endParaRPr lang="uk-UA"/>
          </a:p>
        </p:txBody>
      </p:sp>
      <p:sp>
        <p:nvSpPr>
          <p:cNvPr id="6" name="Номер слайда 5"/>
          <p:cNvSpPr>
            <a:spLocks noGrp="1"/>
          </p:cNvSpPr>
          <p:nvPr>
            <p:ph type="sldNum" sz="quarter" idx="12"/>
          </p:nvPr>
        </p:nvSpPr>
        <p:spPr/>
        <p:txBody>
          <a:bodyPr/>
          <a:lstStyle/>
          <a:p>
            <a:fld id="{4964786C-45DE-4B37-B910-5BF1A1757233}"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EFDC6E30-49CA-4468-B747-85AD91633EE8}" type="datetimeFigureOut">
              <a:rPr lang="uk-UA" smtClean="0"/>
              <a:pPr/>
              <a:t>01.01.2005</a:t>
            </a:fld>
            <a:endParaRPr lang="uk-UA"/>
          </a:p>
        </p:txBody>
      </p:sp>
      <p:sp>
        <p:nvSpPr>
          <p:cNvPr id="5" name="Нижний колонтитул 4"/>
          <p:cNvSpPr>
            <a:spLocks noGrp="1"/>
          </p:cNvSpPr>
          <p:nvPr>
            <p:ph type="ftr" sz="quarter" idx="11"/>
          </p:nvPr>
        </p:nvSpPr>
        <p:spPr>
          <a:xfrm>
            <a:off x="2619376" y="6480969"/>
            <a:ext cx="4260056" cy="300831"/>
          </a:xfrm>
        </p:spPr>
        <p:txBody>
          <a:bodyPr/>
          <a:lstStyle/>
          <a:p>
            <a:endParaRPr lang="uk-UA"/>
          </a:p>
        </p:txBody>
      </p:sp>
      <p:sp>
        <p:nvSpPr>
          <p:cNvPr id="6" name="Номер слайда 5"/>
          <p:cNvSpPr>
            <a:spLocks noGrp="1"/>
          </p:cNvSpPr>
          <p:nvPr>
            <p:ph type="sldNum" sz="quarter" idx="12"/>
          </p:nvPr>
        </p:nvSpPr>
        <p:spPr>
          <a:xfrm>
            <a:off x="8451056" y="809624"/>
            <a:ext cx="502920" cy="300831"/>
          </a:xfrm>
        </p:spPr>
        <p:txBody>
          <a:bodyPr/>
          <a:lstStyle/>
          <a:p>
            <a:fld id="{4964786C-45DE-4B37-B910-5BF1A1757233}" type="slidenum">
              <a:rPr lang="uk-UA" smtClean="0"/>
              <a:pPr/>
              <a:t>‹#›</a:t>
            </a:fld>
            <a:endParaRPr lang="uk-UA"/>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EFDC6E30-49CA-4468-B747-85AD91633EE8}" type="datetimeFigureOut">
              <a:rPr lang="uk-UA" smtClean="0"/>
              <a:pPr/>
              <a:t>01.01.2005</a:t>
            </a:fld>
            <a:endParaRPr lang="uk-UA"/>
          </a:p>
        </p:txBody>
      </p:sp>
      <p:sp>
        <p:nvSpPr>
          <p:cNvPr id="6" name="Нижний колонтитул 5"/>
          <p:cNvSpPr>
            <a:spLocks noGrp="1"/>
          </p:cNvSpPr>
          <p:nvPr>
            <p:ph type="ftr" sz="quarter" idx="11"/>
          </p:nvPr>
        </p:nvSpPr>
        <p:spPr>
          <a:xfrm>
            <a:off x="457200" y="6480969"/>
            <a:ext cx="4260056" cy="301752"/>
          </a:xfrm>
        </p:spPr>
        <p:txBody>
          <a:bodyPr/>
          <a:lstStyle/>
          <a:p>
            <a:endParaRPr lang="uk-UA"/>
          </a:p>
        </p:txBody>
      </p:sp>
      <p:sp>
        <p:nvSpPr>
          <p:cNvPr id="7" name="Номер слайда 6"/>
          <p:cNvSpPr>
            <a:spLocks noGrp="1"/>
          </p:cNvSpPr>
          <p:nvPr>
            <p:ph type="sldNum" sz="quarter" idx="12"/>
          </p:nvPr>
        </p:nvSpPr>
        <p:spPr>
          <a:xfrm>
            <a:off x="7589520" y="6480969"/>
            <a:ext cx="502920" cy="301752"/>
          </a:xfrm>
        </p:spPr>
        <p:txBody>
          <a:bodyPr/>
          <a:lstStyle/>
          <a:p>
            <a:fld id="{4964786C-45DE-4B37-B910-5BF1A1757233}"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EFDC6E30-49CA-4468-B747-85AD91633EE8}" type="datetimeFigureOut">
              <a:rPr lang="uk-UA" smtClean="0"/>
              <a:pPr/>
              <a:t>01.01.2005</a:t>
            </a:fld>
            <a:endParaRPr lang="uk-UA"/>
          </a:p>
        </p:txBody>
      </p:sp>
      <p:sp>
        <p:nvSpPr>
          <p:cNvPr id="8" name="Нижний колонтитул 7"/>
          <p:cNvSpPr>
            <a:spLocks noGrp="1"/>
          </p:cNvSpPr>
          <p:nvPr>
            <p:ph type="ftr" sz="quarter" idx="11"/>
          </p:nvPr>
        </p:nvSpPr>
        <p:spPr>
          <a:xfrm>
            <a:off x="457200" y="6480969"/>
            <a:ext cx="4261104" cy="301752"/>
          </a:xfrm>
        </p:spPr>
        <p:txBody>
          <a:bodyPr/>
          <a:lstStyle/>
          <a:p>
            <a:endParaRPr lang="uk-UA"/>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4964786C-45DE-4B37-B910-5BF1A1757233}" type="slidenum">
              <a:rPr lang="uk-UA" smtClean="0"/>
              <a:pPr/>
              <a:t>‹#›</a:t>
            </a:fld>
            <a:endParaRPr lang="uk-UA"/>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EFDC6E30-49CA-4468-B747-85AD91633EE8}" type="datetimeFigureOut">
              <a:rPr lang="uk-UA" smtClean="0"/>
              <a:pPr/>
              <a:t>01.01.2005</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4964786C-45DE-4B37-B910-5BF1A1757233}"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EFDC6E30-49CA-4468-B747-85AD91633EE8}" type="datetimeFigureOut">
              <a:rPr lang="uk-UA" smtClean="0"/>
              <a:pPr/>
              <a:t>01.01.2005</a:t>
            </a:fld>
            <a:endParaRPr lang="uk-UA"/>
          </a:p>
        </p:txBody>
      </p:sp>
      <p:sp>
        <p:nvSpPr>
          <p:cNvPr id="3" name="Нижний колонтитул 2"/>
          <p:cNvSpPr>
            <a:spLocks noGrp="1"/>
          </p:cNvSpPr>
          <p:nvPr>
            <p:ph type="ftr" sz="quarter" idx="11"/>
          </p:nvPr>
        </p:nvSpPr>
        <p:spPr>
          <a:xfrm>
            <a:off x="457200" y="6481890"/>
            <a:ext cx="4260056" cy="300831"/>
          </a:xfrm>
        </p:spPr>
        <p:txBody>
          <a:bodyPr/>
          <a:lstStyle/>
          <a:p>
            <a:endParaRPr lang="uk-UA"/>
          </a:p>
        </p:txBody>
      </p:sp>
      <p:sp>
        <p:nvSpPr>
          <p:cNvPr id="4" name="Номер слайда 3"/>
          <p:cNvSpPr>
            <a:spLocks noGrp="1"/>
          </p:cNvSpPr>
          <p:nvPr>
            <p:ph type="sldNum" sz="quarter" idx="12"/>
          </p:nvPr>
        </p:nvSpPr>
        <p:spPr>
          <a:xfrm>
            <a:off x="7589520" y="6480969"/>
            <a:ext cx="502920" cy="301752"/>
          </a:xfrm>
        </p:spPr>
        <p:txBody>
          <a:bodyPr/>
          <a:lstStyle/>
          <a:p>
            <a:fld id="{4964786C-45DE-4B37-B910-5BF1A1757233}"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EFDC6E30-49CA-4468-B747-85AD91633EE8}" type="datetimeFigureOut">
              <a:rPr lang="uk-UA" smtClean="0"/>
              <a:pPr/>
              <a:t>01.01.2005</a:t>
            </a:fld>
            <a:endParaRPr lang="uk-UA"/>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uk-UA"/>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4964786C-45DE-4B37-B910-5BF1A1757233}" type="slidenum">
              <a:rPr lang="uk-UA" smtClean="0"/>
              <a:pPr/>
              <a:t>‹#›</a:t>
            </a:fld>
            <a:endParaRPr lang="uk-UA"/>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EFDC6E30-49CA-4468-B747-85AD91633EE8}" type="datetimeFigureOut">
              <a:rPr lang="uk-UA" smtClean="0"/>
              <a:pPr/>
              <a:t>01.01.2005</a:t>
            </a:fld>
            <a:endParaRPr lang="uk-UA"/>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uk-UA"/>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4964786C-45DE-4B37-B910-5BF1A1757233}" type="slidenum">
              <a:rPr lang="uk-UA" smtClean="0"/>
              <a:pPr/>
              <a:t>‹#›</a:t>
            </a:fld>
            <a:endParaRPr lang="uk-UA"/>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EFDC6E30-49CA-4468-B747-85AD91633EE8}" type="datetimeFigureOut">
              <a:rPr lang="uk-UA" smtClean="0"/>
              <a:pPr/>
              <a:t>01.01.2005</a:t>
            </a:fld>
            <a:endParaRPr lang="uk-UA"/>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uk-UA"/>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4964786C-45DE-4B37-B910-5BF1A1757233}" type="slidenum">
              <a:rPr lang="uk-UA" smtClean="0"/>
              <a:pPr/>
              <a:t>‹#›</a:t>
            </a:fld>
            <a:endParaRPr lang="uk-UA"/>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116632"/>
            <a:ext cx="7772400" cy="5544616"/>
          </a:xfrm>
        </p:spPr>
        <p:txBody>
          <a:bodyPr>
            <a:prstTxWarp prst="textDeflate">
              <a:avLst/>
            </a:prstTxWarp>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uk-UA"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r>
            <a:br>
              <a:rPr lang="uk-UA"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uk-UA" sz="6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Дисперсія та</a:t>
            </a:r>
            <a:r>
              <a:rPr lang="uk-UA" sz="6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r>
            <a:br>
              <a:rPr lang="uk-UA" sz="6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uk-UA" sz="6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поляризація </a:t>
            </a:r>
            <a:r>
              <a:rPr lang="uk-UA" sz="6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світла</a:t>
            </a:r>
            <a:endParaRPr lang="uk-UA" sz="6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3" name="Picture 3"/>
          <p:cNvPicPr>
            <a:picLocks noChangeAspect="1" noChangeArrowheads="1"/>
          </p:cNvPicPr>
          <p:nvPr/>
        </p:nvPicPr>
        <p:blipFill>
          <a:blip r:embed="rId2" cstate="print"/>
          <a:srcRect/>
          <a:stretch>
            <a:fillRect/>
          </a:stretch>
        </p:blipFill>
        <p:spPr bwMode="auto">
          <a:xfrm>
            <a:off x="6228184" y="188640"/>
            <a:ext cx="2088232" cy="113434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4" name="Picture 4"/>
          <p:cNvPicPr>
            <a:picLocks noChangeAspect="1" noChangeArrowheads="1"/>
          </p:cNvPicPr>
          <p:nvPr/>
        </p:nvPicPr>
        <p:blipFill>
          <a:blip r:embed="rId3" cstate="print"/>
          <a:srcRect/>
          <a:stretch>
            <a:fillRect/>
          </a:stretch>
        </p:blipFill>
        <p:spPr bwMode="auto">
          <a:xfrm>
            <a:off x="4283968" y="836712"/>
            <a:ext cx="1872208" cy="93315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 name="Picture 5"/>
          <p:cNvPicPr>
            <a:picLocks noChangeAspect="1" noChangeArrowheads="1"/>
          </p:cNvPicPr>
          <p:nvPr/>
        </p:nvPicPr>
        <p:blipFill>
          <a:blip r:embed="rId4" cstate="print"/>
          <a:srcRect/>
          <a:stretch>
            <a:fillRect/>
          </a:stretch>
        </p:blipFill>
        <p:spPr bwMode="auto">
          <a:xfrm>
            <a:off x="2843808" y="1268760"/>
            <a:ext cx="1152128" cy="84519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Стрелка вправо 5"/>
          <p:cNvSpPr/>
          <p:nvPr/>
        </p:nvSpPr>
        <p:spPr>
          <a:xfrm rot="19371942">
            <a:off x="47927" y="5448372"/>
            <a:ext cx="2088232" cy="504056"/>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143000"/>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uk-UA"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Поляризація</a:t>
            </a:r>
            <a:endParaRPr lang="uk-UA"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Місце для вмісту 2"/>
          <p:cNvSpPr>
            <a:spLocks noGrp="1"/>
          </p:cNvSpPr>
          <p:nvPr>
            <p:ph idx="1"/>
          </p:nvPr>
        </p:nvSpPr>
        <p:spPr>
          <a:xfrm>
            <a:off x="142844" y="1071546"/>
            <a:ext cx="9001156" cy="5500702"/>
          </a:xfrm>
        </p:spPr>
        <p:txBody>
          <a:bodyPr>
            <a:normAutofit fontScale="92500" lnSpcReduction="10000"/>
          </a:bodyPr>
          <a:lstStyle/>
          <a:p>
            <a:pPr algn="ctr">
              <a:buNone/>
            </a:pPr>
            <a:r>
              <a:rPr lang="uk-UA" dirty="0" smtClean="0"/>
              <a:t>		Терміном </a:t>
            </a:r>
            <a:r>
              <a:rPr lang="uk-UA" b="1" dirty="0" smtClean="0"/>
              <a:t>поляризація електромагнітної хвилі</a:t>
            </a:r>
            <a:r>
              <a:rPr lang="uk-UA" dirty="0" smtClean="0"/>
              <a:t> або </a:t>
            </a:r>
            <a:r>
              <a:rPr lang="uk-UA" b="1" dirty="0" smtClean="0"/>
              <a:t>поляризація світла</a:t>
            </a:r>
            <a:r>
              <a:rPr lang="uk-UA" dirty="0" smtClean="0"/>
              <a:t> описується просторова орієнтація електричної складової електромагнітної хвилі - вектора напруженості електричного поля.</a:t>
            </a:r>
          </a:p>
          <a:p>
            <a:pPr algn="ctr">
              <a:buNone/>
            </a:pPr>
            <a:r>
              <a:rPr lang="uk-UA" dirty="0" smtClean="0"/>
              <a:t>		Електромагнітна хвиля в вакуумі завжди поперечна, тобто вектор напруженості електричного поля перпендикулярний до напрямку розповсюдження хвилі. Однак, при цьому залишаються ще дві різні незалежні можливості орієнтації напруженості. Більш того, цей вектор може змінювати свою орієнтацію з часом.</a:t>
            </a:r>
          </a:p>
          <a:p>
            <a:pPr>
              <a:buNone/>
            </a:pPr>
            <a:endParaRPr lang="uk-UA" dirty="0" smtClean="0"/>
          </a:p>
          <a:p>
            <a:pPr>
              <a:buNone/>
            </a:pPr>
            <a:endParaRPr lang="uk-UA" dirty="0"/>
          </a:p>
        </p:txBody>
      </p:sp>
      <p:sp>
        <p:nvSpPr>
          <p:cNvPr id="4" name="Стрелка вниз 3"/>
          <p:cNvSpPr/>
          <p:nvPr/>
        </p:nvSpPr>
        <p:spPr>
          <a:xfrm rot="20513039">
            <a:off x="391623" y="671783"/>
            <a:ext cx="484632" cy="978408"/>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5" name="Стрелка вниз 4"/>
          <p:cNvSpPr/>
          <p:nvPr/>
        </p:nvSpPr>
        <p:spPr>
          <a:xfrm rot="20513039">
            <a:off x="319614" y="5280297"/>
            <a:ext cx="484632" cy="978408"/>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6" name="Стрелка вниз 5"/>
          <p:cNvSpPr/>
          <p:nvPr/>
        </p:nvSpPr>
        <p:spPr>
          <a:xfrm rot="20513039">
            <a:off x="391621" y="2688008"/>
            <a:ext cx="484632" cy="978408"/>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a:spLocks noGrp="1"/>
          </p:cNvSpPr>
          <p:nvPr>
            <p:ph type="title"/>
          </p:nvPr>
        </p:nvSpPr>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uk-UA"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Світло – поперечна </a:t>
            </a:r>
            <a:br>
              <a:rPr lang="uk-UA"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uk-UA"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електромагнітна хвиля</a:t>
            </a:r>
            <a:endParaRPr lang="ru-RU"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pic>
        <p:nvPicPr>
          <p:cNvPr id="2" name="Picture 2"/>
          <p:cNvPicPr>
            <a:picLocks noGrp="1" noChangeAspect="1" noChangeArrowheads="1"/>
          </p:cNvPicPr>
          <p:nvPr>
            <p:ph idx="1"/>
          </p:nvPr>
        </p:nvPicPr>
        <p:blipFill>
          <a:blip r:embed="rId2" cstate="print"/>
          <a:stretch>
            <a:fillRect/>
          </a:stretch>
        </p:blipFill>
        <p:spPr bwMode="auto">
          <a:xfrm>
            <a:off x="467544" y="1772816"/>
            <a:ext cx="8285559" cy="463932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xmlns="" val="29905498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попер волна в шнуре"/>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683568" y="404664"/>
            <a:ext cx="7860952" cy="36424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5" name="Прямоугольник 4"/>
          <p:cNvSpPr/>
          <p:nvPr/>
        </p:nvSpPr>
        <p:spPr>
          <a:xfrm>
            <a:off x="1331640" y="4221088"/>
            <a:ext cx="6912768" cy="2308324"/>
          </a:xfrm>
          <a:prstGeom prst="rect">
            <a:avLst/>
          </a:prstGeom>
        </p:spPr>
        <p:txBody>
          <a:bodyPr wrap="square">
            <a:spAutoFit/>
          </a:bodyPr>
          <a:lstStyle/>
          <a:p>
            <a:pPr algn="ctr"/>
            <a:r>
              <a:rPr lang="ru-RU" sz="2400" b="1" dirty="0" err="1" smtClean="0"/>
              <a:t>Кристал</a:t>
            </a:r>
            <a:r>
              <a:rPr lang="ru-RU" sz="2400" b="1" dirty="0" smtClean="0"/>
              <a:t>  </a:t>
            </a:r>
            <a:r>
              <a:rPr lang="ru-RU" sz="2400" b="1" dirty="0" err="1" smtClean="0"/>
              <a:t>турмаліну</a:t>
            </a:r>
            <a:r>
              <a:rPr lang="ru-RU" sz="2400" b="1" dirty="0" smtClean="0"/>
              <a:t> </a:t>
            </a:r>
            <a:r>
              <a:rPr lang="ru-RU" sz="2400" b="1" dirty="0" err="1" smtClean="0"/>
              <a:t>має</a:t>
            </a:r>
            <a:r>
              <a:rPr lang="ru-RU" sz="2400" b="1" dirty="0" smtClean="0"/>
              <a:t> </a:t>
            </a:r>
            <a:r>
              <a:rPr lang="ru-RU" sz="2400" b="1" dirty="0" err="1" smtClean="0"/>
              <a:t>властивість</a:t>
            </a:r>
            <a:r>
              <a:rPr lang="ru-RU" sz="2400" b="1" dirty="0" smtClean="0"/>
              <a:t>  </a:t>
            </a:r>
            <a:r>
              <a:rPr lang="ru-RU" sz="2400" b="1" dirty="0" err="1" smtClean="0"/>
              <a:t>пропускати</a:t>
            </a:r>
            <a:r>
              <a:rPr lang="ru-RU" sz="2400" b="1" dirty="0" smtClean="0"/>
              <a:t> </a:t>
            </a:r>
            <a:r>
              <a:rPr lang="ru-RU" sz="2400" b="1" dirty="0" err="1" smtClean="0"/>
              <a:t>світлові</a:t>
            </a:r>
            <a:r>
              <a:rPr lang="ru-RU" sz="2400" b="1" dirty="0" smtClean="0"/>
              <a:t> </a:t>
            </a:r>
            <a:r>
              <a:rPr lang="ru-RU" sz="2400" b="1" dirty="0" err="1" smtClean="0"/>
              <a:t>хвилі</a:t>
            </a:r>
            <a:r>
              <a:rPr lang="ru-RU" sz="2400" b="1" dirty="0" smtClean="0"/>
              <a:t> з </a:t>
            </a:r>
            <a:r>
              <a:rPr lang="ru-RU" sz="2400" b="1" dirty="0" err="1" smtClean="0"/>
              <a:t>коливаннями</a:t>
            </a:r>
            <a:r>
              <a:rPr lang="ru-RU" sz="2400" b="1" dirty="0" smtClean="0"/>
              <a:t>, </a:t>
            </a:r>
            <a:r>
              <a:rPr lang="ru-RU" sz="2400" b="1" dirty="0" err="1" smtClean="0"/>
              <a:t>які</a:t>
            </a:r>
            <a:r>
              <a:rPr lang="ru-RU" sz="2400" b="1" dirty="0" smtClean="0"/>
              <a:t> лежать в </a:t>
            </a:r>
            <a:r>
              <a:rPr lang="ru-RU" sz="2400" b="1" dirty="0" err="1" smtClean="0"/>
              <a:t>одній</a:t>
            </a:r>
            <a:r>
              <a:rPr lang="ru-RU" sz="2400" b="1" dirty="0" smtClean="0"/>
              <a:t> </a:t>
            </a:r>
            <a:r>
              <a:rPr lang="ru-RU" sz="2400" b="1" dirty="0" err="1" smtClean="0"/>
              <a:t>певній</a:t>
            </a:r>
            <a:r>
              <a:rPr lang="ru-RU" sz="2400" b="1" dirty="0" smtClean="0"/>
              <a:t> </a:t>
            </a:r>
            <a:r>
              <a:rPr lang="ru-RU" sz="2400" b="1" dirty="0" err="1" smtClean="0"/>
              <a:t>площині</a:t>
            </a:r>
            <a:r>
              <a:rPr lang="ru-RU" sz="2400" b="1" dirty="0" smtClean="0"/>
              <a:t> (</a:t>
            </a:r>
            <a:r>
              <a:rPr lang="ru-RU" sz="2400" b="1" dirty="0" err="1" smtClean="0"/>
              <a:t>поляризоване</a:t>
            </a:r>
            <a:r>
              <a:rPr lang="ru-RU" sz="2400" b="1" dirty="0" smtClean="0"/>
              <a:t> </a:t>
            </a:r>
            <a:r>
              <a:rPr lang="ru-RU" sz="2400" b="1" dirty="0" err="1" smtClean="0"/>
              <a:t>світло</a:t>
            </a:r>
            <a:r>
              <a:rPr lang="ru-RU" sz="2400" b="1" dirty="0" smtClean="0"/>
              <a:t>), </a:t>
            </a:r>
            <a:r>
              <a:rPr lang="ru-RU" sz="2400" b="1" dirty="0" err="1" smtClean="0"/>
              <a:t>отже</a:t>
            </a:r>
            <a:r>
              <a:rPr lang="ru-RU" sz="2400" b="1" dirty="0" smtClean="0"/>
              <a:t>, </a:t>
            </a:r>
            <a:r>
              <a:rPr lang="ru-RU" sz="2400" b="1" dirty="0" err="1" smtClean="0"/>
              <a:t>він</a:t>
            </a:r>
            <a:r>
              <a:rPr lang="ru-RU" sz="2400" b="1" dirty="0" smtClean="0"/>
              <a:t> </a:t>
            </a:r>
            <a:r>
              <a:rPr lang="ru-RU" sz="2400" b="1" dirty="0" err="1" smtClean="0"/>
              <a:t>перетворює</a:t>
            </a:r>
            <a:r>
              <a:rPr lang="ru-RU" sz="2400" b="1" dirty="0" smtClean="0"/>
              <a:t> </a:t>
            </a:r>
            <a:r>
              <a:rPr lang="ru-RU" sz="2400" b="1" dirty="0" err="1" smtClean="0"/>
              <a:t>природнє</a:t>
            </a:r>
            <a:r>
              <a:rPr lang="ru-RU" sz="2400" b="1" dirty="0" smtClean="0"/>
              <a:t> </a:t>
            </a:r>
            <a:r>
              <a:rPr lang="ru-RU" sz="2400" b="1" dirty="0" err="1" smtClean="0"/>
              <a:t>світло</a:t>
            </a:r>
            <a:r>
              <a:rPr lang="ru-RU" sz="2400" b="1" dirty="0" smtClean="0"/>
              <a:t> в </a:t>
            </a:r>
            <a:r>
              <a:rPr lang="ru-RU" sz="2400" b="1" dirty="0" err="1" smtClean="0"/>
              <a:t>поляризоване</a:t>
            </a:r>
            <a:endParaRPr lang="ru-RU" sz="2400" b="1" dirty="0"/>
          </a:p>
        </p:txBody>
      </p:sp>
    </p:spTree>
    <p:extLst>
      <p:ext uri="{BB962C8B-B14F-4D97-AF65-F5344CB8AC3E}">
        <p14:creationId xmlns:p14="http://schemas.microsoft.com/office/powerpoint/2010/main" xmlns="" val="3517858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descr="Поляризація світла при відображенні і в ламанні..png"/>
          <p:cNvPicPr>
            <a:picLocks noGrp="1" noChangeAspect="1"/>
          </p:cNvPicPr>
          <p:nvPr>
            <p:ph idx="1"/>
          </p:nvPr>
        </p:nvPicPr>
        <p:blipFill rotWithShape="1">
          <a:blip r:embed="rId2" cstate="print"/>
          <a:srcRect t="36882" b="681"/>
          <a:stretch/>
        </p:blipFill>
        <p:spPr>
          <a:xfrm>
            <a:off x="1691680" y="1988840"/>
            <a:ext cx="5904656" cy="4666684"/>
          </a:xfrm>
        </p:spPr>
      </p:pic>
      <p:sp>
        <p:nvSpPr>
          <p:cNvPr id="2" name="TextBox 1"/>
          <p:cNvSpPr txBox="1"/>
          <p:nvPr/>
        </p:nvSpPr>
        <p:spPr>
          <a:xfrm>
            <a:off x="1331640" y="404664"/>
            <a:ext cx="6696744" cy="1569660"/>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uk-UA"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Схема поляризації світла під час відбивання та заломлення</a:t>
            </a:r>
            <a:endParaRPr lang="uk-UA" sz="3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5" name="Стрелка вниз 4"/>
          <p:cNvSpPr/>
          <p:nvPr/>
        </p:nvSpPr>
        <p:spPr>
          <a:xfrm rot="20260448">
            <a:off x="478071" y="418329"/>
            <a:ext cx="792088" cy="1728192"/>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descr="Поляризація світла виникає, коли світло під певним кутом....jpg"/>
          <p:cNvPicPr>
            <a:picLocks noGrp="1" noChangeAspect="1"/>
          </p:cNvPicPr>
          <p:nvPr>
            <p:ph idx="1"/>
          </p:nvPr>
        </p:nvPicPr>
        <p:blipFill>
          <a:blip r:embed="rId2" cstate="print"/>
          <a:stretch>
            <a:fillRect/>
          </a:stretch>
        </p:blipFill>
        <p:spPr>
          <a:xfrm>
            <a:off x="323528" y="13635"/>
            <a:ext cx="8604448" cy="5713909"/>
          </a:xfrm>
        </p:spPr>
      </p:pic>
      <p:sp>
        <p:nvSpPr>
          <p:cNvPr id="5" name="Прямокутник 4"/>
          <p:cNvSpPr/>
          <p:nvPr/>
        </p:nvSpPr>
        <p:spPr>
          <a:xfrm>
            <a:off x="250957" y="5733256"/>
            <a:ext cx="8892480" cy="954107"/>
          </a:xfrm>
          <a:prstGeom prst="rect">
            <a:avLst/>
          </a:prstGeom>
        </p:spPr>
        <p:txBody>
          <a:bodyPr wrap="square">
            <a:spAutoFit/>
          </a:bodyPr>
          <a:lstStyle/>
          <a:p>
            <a:pPr algn="ctr"/>
            <a:r>
              <a:rPr lang="uk-UA" sz="2800" dirty="0"/>
              <a:t>Поляризація світла, виникає, коли світло </a:t>
            </a:r>
            <a:r>
              <a:rPr lang="uk-UA" sz="2800" dirty="0" smtClean="0"/>
              <a:t>падає під </a:t>
            </a:r>
            <a:r>
              <a:rPr lang="uk-UA" sz="2800" dirty="0"/>
              <a:t>певним кутом</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251520" y="1916832"/>
            <a:ext cx="8589640" cy="3288428"/>
          </a:xfrm>
        </p:spPr>
        <p:txBody>
          <a:bodyPr>
            <a:normAutofit/>
          </a:bodyPr>
          <a:lstStyle/>
          <a:p>
            <a:pPr algn="ctr">
              <a:buNone/>
            </a:pPr>
            <a:r>
              <a:rPr lang="uk-UA" sz="5400" dirty="0" smtClean="0"/>
              <a:t>Виконала:Учениця 11-М класу </a:t>
            </a:r>
            <a:r>
              <a:rPr lang="uk-UA" sz="5400" dirty="0" err="1" smtClean="0"/>
              <a:t>Грінчук</a:t>
            </a:r>
            <a:r>
              <a:rPr lang="uk-UA" sz="5400" dirty="0" smtClean="0"/>
              <a:t> Вікторія</a:t>
            </a:r>
            <a:endParaRPr lang="uk-UA" sz="54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388" y="1412875"/>
            <a:ext cx="2720975" cy="295116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5" name="Picture 1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27763" y="1484313"/>
            <a:ext cx="2693987" cy="29527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6" name="Picture 8"/>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59832" y="3284984"/>
            <a:ext cx="2789238" cy="302418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sp>
        <p:nvSpPr>
          <p:cNvPr id="7" name="Прямоугольник 6"/>
          <p:cNvSpPr/>
          <p:nvPr/>
        </p:nvSpPr>
        <p:spPr>
          <a:xfrm>
            <a:off x="1043608" y="620688"/>
            <a:ext cx="7481535" cy="707886"/>
          </a:xfrm>
          <a:prstGeom prst="rect">
            <a:avLst/>
          </a:prstGeom>
        </p:spPr>
        <p:txBody>
          <a:bodyPr wrap="none">
            <a:spAutoFit/>
          </a:bodyPr>
          <a:lstStyle/>
          <a:p>
            <a:pPr algn="ctr"/>
            <a:r>
              <a:rPr lang="uk-UA" sz="4000" b="1" dirty="0" smtClean="0"/>
              <a:t>Світло </a:t>
            </a:r>
            <a:r>
              <a:rPr lang="uk-UA" sz="4000" b="1" dirty="0"/>
              <a:t>крізь кольорове скло</a:t>
            </a:r>
            <a:endParaRPr lang="uk-UA" sz="4000" dirty="0"/>
          </a:p>
        </p:txBody>
      </p:sp>
      <p:sp>
        <p:nvSpPr>
          <p:cNvPr id="8" name="Прямоугольник 7"/>
          <p:cNvSpPr/>
          <p:nvPr/>
        </p:nvSpPr>
        <p:spPr>
          <a:xfrm>
            <a:off x="3184472" y="2717640"/>
            <a:ext cx="3384260" cy="480131"/>
          </a:xfrm>
          <a:prstGeom prst="rect">
            <a:avLst/>
          </a:prstGeom>
        </p:spPr>
        <p:txBody>
          <a:bodyPr wrap="none">
            <a:spAutoFit/>
          </a:bodyPr>
          <a:lstStyle/>
          <a:p>
            <a:pPr>
              <a:lnSpc>
                <a:spcPct val="90000"/>
              </a:lnSpc>
            </a:pPr>
            <a:r>
              <a:rPr lang="uk-UA" sz="2800" b="1" dirty="0">
                <a:solidFill>
                  <a:srgbClr val="FFFF00"/>
                </a:solidFill>
              </a:rPr>
              <a:t>Крізь зелене скло</a:t>
            </a:r>
            <a:endParaRPr lang="ru-RU" sz="2800" b="1" dirty="0">
              <a:solidFill>
                <a:srgbClr val="FFFF00"/>
              </a:solidFill>
            </a:endParaRPr>
          </a:p>
        </p:txBody>
      </p:sp>
      <p:sp>
        <p:nvSpPr>
          <p:cNvPr id="9" name="Прямоугольник 8"/>
          <p:cNvSpPr/>
          <p:nvPr/>
        </p:nvSpPr>
        <p:spPr>
          <a:xfrm>
            <a:off x="6228184" y="4725144"/>
            <a:ext cx="3203848" cy="867930"/>
          </a:xfrm>
          <a:prstGeom prst="rect">
            <a:avLst/>
          </a:prstGeom>
        </p:spPr>
        <p:txBody>
          <a:bodyPr wrap="square">
            <a:spAutoFit/>
          </a:bodyPr>
          <a:lstStyle/>
          <a:p>
            <a:pPr>
              <a:lnSpc>
                <a:spcPct val="90000"/>
              </a:lnSpc>
            </a:pPr>
            <a:r>
              <a:rPr lang="uk-UA" sz="2800" b="1" dirty="0">
                <a:solidFill>
                  <a:srgbClr val="C00000"/>
                </a:solidFill>
              </a:rPr>
              <a:t>Крізь </a:t>
            </a:r>
            <a:r>
              <a:rPr lang="uk-UA" sz="2800" b="1" dirty="0" smtClean="0">
                <a:solidFill>
                  <a:srgbClr val="C00000"/>
                </a:solidFill>
              </a:rPr>
              <a:t>червоне</a:t>
            </a:r>
            <a:r>
              <a:rPr lang="uk-UA" sz="2800" b="1" dirty="0" smtClean="0">
                <a:solidFill>
                  <a:srgbClr val="C00000"/>
                </a:solidFill>
              </a:rPr>
              <a:t> </a:t>
            </a:r>
            <a:r>
              <a:rPr lang="uk-UA" sz="2800" b="1" dirty="0">
                <a:solidFill>
                  <a:srgbClr val="C00000"/>
                </a:solidFill>
              </a:rPr>
              <a:t>скло</a:t>
            </a:r>
            <a:endParaRPr lang="ru-RU" sz="2800" b="1" dirty="0">
              <a:solidFill>
                <a:srgbClr val="C00000"/>
              </a:solidFill>
            </a:endParaRPr>
          </a:p>
        </p:txBody>
      </p:sp>
      <p:sp>
        <p:nvSpPr>
          <p:cNvPr id="10" name="Text Box 13"/>
          <p:cNvSpPr txBox="1">
            <a:spLocks noChangeArrowheads="1"/>
          </p:cNvSpPr>
          <p:nvPr/>
        </p:nvSpPr>
        <p:spPr bwMode="auto">
          <a:xfrm>
            <a:off x="0" y="4437112"/>
            <a:ext cx="3350597"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uk-UA" sz="2800" b="1" dirty="0"/>
              <a:t>Звичайний вигляд</a:t>
            </a:r>
            <a:endParaRPr lang="ru-RU" sz="2800" b="1" dirty="0"/>
          </a:p>
        </p:txBody>
      </p:sp>
    </p:spTree>
    <p:extLst>
      <p:ext uri="{BB962C8B-B14F-4D97-AF65-F5344CB8AC3E}">
        <p14:creationId xmlns:p14="http://schemas.microsoft.com/office/powerpoint/2010/main" xmlns="" val="379879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9"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dissolv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Місце для вмісту 5" descr="180px-Prism_rainbow_schema.png"/>
          <p:cNvPicPr>
            <a:picLocks noGrp="1" noChangeAspect="1"/>
          </p:cNvPicPr>
          <p:nvPr>
            <p:ph idx="1"/>
          </p:nvPr>
        </p:nvPicPr>
        <p:blipFill>
          <a:blip r:embed="rId2" cstate="print"/>
          <a:stretch>
            <a:fillRect/>
          </a:stretch>
        </p:blipFill>
        <p:spPr>
          <a:xfrm>
            <a:off x="323528" y="548680"/>
            <a:ext cx="8628193" cy="5416588"/>
          </a:xfrm>
        </p:spPr>
      </p:pic>
      <p:sp>
        <p:nvSpPr>
          <p:cNvPr id="7" name="Прямокутник 6"/>
          <p:cNvSpPr/>
          <p:nvPr/>
        </p:nvSpPr>
        <p:spPr>
          <a:xfrm>
            <a:off x="785786" y="0"/>
            <a:ext cx="7500990" cy="1200329"/>
          </a:xfrm>
          <a:prstGeom prst="rect">
            <a:avLst/>
          </a:prstGeom>
          <a:noFill/>
          <a:ln>
            <a:no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k-UA"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Дослід Ньютона: дисперсія світла</a:t>
            </a:r>
            <a:endParaRPr lang="uk-UA"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Прямокутник 3"/>
          <p:cNvSpPr/>
          <p:nvPr/>
        </p:nvSpPr>
        <p:spPr>
          <a:xfrm>
            <a:off x="251520" y="5903893"/>
            <a:ext cx="9144064" cy="954107"/>
          </a:xfrm>
          <a:prstGeom prst="rect">
            <a:avLst/>
          </a:prstGeom>
        </p:spPr>
        <p:txBody>
          <a:bodyPr wrap="square">
            <a:spAutoFit/>
          </a:bodyPr>
          <a:lstStyle/>
          <a:p>
            <a:pPr algn="ctr"/>
            <a:r>
              <a:rPr lang="ru-RU" sz="2800" b="1" dirty="0" err="1" smtClean="0"/>
              <a:t>Завдяки</a:t>
            </a:r>
            <a:r>
              <a:rPr lang="ru-RU" sz="2800" b="1" dirty="0" smtClean="0"/>
              <a:t> </a:t>
            </a:r>
            <a:r>
              <a:rPr lang="ru-RU" sz="2800" b="1" dirty="0" err="1" smtClean="0"/>
              <a:t>дисперсії</a:t>
            </a:r>
            <a:r>
              <a:rPr lang="ru-RU" sz="2800" b="1" dirty="0" smtClean="0"/>
              <a:t> </a:t>
            </a:r>
            <a:r>
              <a:rPr lang="ru-RU" sz="2800" b="1" dirty="0" err="1" smtClean="0"/>
              <a:t>біле</a:t>
            </a:r>
            <a:r>
              <a:rPr lang="ru-RU" sz="2800" b="1" dirty="0" smtClean="0"/>
              <a:t> </a:t>
            </a:r>
            <a:r>
              <a:rPr lang="ru-RU" sz="2800" b="1" dirty="0" err="1" smtClean="0"/>
              <a:t>світло</a:t>
            </a:r>
            <a:r>
              <a:rPr lang="ru-RU" sz="2800" b="1" dirty="0" smtClean="0"/>
              <a:t> </a:t>
            </a:r>
            <a:r>
              <a:rPr lang="ru-RU" sz="2800" b="1" dirty="0" err="1" smtClean="0"/>
              <a:t>можна</a:t>
            </a:r>
            <a:r>
              <a:rPr lang="ru-RU" sz="2800" b="1" dirty="0" smtClean="0"/>
              <a:t> </a:t>
            </a:r>
            <a:r>
              <a:rPr lang="ru-RU" sz="2800" b="1" dirty="0" err="1" smtClean="0"/>
              <a:t>розкласти</a:t>
            </a:r>
            <a:r>
              <a:rPr lang="ru-RU" sz="2800" b="1" dirty="0" smtClean="0"/>
              <a:t> в спектр за </a:t>
            </a:r>
            <a:r>
              <a:rPr lang="ru-RU" sz="2800" b="1" dirty="0" err="1" smtClean="0"/>
              <a:t>допомогою</a:t>
            </a:r>
            <a:r>
              <a:rPr lang="ru-RU" sz="2800" b="1" dirty="0" smtClean="0"/>
              <a:t> </a:t>
            </a:r>
            <a:r>
              <a:rPr lang="ru-RU" sz="2800" b="1" dirty="0" err="1" smtClean="0"/>
              <a:t>призми</a:t>
            </a:r>
            <a:endParaRPr lang="uk-UA" sz="2800" b="1" dirty="0"/>
          </a:p>
        </p:txBody>
      </p:sp>
      <p:sp>
        <p:nvSpPr>
          <p:cNvPr id="5" name="Стрелка вниз 4"/>
          <p:cNvSpPr/>
          <p:nvPr/>
        </p:nvSpPr>
        <p:spPr>
          <a:xfrm rot="19920817">
            <a:off x="953622" y="963994"/>
            <a:ext cx="720080" cy="1944216"/>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8" name="Стрелка вниз 7"/>
          <p:cNvSpPr/>
          <p:nvPr/>
        </p:nvSpPr>
        <p:spPr>
          <a:xfrm rot="19920817">
            <a:off x="2249766" y="1108010"/>
            <a:ext cx="720080" cy="1944216"/>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9" name="Стрелка вниз 8"/>
          <p:cNvSpPr/>
          <p:nvPr/>
        </p:nvSpPr>
        <p:spPr>
          <a:xfrm rot="19920817">
            <a:off x="809606" y="2620178"/>
            <a:ext cx="720080" cy="1944216"/>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323528" y="260648"/>
            <a:ext cx="8424878" cy="1493358"/>
          </a:xfrm>
        </p:spPr>
        <p:txBody>
          <a:bodyPr>
            <a:normAutofit fontScale="77500" lnSpcReduction="20000"/>
          </a:bodyPr>
          <a:lstStyle/>
          <a:p>
            <a:pPr algn="ctr">
              <a:buNone/>
            </a:pPr>
            <a:r>
              <a:rPr lang="ru-RU" b="1" dirty="0" smtClean="0"/>
              <a:t>	</a:t>
            </a:r>
            <a:r>
              <a:rPr lang="ru-RU" sz="3500" b="1" dirty="0" err="1" smtClean="0"/>
              <a:t>Дисперсія</a:t>
            </a:r>
            <a:r>
              <a:rPr lang="ru-RU" sz="3500" b="1" dirty="0" smtClean="0"/>
              <a:t> </a:t>
            </a:r>
            <a:r>
              <a:rPr lang="ru-RU" sz="3500" b="1" dirty="0" err="1" smtClean="0"/>
              <a:t>світла</a:t>
            </a:r>
            <a:r>
              <a:rPr lang="ru-RU" sz="3500" dirty="0" smtClean="0"/>
              <a:t> — </a:t>
            </a:r>
            <a:r>
              <a:rPr lang="ru-RU" sz="3500" dirty="0" err="1" smtClean="0"/>
              <a:t>залежність</a:t>
            </a:r>
            <a:r>
              <a:rPr lang="ru-RU" sz="3500" dirty="0" smtClean="0"/>
              <a:t> </a:t>
            </a:r>
            <a:r>
              <a:rPr lang="ru-RU" sz="3500" dirty="0" err="1" smtClean="0"/>
              <a:t>показника</a:t>
            </a:r>
            <a:r>
              <a:rPr lang="ru-RU" sz="3500" dirty="0" smtClean="0"/>
              <a:t> </a:t>
            </a:r>
            <a:r>
              <a:rPr lang="ru-RU" sz="3500" dirty="0" err="1" smtClean="0"/>
              <a:t>заломлення</a:t>
            </a:r>
            <a:r>
              <a:rPr lang="ru-RU" sz="3500" dirty="0" smtClean="0"/>
              <a:t> </a:t>
            </a:r>
            <a:r>
              <a:rPr lang="ru-RU" sz="3500" dirty="0" err="1" smtClean="0"/>
              <a:t>світла</a:t>
            </a:r>
            <a:r>
              <a:rPr lang="ru-RU" sz="3500" dirty="0" smtClean="0"/>
              <a:t> в </a:t>
            </a:r>
            <a:r>
              <a:rPr lang="ru-RU" sz="3500" dirty="0" err="1" smtClean="0"/>
              <a:t>середовищі</a:t>
            </a:r>
            <a:r>
              <a:rPr lang="ru-RU" sz="3500" dirty="0" smtClean="0"/>
              <a:t>  </a:t>
            </a:r>
            <a:r>
              <a:rPr lang="ru-RU" sz="3500" dirty="0" err="1" smtClean="0"/>
              <a:t>від</a:t>
            </a:r>
            <a:r>
              <a:rPr lang="ru-RU" sz="3500" dirty="0" smtClean="0"/>
              <a:t> </a:t>
            </a:r>
            <a:r>
              <a:rPr lang="ru-RU" sz="3500" dirty="0" err="1" smtClean="0"/>
              <a:t>частоти</a:t>
            </a:r>
            <a:r>
              <a:rPr lang="ru-RU" sz="3500" dirty="0" smtClean="0"/>
              <a:t> (</a:t>
            </a:r>
            <a:r>
              <a:rPr lang="ru-RU" sz="3500" dirty="0" err="1" smtClean="0"/>
              <a:t>кольору</a:t>
            </a:r>
            <a:r>
              <a:rPr lang="ru-RU" sz="3500" dirty="0" smtClean="0"/>
              <a:t> </a:t>
            </a:r>
            <a:r>
              <a:rPr lang="ru-RU" sz="3500" dirty="0" err="1" smtClean="0"/>
              <a:t>світла</a:t>
            </a:r>
            <a:r>
              <a:rPr lang="ru-RU" sz="3500" dirty="0" smtClean="0"/>
              <a:t>).</a:t>
            </a:r>
            <a:endParaRPr lang="en-US" sz="3500" dirty="0" smtClean="0"/>
          </a:p>
          <a:p>
            <a:pPr>
              <a:buNone/>
            </a:pPr>
            <a:endParaRPr lang="uk-UA" dirty="0"/>
          </a:p>
        </p:txBody>
      </p:sp>
      <p:pic>
        <p:nvPicPr>
          <p:cNvPr id="4" name="Picture 5" descr="12n-i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5085184"/>
            <a:ext cx="7848600" cy="1512888"/>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259632" y="1916832"/>
            <a:ext cx="7056784" cy="2585323"/>
          </a:xfrm>
          <a:prstGeom prst="rect">
            <a:avLst/>
          </a:prstGeom>
          <a:noFill/>
        </p:spPr>
        <p:txBody>
          <a:bodyPr wrap="square" rtlCol="0">
            <a:spAutoFit/>
          </a:bodyPr>
          <a:lstStyle/>
          <a:p>
            <a:pPr algn="ctr"/>
            <a:r>
              <a:rPr lang="ru-RU" b="1" dirty="0" err="1" smtClean="0"/>
              <a:t>Здебільшого</a:t>
            </a:r>
            <a:r>
              <a:rPr lang="ru-RU" b="1" dirty="0" smtClean="0"/>
              <a:t> </a:t>
            </a:r>
            <a:r>
              <a:rPr lang="ru-RU" b="1" dirty="0" err="1" smtClean="0"/>
              <a:t>показник</a:t>
            </a:r>
            <a:r>
              <a:rPr lang="ru-RU" b="1" dirty="0" smtClean="0"/>
              <a:t> </a:t>
            </a:r>
            <a:r>
              <a:rPr lang="ru-RU" b="1" dirty="0" err="1" smtClean="0"/>
              <a:t>заломлення</a:t>
            </a:r>
            <a:r>
              <a:rPr lang="ru-RU" b="1" dirty="0" smtClean="0"/>
              <a:t> </a:t>
            </a:r>
            <a:r>
              <a:rPr lang="ru-RU" b="1" dirty="0" err="1" smtClean="0"/>
              <a:t>зростає</a:t>
            </a:r>
            <a:r>
              <a:rPr lang="ru-RU" b="1" dirty="0" smtClean="0"/>
              <a:t> при </a:t>
            </a:r>
            <a:r>
              <a:rPr lang="ru-RU" b="1" dirty="0" err="1" smtClean="0"/>
              <a:t>збільшенні</a:t>
            </a:r>
            <a:r>
              <a:rPr lang="ru-RU" b="1" dirty="0" smtClean="0"/>
              <a:t> </a:t>
            </a:r>
            <a:r>
              <a:rPr lang="ru-RU" b="1" dirty="0" err="1" smtClean="0"/>
              <a:t>частоти</a:t>
            </a:r>
            <a:r>
              <a:rPr lang="ru-RU" b="1" dirty="0" smtClean="0"/>
              <a:t>. </a:t>
            </a:r>
            <a:r>
              <a:rPr lang="ru-RU" b="1" dirty="0" err="1" smtClean="0"/>
              <a:t>Це</a:t>
            </a:r>
            <a:r>
              <a:rPr lang="ru-RU" b="1" dirty="0" smtClean="0"/>
              <a:t> </a:t>
            </a:r>
            <a:r>
              <a:rPr lang="ru-RU" b="1" dirty="0" err="1" smtClean="0"/>
              <a:t>зростання</a:t>
            </a:r>
            <a:r>
              <a:rPr lang="ru-RU" b="1" dirty="0" smtClean="0"/>
              <a:t> </a:t>
            </a:r>
            <a:r>
              <a:rPr lang="ru-RU" b="1" dirty="0" err="1" smtClean="0"/>
              <a:t>називають</a:t>
            </a:r>
            <a:r>
              <a:rPr lang="ru-RU" b="1" dirty="0" smtClean="0"/>
              <a:t> нормальною </a:t>
            </a:r>
            <a:r>
              <a:rPr lang="ru-RU" b="1" dirty="0" err="1" smtClean="0"/>
              <a:t>дисперсією</a:t>
            </a:r>
            <a:r>
              <a:rPr lang="ru-RU" b="1" dirty="0" smtClean="0"/>
              <a:t>. Аномальна </a:t>
            </a:r>
            <a:r>
              <a:rPr lang="ru-RU" b="1" dirty="0" err="1" smtClean="0"/>
              <a:t>дисперсія</a:t>
            </a:r>
            <a:r>
              <a:rPr lang="ru-RU" b="1" dirty="0" smtClean="0"/>
              <a:t> — </a:t>
            </a:r>
            <a:r>
              <a:rPr lang="ru-RU" b="1" dirty="0" err="1" smtClean="0"/>
              <a:t>зменшення</a:t>
            </a:r>
            <a:r>
              <a:rPr lang="ru-RU" b="1" dirty="0" smtClean="0"/>
              <a:t> </a:t>
            </a:r>
            <a:r>
              <a:rPr lang="ru-RU" b="1" dirty="0" err="1" smtClean="0"/>
              <a:t>показника</a:t>
            </a:r>
            <a:r>
              <a:rPr lang="ru-RU" b="1" dirty="0" smtClean="0"/>
              <a:t> </a:t>
            </a:r>
            <a:r>
              <a:rPr lang="ru-RU" b="1" dirty="0" err="1" smtClean="0"/>
              <a:t>заломлення</a:t>
            </a:r>
            <a:r>
              <a:rPr lang="ru-RU" b="1" dirty="0" smtClean="0"/>
              <a:t> при </a:t>
            </a:r>
            <a:r>
              <a:rPr lang="ru-RU" b="1" dirty="0" err="1" smtClean="0"/>
              <a:t>збільшенні</a:t>
            </a:r>
            <a:r>
              <a:rPr lang="ru-RU" b="1" dirty="0" smtClean="0"/>
              <a:t> </a:t>
            </a:r>
            <a:r>
              <a:rPr lang="ru-RU" b="1" dirty="0" err="1" smtClean="0"/>
              <a:t>частоти</a:t>
            </a:r>
            <a:r>
              <a:rPr lang="ru-RU" b="1" dirty="0" smtClean="0"/>
              <a:t> — </a:t>
            </a:r>
            <a:r>
              <a:rPr lang="ru-RU" b="1" dirty="0" err="1" smtClean="0"/>
              <a:t>виникає</a:t>
            </a:r>
            <a:r>
              <a:rPr lang="ru-RU" b="1" dirty="0" smtClean="0"/>
              <a:t> в </a:t>
            </a:r>
            <a:r>
              <a:rPr lang="ru-RU" b="1" dirty="0" err="1" smtClean="0"/>
              <a:t>спектральних</a:t>
            </a:r>
            <a:r>
              <a:rPr lang="ru-RU" b="1" dirty="0" smtClean="0"/>
              <a:t> областях, </a:t>
            </a:r>
            <a:r>
              <a:rPr lang="ru-RU" b="1" dirty="0" err="1" smtClean="0"/>
              <a:t>близьких</a:t>
            </a:r>
            <a:r>
              <a:rPr lang="ru-RU" b="1" dirty="0" smtClean="0"/>
              <a:t> до частот </a:t>
            </a:r>
            <a:r>
              <a:rPr lang="ru-RU" b="1" dirty="0" err="1" smtClean="0"/>
              <a:t>інтенсивного</a:t>
            </a:r>
            <a:r>
              <a:rPr lang="ru-RU" b="1" dirty="0" smtClean="0"/>
              <a:t> </a:t>
            </a:r>
            <a:r>
              <a:rPr lang="ru-RU" b="1" dirty="0" err="1" smtClean="0"/>
              <a:t>поглинання</a:t>
            </a:r>
            <a:r>
              <a:rPr lang="ru-RU" b="1" dirty="0" smtClean="0"/>
              <a:t>.</a:t>
            </a:r>
          </a:p>
          <a:p>
            <a:pPr algn="ctr"/>
            <a:r>
              <a:rPr lang="ru-RU" b="1" dirty="0" smtClean="0"/>
              <a:t>При </a:t>
            </a:r>
            <a:r>
              <a:rPr lang="ru-RU" b="1" dirty="0" err="1" smtClean="0"/>
              <a:t>нормальній</a:t>
            </a:r>
            <a:r>
              <a:rPr lang="ru-RU" b="1" dirty="0" smtClean="0"/>
              <a:t> </a:t>
            </a:r>
            <a:r>
              <a:rPr lang="ru-RU" b="1" dirty="0" err="1" smtClean="0"/>
              <a:t>дисперсії</a:t>
            </a:r>
            <a:r>
              <a:rPr lang="ru-RU" b="1" dirty="0" smtClean="0"/>
              <a:t> </a:t>
            </a:r>
            <a:r>
              <a:rPr lang="ru-RU" b="1" dirty="0" err="1" smtClean="0"/>
              <a:t>червоне</a:t>
            </a:r>
            <a:r>
              <a:rPr lang="ru-RU" b="1" dirty="0" smtClean="0"/>
              <a:t> </a:t>
            </a:r>
            <a:r>
              <a:rPr lang="ru-RU" b="1" dirty="0" err="1" smtClean="0"/>
              <a:t>світло</a:t>
            </a:r>
            <a:r>
              <a:rPr lang="ru-RU" b="1" dirty="0" smtClean="0"/>
              <a:t> </a:t>
            </a:r>
            <a:r>
              <a:rPr lang="ru-RU" b="1" dirty="0" err="1" smtClean="0"/>
              <a:t>заломлюється</a:t>
            </a:r>
            <a:r>
              <a:rPr lang="ru-RU" b="1" dirty="0" smtClean="0"/>
              <a:t> </a:t>
            </a:r>
            <a:r>
              <a:rPr lang="ru-RU" b="1" dirty="0" err="1" smtClean="0"/>
              <a:t>слабше</a:t>
            </a:r>
            <a:r>
              <a:rPr lang="ru-RU" b="1" dirty="0" smtClean="0"/>
              <a:t>, </a:t>
            </a:r>
            <a:r>
              <a:rPr lang="ru-RU" b="1" dirty="0" err="1" smtClean="0"/>
              <a:t>ніж</a:t>
            </a:r>
            <a:r>
              <a:rPr lang="ru-RU" b="1" dirty="0" smtClean="0"/>
              <a:t> </a:t>
            </a:r>
            <a:r>
              <a:rPr lang="ru-RU" b="1" dirty="0" err="1" smtClean="0"/>
              <a:t>блакитне</a:t>
            </a:r>
            <a:r>
              <a:rPr lang="ru-RU" b="1" dirty="0" smtClean="0"/>
              <a:t>.</a:t>
            </a:r>
          </a:p>
          <a:p>
            <a:endParaRPr lang="ru-RU" dirty="0"/>
          </a:p>
        </p:txBody>
      </p:sp>
      <p:sp>
        <p:nvSpPr>
          <p:cNvPr id="6" name="Стрелка вниз 5"/>
          <p:cNvSpPr/>
          <p:nvPr/>
        </p:nvSpPr>
        <p:spPr>
          <a:xfrm rot="20267878">
            <a:off x="316099" y="964429"/>
            <a:ext cx="648072" cy="180020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uk-UA"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Веселка – наслідок дисперсії світла</a:t>
            </a:r>
            <a:endParaRPr lang="uk-UA"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644008" y="1340768"/>
            <a:ext cx="4334617" cy="324050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Rectangle 3"/>
          <p:cNvSpPr txBox="1">
            <a:spLocks noChangeArrowheads="1"/>
          </p:cNvSpPr>
          <p:nvPr/>
        </p:nvSpPr>
        <p:spPr>
          <a:xfrm>
            <a:off x="179512" y="1988840"/>
            <a:ext cx="4296523" cy="1584325"/>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Tx/>
              <a:buNone/>
            </a:pPr>
            <a:r>
              <a:rPr lang="uk-UA" sz="2000" b="1" dirty="0" smtClean="0">
                <a:solidFill>
                  <a:schemeClr val="bg1"/>
                </a:solidFill>
              </a:rPr>
              <a:t>Сім основних кольорів із веселки</a:t>
            </a:r>
          </a:p>
          <a:p>
            <a:pPr algn="ctr">
              <a:buFontTx/>
              <a:buNone/>
            </a:pPr>
            <a:r>
              <a:rPr lang="uk-UA" sz="2000" b="1" dirty="0" smtClean="0">
                <a:solidFill>
                  <a:schemeClr val="bg1"/>
                </a:solidFill>
              </a:rPr>
              <a:t>Дружно шикують веселий парад.</a:t>
            </a:r>
          </a:p>
          <a:p>
            <a:pPr algn="ctr">
              <a:buFontTx/>
              <a:buNone/>
            </a:pPr>
            <a:r>
              <a:rPr lang="uk-UA" sz="2000" b="1" dirty="0" smtClean="0">
                <a:solidFill>
                  <a:schemeClr val="bg1"/>
                </a:solidFill>
              </a:rPr>
              <a:t>Зверху - червоний, оранжевий нижче,</a:t>
            </a:r>
          </a:p>
          <a:p>
            <a:pPr algn="ctr">
              <a:buFontTx/>
              <a:buNone/>
            </a:pPr>
            <a:r>
              <a:rPr lang="uk-UA" sz="2000" b="1" dirty="0" smtClean="0">
                <a:solidFill>
                  <a:schemeClr val="bg1"/>
                </a:solidFill>
              </a:rPr>
              <a:t>Жовтий, зелений… і знов </a:t>
            </a:r>
            <a:r>
              <a:rPr lang="uk-UA" sz="2000" b="1" dirty="0" err="1" smtClean="0">
                <a:solidFill>
                  <a:schemeClr val="bg1"/>
                </a:solidFill>
              </a:rPr>
              <a:t>світлопад</a:t>
            </a:r>
            <a:r>
              <a:rPr lang="uk-UA" sz="2000" b="1" dirty="0" smtClean="0">
                <a:solidFill>
                  <a:schemeClr val="bg1"/>
                </a:solidFill>
              </a:rPr>
              <a:t>.</a:t>
            </a:r>
            <a:endParaRPr lang="ru-RU" sz="2000" b="1" dirty="0">
              <a:solidFill>
                <a:schemeClr val="bg1"/>
              </a:solidFill>
            </a:endParaRPr>
          </a:p>
        </p:txBody>
      </p:sp>
      <p:sp>
        <p:nvSpPr>
          <p:cNvPr id="6" name="Rectangle 6"/>
          <p:cNvSpPr>
            <a:spLocks noChangeArrowheads="1"/>
          </p:cNvSpPr>
          <p:nvPr/>
        </p:nvSpPr>
        <p:spPr bwMode="auto">
          <a:xfrm>
            <a:off x="179512" y="4653136"/>
            <a:ext cx="4897437" cy="1872208"/>
          </a:xfrm>
          <a:prstGeom prst="rect">
            <a:avLst/>
          </a:prstGeom>
          <a:ln/>
        </p:spPr>
        <p:style>
          <a:lnRef idx="1">
            <a:schemeClr val="accent2"/>
          </a:lnRef>
          <a:fillRef idx="2">
            <a:schemeClr val="accent2"/>
          </a:fillRef>
          <a:effectRef idx="1">
            <a:schemeClr val="accent2"/>
          </a:effectRef>
          <a:fontRef idx="minor">
            <a:schemeClr val="dk1"/>
          </a:fontRef>
        </p:style>
        <p:txBody>
          <a:bodyPr/>
          <a:lstStyle/>
          <a:p>
            <a:pPr marL="342900" indent="-342900" algn="ctr">
              <a:spcBef>
                <a:spcPct val="20000"/>
              </a:spcBef>
            </a:pPr>
            <a:r>
              <a:rPr lang="uk-UA" sz="2000" b="1" dirty="0">
                <a:solidFill>
                  <a:schemeClr val="bg1"/>
                </a:solidFill>
              </a:rPr>
              <a:t>Плавно спливає зелений в блакитний,</a:t>
            </a:r>
          </a:p>
          <a:p>
            <a:pPr marL="342900" indent="-342900" algn="ctr">
              <a:spcBef>
                <a:spcPct val="20000"/>
              </a:spcBef>
            </a:pPr>
            <a:r>
              <a:rPr lang="uk-UA" sz="2000" b="1" dirty="0">
                <a:solidFill>
                  <a:schemeClr val="bg1"/>
                </a:solidFill>
              </a:rPr>
              <a:t>Синій в підмогу приходить йому,</a:t>
            </a:r>
          </a:p>
          <a:p>
            <a:pPr marL="342900" indent="-342900" algn="ctr">
              <a:spcBef>
                <a:spcPct val="20000"/>
              </a:spcBef>
            </a:pPr>
            <a:r>
              <a:rPr lang="uk-UA" sz="2000" b="1" dirty="0">
                <a:solidFill>
                  <a:schemeClr val="bg1"/>
                </a:solidFill>
              </a:rPr>
              <a:t>А фіолетовий колір спокійний</a:t>
            </a:r>
          </a:p>
          <a:p>
            <a:pPr marL="342900" indent="-342900" algn="ctr">
              <a:spcBef>
                <a:spcPct val="20000"/>
              </a:spcBef>
            </a:pPr>
            <a:r>
              <a:rPr lang="uk-UA" sz="2000" b="1" dirty="0">
                <a:solidFill>
                  <a:schemeClr val="bg1"/>
                </a:solidFill>
              </a:rPr>
              <a:t>Тихо ладнає найнижчу дугу.</a:t>
            </a:r>
            <a:endParaRPr lang="ru-RU" sz="2000" b="1" dirty="0">
              <a:solidFill>
                <a:schemeClr val="bg1"/>
              </a:solidFill>
            </a:endParaRPr>
          </a:p>
        </p:txBody>
      </p:sp>
      <p:sp>
        <p:nvSpPr>
          <p:cNvPr id="7" name="Стрелка вниз 6"/>
          <p:cNvSpPr/>
          <p:nvPr/>
        </p:nvSpPr>
        <p:spPr>
          <a:xfrm>
            <a:off x="611560" y="764704"/>
            <a:ext cx="504056" cy="1008112"/>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8" name="Стрелка вниз 7"/>
          <p:cNvSpPr/>
          <p:nvPr/>
        </p:nvSpPr>
        <p:spPr>
          <a:xfrm>
            <a:off x="2339752" y="3645024"/>
            <a:ext cx="504056" cy="1008112"/>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9" name="Стрелка вверх 8"/>
          <p:cNvSpPr/>
          <p:nvPr/>
        </p:nvSpPr>
        <p:spPr>
          <a:xfrm>
            <a:off x="5724128" y="4941168"/>
            <a:ext cx="504056" cy="1224136"/>
          </a:xfrm>
          <a:prstGeom prs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318508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dissolve">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ssolve">
                                      <p:cBhvr>
                                        <p:cTn id="12" dur="500"/>
                                        <p:tgtEl>
                                          <p:spTgt spid="5">
                                            <p:txEl>
                                              <p:pRg st="0" end="0"/>
                                            </p:txEl>
                                          </p:spTgt>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dissolve">
                                      <p:cBhvr>
                                        <p:cTn id="16" dur="500"/>
                                        <p:tgtEl>
                                          <p:spTgt spid="5">
                                            <p:txEl>
                                              <p:pRg st="1" end="1"/>
                                            </p:txEl>
                                          </p:spTgt>
                                        </p:tgtEl>
                                      </p:cBhvr>
                                    </p:animEffect>
                                  </p:childTnLst>
                                </p:cTn>
                              </p:par>
                            </p:childTnLst>
                          </p:cTn>
                        </p:par>
                        <p:par>
                          <p:cTn id="17" fill="hold">
                            <p:stCondLst>
                              <p:cond delay="1000"/>
                            </p:stCondLst>
                            <p:childTnLst>
                              <p:par>
                                <p:cTn id="18" presetID="9" presetClass="entr" presetSubtype="0" fill="hold" grpId="0" nodeType="after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dissolve">
                                      <p:cBhvr>
                                        <p:cTn id="20" dur="500"/>
                                        <p:tgtEl>
                                          <p:spTgt spid="5">
                                            <p:txEl>
                                              <p:pRg st="2" end="2"/>
                                            </p:txEl>
                                          </p:spTgt>
                                        </p:tgtEl>
                                      </p:cBhvr>
                                    </p:animEffect>
                                  </p:childTnLst>
                                </p:cTn>
                              </p:par>
                            </p:childTnLst>
                          </p:cTn>
                        </p:par>
                        <p:par>
                          <p:cTn id="21" fill="hold">
                            <p:stCondLst>
                              <p:cond delay="1500"/>
                            </p:stCondLst>
                            <p:childTnLst>
                              <p:par>
                                <p:cTn id="22" presetID="9" presetClass="entr" presetSubtype="0" fill="hold" grpId="0" nodeType="after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dissolve">
                                      <p:cBhvr>
                                        <p:cTn id="24" dur="500"/>
                                        <p:tgtEl>
                                          <p:spTgt spid="5">
                                            <p:txEl>
                                              <p:pRg st="3" end="3"/>
                                            </p:txEl>
                                          </p:spTgt>
                                        </p:tgtEl>
                                      </p:cBhvr>
                                    </p:animEffect>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dissolv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descr="diff2.gif"/>
          <p:cNvPicPr>
            <a:picLocks noGrp="1" noChangeAspect="1"/>
          </p:cNvPicPr>
          <p:nvPr>
            <p:ph idx="1"/>
          </p:nvPr>
        </p:nvPicPr>
        <p:blipFill>
          <a:blip r:embed="rId2" cstate="print"/>
          <a:stretch>
            <a:fillRect/>
          </a:stretch>
        </p:blipFill>
        <p:spPr>
          <a:xfrm>
            <a:off x="251520" y="1700807"/>
            <a:ext cx="8626201" cy="482453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2" name="TextBox 1"/>
          <p:cNvSpPr txBox="1"/>
          <p:nvPr/>
        </p:nvSpPr>
        <p:spPr>
          <a:xfrm>
            <a:off x="1691680" y="199795"/>
            <a:ext cx="5904656" cy="1323439"/>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uk-UA"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Схема утворення веселки</a:t>
            </a:r>
            <a:endParaRPr lang="uk-UA"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3347864" y="1772816"/>
            <a:ext cx="5336235" cy="25336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 name="Picture 2"/>
          <p:cNvPicPr>
            <a:picLocks noChangeAspect="1" noChangeArrowheads="1"/>
          </p:cNvPicPr>
          <p:nvPr/>
        </p:nvPicPr>
        <p:blipFill>
          <a:blip r:embed="rId3" cstate="print"/>
          <a:srcRect/>
          <a:stretch>
            <a:fillRect/>
          </a:stretch>
        </p:blipFill>
        <p:spPr bwMode="auto">
          <a:xfrm>
            <a:off x="323528" y="4005064"/>
            <a:ext cx="3810000" cy="25336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Прямоугольник 5"/>
          <p:cNvSpPr/>
          <p:nvPr/>
        </p:nvSpPr>
        <p:spPr>
          <a:xfrm>
            <a:off x="1547664" y="476672"/>
            <a:ext cx="6264696" cy="1384995"/>
          </a:xfrm>
          <a:prstGeom prst="rect">
            <a:avLst/>
          </a:prstGeom>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uk-UA"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Спектроскоп - прилад </a:t>
            </a:r>
            <a:r>
              <a:rPr lang="uk-UA" sz="2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для отримання та спостереження за спектрами</a:t>
            </a:r>
            <a:endParaRPr lang="ru-RU" sz="2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7" name="Стрелка вправо 6"/>
          <p:cNvSpPr/>
          <p:nvPr/>
        </p:nvSpPr>
        <p:spPr>
          <a:xfrm>
            <a:off x="467544" y="2348880"/>
            <a:ext cx="2016224" cy="936104"/>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8" name="Стрелка вправо 7"/>
          <p:cNvSpPr/>
          <p:nvPr/>
        </p:nvSpPr>
        <p:spPr>
          <a:xfrm rot="16200000">
            <a:off x="4463988" y="5121188"/>
            <a:ext cx="2016224" cy="936104"/>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xmlns="" val="16787761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GB"/>
          <p:cNvPicPr>
            <a:picLocks noChangeAspect="1" noChangeArrowheads="1" noCrop="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43608" y="1484784"/>
            <a:ext cx="7070384" cy="51269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899592" y="260648"/>
            <a:ext cx="7467600" cy="1077218"/>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uk-UA"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Поєднання основних кольорів спектру</a:t>
            </a:r>
            <a:endParaRPr lang="uk-UA" sz="3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xmlns="" val="35301555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диск"/>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388" y="1700213"/>
            <a:ext cx="2808287" cy="2106612"/>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0" descr="радуга над фонтаном"/>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76600" y="1484313"/>
            <a:ext cx="2446338" cy="3262312"/>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14" descr="фонарь2"/>
          <p:cNvPicPr>
            <a:picLocks noChangeAspect="1" noChangeArrowheads="1"/>
          </p:cNvPicPr>
          <p:nvPr/>
        </p:nvPicPr>
        <p:blipFill>
          <a:blip r:embed="rId4" cstate="print">
            <a:extLst>
              <a:ext uri="{28A0092B-C50C-407E-A947-70E740481C1C}">
                <a14:useLocalDpi xmlns:a14="http://schemas.microsoft.com/office/drawing/2010/main" xmlns="" val="0"/>
              </a:ext>
            </a:extLst>
          </a:blip>
          <a:srcRect r="31593" b="13461"/>
          <a:stretch>
            <a:fillRect/>
          </a:stretch>
        </p:blipFill>
        <p:spPr bwMode="auto">
          <a:xfrm>
            <a:off x="6516688" y="1700213"/>
            <a:ext cx="2303462" cy="2089150"/>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1" descr="бриллиант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39750" y="4005263"/>
            <a:ext cx="2055813" cy="2497137"/>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11" descr="лезвие"/>
          <p:cNvPicPr>
            <a:picLocks noChangeAspect="1" noChangeArrowheads="1"/>
          </p:cNvPicPr>
          <p:nvPr/>
        </p:nvPicPr>
        <p:blipFill>
          <a:blip r:embed="rId6" cstate="print">
            <a:extLst>
              <a:ext uri="{28A0092B-C50C-407E-A947-70E740481C1C}">
                <a14:useLocalDpi xmlns:a14="http://schemas.microsoft.com/office/drawing/2010/main" xmlns="" val="0"/>
              </a:ext>
            </a:extLst>
          </a:blip>
          <a:srcRect t="10249" b="11078"/>
          <a:stretch>
            <a:fillRect/>
          </a:stretch>
        </p:blipFill>
        <p:spPr bwMode="auto">
          <a:xfrm>
            <a:off x="3276600" y="4868863"/>
            <a:ext cx="2808288" cy="1657350"/>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12" descr="пузырь"/>
          <p:cNvPicPr>
            <a:picLocks noChangeAspect="1" noChangeArrowheads="1"/>
          </p:cNvPicPr>
          <p:nvPr/>
        </p:nvPicPr>
        <p:blipFill>
          <a:blip r:embed="rId7" cstate="print">
            <a:extLst>
              <a:ext uri="{28A0092B-C50C-407E-A947-70E740481C1C}">
                <a14:useLocalDpi xmlns:a14="http://schemas.microsoft.com/office/drawing/2010/main" xmlns="" val="0"/>
              </a:ext>
            </a:extLst>
          </a:blip>
          <a:srcRect l="7607" r="8725"/>
          <a:stretch>
            <a:fillRect/>
          </a:stretch>
        </p:blipFill>
        <p:spPr bwMode="auto">
          <a:xfrm>
            <a:off x="6516688" y="3933825"/>
            <a:ext cx="2374900" cy="2581275"/>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p:cNvSpPr txBox="1"/>
          <p:nvPr/>
        </p:nvSpPr>
        <p:spPr>
          <a:xfrm>
            <a:off x="936489" y="356263"/>
            <a:ext cx="7488510" cy="584775"/>
          </a:xfrm>
          <a:prstGeom prst="rect">
            <a:avLst/>
          </a:prstGeom>
          <a:noFill/>
        </p:spPr>
        <p:txBody>
          <a:bodyPr wrap="square" rtlCol="0">
            <a:spAutoFit/>
          </a:bodyPr>
          <a:lstStyle/>
          <a:p>
            <a:pPr algn="ctr"/>
            <a:r>
              <a:rPr lang="uk-UA" sz="3200" dirty="0" smtClean="0"/>
              <a:t>Які з цих явищ пояснюються дисперсією?</a:t>
            </a:r>
            <a:endParaRPr lang="uk-UA" sz="3200" dirty="0"/>
          </a:p>
        </p:txBody>
      </p:sp>
    </p:spTree>
    <p:extLst>
      <p:ext uri="{BB962C8B-B14F-4D97-AF65-F5344CB8AC3E}">
        <p14:creationId xmlns:p14="http://schemas.microsoft.com/office/powerpoint/2010/main" xmlns="" val="3330837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53"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par>
                          <p:cTn id="28" fill="hold">
                            <p:stCondLst>
                              <p:cond delay="2000"/>
                            </p:stCondLst>
                            <p:childTnLst>
                              <p:par>
                                <p:cTn id="29" presetID="53"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par>
                          <p:cTn id="34" fill="hold">
                            <p:stCondLst>
                              <p:cond delay="2500"/>
                            </p:stCondLst>
                            <p:childTnLst>
                              <p:par>
                                <p:cTn id="35" presetID="53" presetClass="entr" presetSubtype="0"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4"/>
                    </p:tgtEl>
                  </p:cond>
                </p:stCondLst>
                <p:endSync evt="end" delay="0">
                  <p:rtn val="all"/>
                </p:endSync>
                <p:childTnLst>
                  <p:par>
                    <p:cTn id="41" fill="hold">
                      <p:stCondLst>
                        <p:cond delay="0"/>
                      </p:stCondLst>
                      <p:childTnLst>
                        <p:par>
                          <p:cTn id="42" fill="hold">
                            <p:stCondLst>
                              <p:cond delay="0"/>
                            </p:stCondLst>
                            <p:childTnLst>
                              <p:par>
                                <p:cTn id="43" presetID="2" presetClass="exit" presetSubtype="4" fill="hold" nodeType="clickEffect">
                                  <p:stCondLst>
                                    <p:cond delay="0"/>
                                  </p:stCondLst>
                                  <p:childTnLst>
                                    <p:anim calcmode="lin" valueType="num">
                                      <p:cBhvr additive="base">
                                        <p:cTn id="44" dur="500"/>
                                        <p:tgtEl>
                                          <p:spTgt spid="4"/>
                                        </p:tgtEl>
                                        <p:attrNameLst>
                                          <p:attrName>ppt_x</p:attrName>
                                        </p:attrNameLst>
                                      </p:cBhvr>
                                      <p:tavLst>
                                        <p:tav tm="0">
                                          <p:val>
                                            <p:strVal val="ppt_x"/>
                                          </p:val>
                                        </p:tav>
                                        <p:tav tm="100000">
                                          <p:val>
                                            <p:strVal val="ppt_x"/>
                                          </p:val>
                                        </p:tav>
                                      </p:tavLst>
                                    </p:anim>
                                    <p:anim calcmode="lin" valueType="num">
                                      <p:cBhvr additive="base">
                                        <p:cTn id="45" dur="500"/>
                                        <p:tgtEl>
                                          <p:spTgt spid="4"/>
                                        </p:tgtEl>
                                        <p:attrNameLst>
                                          <p:attrName>ppt_y</p:attrName>
                                        </p:attrNameLst>
                                      </p:cBhvr>
                                      <p:tavLst>
                                        <p:tav tm="0">
                                          <p:val>
                                            <p:strVal val="ppt_y"/>
                                          </p:val>
                                        </p:tav>
                                        <p:tav tm="100000">
                                          <p:val>
                                            <p:strVal val="1+ppt_h/2"/>
                                          </p:val>
                                        </p:tav>
                                      </p:tavLst>
                                    </p:anim>
                                    <p:set>
                                      <p:cBhvr>
                                        <p:cTn id="46"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47" restart="whenNotActive" fill="hold" evtFilter="cancelBubble" nodeType="interactiveSeq">
                <p:stCondLst>
                  <p:cond evt="onClick" delay="0">
                    <p:tgtEl>
                      <p:spTgt spid="5"/>
                    </p:tgtEl>
                  </p:cond>
                </p:stCondLst>
                <p:endSync evt="end" delay="0">
                  <p:rtn val="all"/>
                </p:endSync>
                <p:childTnLst>
                  <p:par>
                    <p:cTn id="48" fill="hold">
                      <p:stCondLst>
                        <p:cond delay="0"/>
                      </p:stCondLst>
                      <p:childTnLst>
                        <p:par>
                          <p:cTn id="49" fill="hold">
                            <p:stCondLst>
                              <p:cond delay="0"/>
                            </p:stCondLst>
                            <p:childTnLst>
                              <p:par>
                                <p:cTn id="50" presetID="32" presetClass="emph" presetSubtype="0" fill="hold" nodeType="clickEffect">
                                  <p:stCondLst>
                                    <p:cond delay="0"/>
                                  </p:stCondLst>
                                  <p:childTnLst>
                                    <p:animClr clrSpc="rgb" dir="cw">
                                      <p:cBhvr override="childStyle">
                                        <p:cTn id="51" dur="100" fill="hold"/>
                                        <p:tgtEl>
                                          <p:spTgt spid="5"/>
                                        </p:tgtEl>
                                        <p:attrNameLst>
                                          <p:attrName>style.color</p:attrName>
                                        </p:attrNameLst>
                                      </p:cBhvr>
                                      <p:to>
                                        <a:schemeClr val="accent2"/>
                                      </p:to>
                                    </p:animClr>
                                    <p:animClr clrSpc="rgb" dir="cw">
                                      <p:cBhvr>
                                        <p:cTn id="52" dur="100" fill="hold"/>
                                        <p:tgtEl>
                                          <p:spTgt spid="5"/>
                                        </p:tgtEl>
                                        <p:attrNameLst>
                                          <p:attrName>fillcolor</p:attrName>
                                        </p:attrNameLst>
                                      </p:cBhvr>
                                      <p:to>
                                        <a:schemeClr val="accent2"/>
                                      </p:to>
                                    </p:animClr>
                                    <p:set>
                                      <p:cBhvr>
                                        <p:cTn id="53" dur="100" fill="hold"/>
                                        <p:tgtEl>
                                          <p:spTgt spid="5"/>
                                        </p:tgtEl>
                                        <p:attrNameLst>
                                          <p:attrName>fill.type</p:attrName>
                                        </p:attrNameLst>
                                      </p:cBhvr>
                                      <p:to>
                                        <p:strVal val="solid"/>
                                      </p:to>
                                    </p:set>
                                    <p:set>
                                      <p:cBhvr>
                                        <p:cTn id="54" dur="100" fill="hold"/>
                                        <p:tgtEl>
                                          <p:spTgt spid="5"/>
                                        </p:tgtEl>
                                        <p:attrNameLst>
                                          <p:attrName>fill.on</p:attrName>
                                        </p:attrNameLst>
                                      </p:cBhvr>
                                      <p:to>
                                        <p:strVal val="true"/>
                                      </p:to>
                                    </p:set>
                                    <p:animRot by="120000">
                                      <p:cBhvr>
                                        <p:cTn id="55" dur="100" fill="hold">
                                          <p:stCondLst>
                                            <p:cond delay="0"/>
                                          </p:stCondLst>
                                        </p:cTn>
                                        <p:tgtEl>
                                          <p:spTgt spid="5"/>
                                        </p:tgtEl>
                                        <p:attrNameLst>
                                          <p:attrName>r</p:attrName>
                                        </p:attrNameLst>
                                      </p:cBhvr>
                                    </p:animRot>
                                    <p:animRot by="-240000">
                                      <p:cBhvr>
                                        <p:cTn id="56" dur="200" fill="hold">
                                          <p:stCondLst>
                                            <p:cond delay="200"/>
                                          </p:stCondLst>
                                        </p:cTn>
                                        <p:tgtEl>
                                          <p:spTgt spid="5"/>
                                        </p:tgtEl>
                                        <p:attrNameLst>
                                          <p:attrName>r</p:attrName>
                                        </p:attrNameLst>
                                      </p:cBhvr>
                                    </p:animRot>
                                    <p:animRot by="240000">
                                      <p:cBhvr>
                                        <p:cTn id="57" dur="200" fill="hold">
                                          <p:stCondLst>
                                            <p:cond delay="400"/>
                                          </p:stCondLst>
                                        </p:cTn>
                                        <p:tgtEl>
                                          <p:spTgt spid="5"/>
                                        </p:tgtEl>
                                        <p:attrNameLst>
                                          <p:attrName>r</p:attrName>
                                        </p:attrNameLst>
                                      </p:cBhvr>
                                    </p:animRot>
                                    <p:animRot by="-240000">
                                      <p:cBhvr>
                                        <p:cTn id="58" dur="200" fill="hold">
                                          <p:stCondLst>
                                            <p:cond delay="600"/>
                                          </p:stCondLst>
                                        </p:cTn>
                                        <p:tgtEl>
                                          <p:spTgt spid="5"/>
                                        </p:tgtEl>
                                        <p:attrNameLst>
                                          <p:attrName>r</p:attrName>
                                        </p:attrNameLst>
                                      </p:cBhvr>
                                    </p:animRot>
                                    <p:animRot by="120000">
                                      <p:cBhvr>
                                        <p:cTn id="59" dur="200" fill="hold">
                                          <p:stCondLst>
                                            <p:cond delay="800"/>
                                          </p:stCondLst>
                                        </p:cTn>
                                        <p:tgtEl>
                                          <p:spTgt spid="5"/>
                                        </p:tgtEl>
                                        <p:attrNameLst>
                                          <p:attrName>r</p:attrName>
                                        </p:attrNameLst>
                                      </p:cBhvr>
                                    </p:animRot>
                                  </p:childTnLst>
                                </p:cTn>
                              </p:par>
                            </p:childTnLst>
                          </p:cTn>
                        </p:par>
                      </p:childTnLst>
                    </p:cTn>
                  </p:par>
                </p:childTnLst>
              </p:cTn>
              <p:nextCondLst>
                <p:cond evt="onClick" delay="0">
                  <p:tgtEl>
                    <p:spTgt spid="5"/>
                  </p:tgtEl>
                </p:cond>
              </p:nextCondLst>
            </p:seq>
            <p:seq concurrent="1" nextAc="seek">
              <p:cTn id="60" restart="whenNotActive" fill="hold" evtFilter="cancelBubble" nodeType="interactiveSeq">
                <p:stCondLst>
                  <p:cond evt="onClick" delay="0">
                    <p:tgtEl>
                      <p:spTgt spid="6"/>
                    </p:tgtEl>
                  </p:cond>
                </p:stCondLst>
                <p:endSync evt="end" delay="0">
                  <p:rtn val="all"/>
                </p:endSync>
                <p:childTnLst>
                  <p:par>
                    <p:cTn id="61" fill="hold">
                      <p:stCondLst>
                        <p:cond delay="0"/>
                      </p:stCondLst>
                      <p:childTnLst>
                        <p:par>
                          <p:cTn id="62" fill="hold">
                            <p:stCondLst>
                              <p:cond delay="0"/>
                            </p:stCondLst>
                            <p:childTnLst>
                              <p:par>
                                <p:cTn id="63" presetID="8" presetClass="emph" presetSubtype="0" fill="hold" nodeType="clickEffect">
                                  <p:stCondLst>
                                    <p:cond delay="0"/>
                                  </p:stCondLst>
                                  <p:childTnLst>
                                    <p:animRot by="21600000">
                                      <p:cBhvr>
                                        <p:cTn id="64" dur="1000" fill="hold"/>
                                        <p:tgtEl>
                                          <p:spTgt spid="6"/>
                                        </p:tgtEl>
                                        <p:attrNameLst>
                                          <p:attrName>r</p:attrName>
                                        </p:attrNameLst>
                                      </p:cBhvr>
                                    </p:animRot>
                                  </p:childTnLst>
                                </p:cTn>
                              </p:par>
                            </p:childTnLst>
                          </p:cTn>
                        </p:par>
                      </p:childTnLst>
                    </p:cTn>
                  </p:par>
                </p:childTnLst>
              </p:cTn>
              <p:nextCondLst>
                <p:cond evt="onClick" delay="0">
                  <p:tgtEl>
                    <p:spTgt spid="6"/>
                  </p:tgtEl>
                </p:cond>
              </p:nextCondLst>
            </p:seq>
            <p:seq concurrent="1" nextAc="seek">
              <p:cTn id="65" restart="whenNotActive" fill="hold" evtFilter="cancelBubble" nodeType="interactiveSeq">
                <p:stCondLst>
                  <p:cond evt="onClick" delay="0">
                    <p:tgtEl>
                      <p:spTgt spid="7"/>
                    </p:tgtEl>
                  </p:cond>
                </p:stCondLst>
                <p:endSync evt="end" delay="0">
                  <p:rtn val="all"/>
                </p:endSync>
                <p:childTnLst>
                  <p:par>
                    <p:cTn id="66" fill="hold">
                      <p:stCondLst>
                        <p:cond delay="0"/>
                      </p:stCondLst>
                      <p:childTnLst>
                        <p:par>
                          <p:cTn id="67" fill="hold">
                            <p:stCondLst>
                              <p:cond delay="0"/>
                            </p:stCondLst>
                            <p:childTnLst>
                              <p:par>
                                <p:cTn id="68" presetID="8" presetClass="emph" presetSubtype="0" fill="hold" nodeType="clickEffect">
                                  <p:stCondLst>
                                    <p:cond delay="0"/>
                                  </p:stCondLst>
                                  <p:childTnLst>
                                    <p:animRot by="21600000">
                                      <p:cBhvr>
                                        <p:cTn id="69" dur="2000" fill="hold"/>
                                        <p:tgtEl>
                                          <p:spTgt spid="7"/>
                                        </p:tgtEl>
                                        <p:attrNameLst>
                                          <p:attrName>r</p:attrName>
                                        </p:attrNameLst>
                                      </p:cBhvr>
                                    </p:animRot>
                                  </p:childTnLst>
                                </p:cTn>
                              </p:par>
                            </p:childTnLst>
                          </p:cTn>
                        </p:par>
                      </p:childTnLst>
                    </p:cTn>
                  </p:par>
                </p:childTnLst>
              </p:cTn>
              <p:nextCondLst>
                <p:cond evt="onClick" delay="0">
                  <p:tgtEl>
                    <p:spTgt spid="7"/>
                  </p:tgtEl>
                </p:cond>
              </p:nextCondLst>
            </p:seq>
            <p:seq concurrent="1" nextAc="seek">
              <p:cTn id="70" restart="whenNotActive" fill="hold" evtFilter="cancelBubble" nodeType="interactiveSeq">
                <p:stCondLst>
                  <p:cond evt="onClick" delay="0">
                    <p:tgtEl>
                      <p:spTgt spid="8"/>
                    </p:tgtEl>
                  </p:cond>
                </p:stCondLst>
                <p:endSync evt="end" delay="0">
                  <p:rtn val="all"/>
                </p:endSync>
                <p:childTnLst>
                  <p:par>
                    <p:cTn id="71" fill="hold">
                      <p:stCondLst>
                        <p:cond delay="0"/>
                      </p:stCondLst>
                      <p:childTnLst>
                        <p:par>
                          <p:cTn id="72" fill="hold">
                            <p:stCondLst>
                              <p:cond delay="0"/>
                            </p:stCondLst>
                            <p:childTnLst>
                              <p:par>
                                <p:cTn id="73" presetID="2" presetClass="exit" presetSubtype="4" fill="hold" nodeType="clickEffect">
                                  <p:stCondLst>
                                    <p:cond delay="0"/>
                                  </p:stCondLst>
                                  <p:childTnLst>
                                    <p:anim calcmode="lin" valueType="num">
                                      <p:cBhvr additive="base">
                                        <p:cTn id="74" dur="500"/>
                                        <p:tgtEl>
                                          <p:spTgt spid="8"/>
                                        </p:tgtEl>
                                        <p:attrNameLst>
                                          <p:attrName>ppt_x</p:attrName>
                                        </p:attrNameLst>
                                      </p:cBhvr>
                                      <p:tavLst>
                                        <p:tav tm="0">
                                          <p:val>
                                            <p:strVal val="ppt_x"/>
                                          </p:val>
                                        </p:tav>
                                        <p:tav tm="100000">
                                          <p:val>
                                            <p:strVal val="ppt_x"/>
                                          </p:val>
                                        </p:tav>
                                      </p:tavLst>
                                    </p:anim>
                                    <p:anim calcmode="lin" valueType="num">
                                      <p:cBhvr additive="base">
                                        <p:cTn id="75" dur="500"/>
                                        <p:tgtEl>
                                          <p:spTgt spid="8"/>
                                        </p:tgtEl>
                                        <p:attrNameLst>
                                          <p:attrName>ppt_y</p:attrName>
                                        </p:attrNameLst>
                                      </p:cBhvr>
                                      <p:tavLst>
                                        <p:tav tm="0">
                                          <p:val>
                                            <p:strVal val="ppt_y"/>
                                          </p:val>
                                        </p:tav>
                                        <p:tav tm="100000">
                                          <p:val>
                                            <p:strVal val="1+ppt_h/2"/>
                                          </p:val>
                                        </p:tav>
                                      </p:tavLst>
                                    </p:anim>
                                    <p:set>
                                      <p:cBhvr>
                                        <p:cTn id="76"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77" restart="whenNotActive" fill="hold" evtFilter="cancelBubble" nodeType="interactiveSeq">
                <p:stCondLst>
                  <p:cond evt="onClick" delay="0">
                    <p:tgtEl>
                      <p:spTgt spid="9"/>
                    </p:tgtEl>
                  </p:cond>
                </p:stCondLst>
                <p:endSync evt="end" delay="0">
                  <p:rtn val="all"/>
                </p:endSync>
                <p:childTnLst>
                  <p:par>
                    <p:cTn id="78" fill="hold">
                      <p:stCondLst>
                        <p:cond delay="0"/>
                      </p:stCondLst>
                      <p:childTnLst>
                        <p:par>
                          <p:cTn id="79" fill="hold">
                            <p:stCondLst>
                              <p:cond delay="0"/>
                            </p:stCondLst>
                            <p:childTnLst>
                              <p:par>
                                <p:cTn id="80" presetID="2" presetClass="exit" presetSubtype="4" fill="hold" nodeType="clickEffect">
                                  <p:stCondLst>
                                    <p:cond delay="0"/>
                                  </p:stCondLst>
                                  <p:childTnLst>
                                    <p:anim calcmode="lin" valueType="num">
                                      <p:cBhvr additive="base">
                                        <p:cTn id="81" dur="500"/>
                                        <p:tgtEl>
                                          <p:spTgt spid="9"/>
                                        </p:tgtEl>
                                        <p:attrNameLst>
                                          <p:attrName>ppt_x</p:attrName>
                                        </p:attrNameLst>
                                      </p:cBhvr>
                                      <p:tavLst>
                                        <p:tav tm="0">
                                          <p:val>
                                            <p:strVal val="ppt_x"/>
                                          </p:val>
                                        </p:tav>
                                        <p:tav tm="100000">
                                          <p:val>
                                            <p:strVal val="ppt_x"/>
                                          </p:val>
                                        </p:tav>
                                      </p:tavLst>
                                    </p:anim>
                                    <p:anim calcmode="lin" valueType="num">
                                      <p:cBhvr additive="base">
                                        <p:cTn id="82" dur="500"/>
                                        <p:tgtEl>
                                          <p:spTgt spid="9"/>
                                        </p:tgtEl>
                                        <p:attrNameLst>
                                          <p:attrName>ppt_y</p:attrName>
                                        </p:attrNameLst>
                                      </p:cBhvr>
                                      <p:tavLst>
                                        <p:tav tm="0">
                                          <p:val>
                                            <p:strVal val="ppt_y"/>
                                          </p:val>
                                        </p:tav>
                                        <p:tav tm="100000">
                                          <p:val>
                                            <p:strVal val="1+ppt_h/2"/>
                                          </p:val>
                                        </p:tav>
                                      </p:tavLst>
                                    </p:anim>
                                    <p:set>
                                      <p:cBhvr>
                                        <p:cTn id="8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315</TotalTime>
  <Words>169</Words>
  <Application>Microsoft Office PowerPoint</Application>
  <PresentationFormat>Экран (4:3)</PresentationFormat>
  <Paragraphs>31</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Яркая</vt:lpstr>
      <vt:lpstr> Дисперсія та поляризація світла</vt:lpstr>
      <vt:lpstr>Слайд 2</vt:lpstr>
      <vt:lpstr>Слайд 3</vt:lpstr>
      <vt:lpstr>Слайд 4</vt:lpstr>
      <vt:lpstr>Веселка – наслідок дисперсії світла</vt:lpstr>
      <vt:lpstr>Слайд 6</vt:lpstr>
      <vt:lpstr>Слайд 7</vt:lpstr>
      <vt:lpstr>Слайд 8</vt:lpstr>
      <vt:lpstr>Слайд 9</vt:lpstr>
      <vt:lpstr>Поляризація</vt:lpstr>
      <vt:lpstr>Світло – поперечна  електромагнітна хвиля</vt:lpstr>
      <vt:lpstr>Слайд 12</vt:lpstr>
      <vt:lpstr>Слайд 13</vt:lpstr>
      <vt:lpstr>Слайд 14</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Інтерференція, дифракція, поляризація та дисперсія світла</dc:title>
  <dc:creator>Prime Auditor</dc:creator>
  <cp:lastModifiedBy>Вика</cp:lastModifiedBy>
  <cp:revision>35</cp:revision>
  <dcterms:created xsi:type="dcterms:W3CDTF">2009-06-04T03:49:39Z</dcterms:created>
  <dcterms:modified xsi:type="dcterms:W3CDTF">2004-12-31T23:24:09Z</dcterms:modified>
</cp:coreProperties>
</file>