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1C2B2FF-E678-4BEF-91FF-DAE9EA6571E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4D7ED10-0BE2-42AE-A5A4-E0FBDA24FA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255768" cy="2952328"/>
          </a:xfrm>
        </p:spPr>
        <p:txBody>
          <a:bodyPr/>
          <a:lstStyle/>
          <a:p>
            <a:r>
              <a:rPr lang="uk-UA" dirty="0" smtClean="0"/>
              <a:t>Дифракція світла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69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743200"/>
          </a:xfrm>
        </p:spPr>
        <p:txBody>
          <a:bodyPr/>
          <a:lstStyle/>
          <a:p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дифракції</a:t>
            </a:r>
            <a:r>
              <a:rPr lang="ru-RU" dirty="0" smtClean="0"/>
              <a:t>: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швидкості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,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й 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в </a:t>
            </a:r>
            <a:r>
              <a:rPr lang="ru-RU" dirty="0" err="1" smtClean="0"/>
              <a:t>астрономії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356992"/>
            <a:ext cx="3937100" cy="29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93208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47001"/>
            <a:ext cx="7543800" cy="324036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Дифракція</a:t>
            </a:r>
            <a:r>
              <a:rPr lang="ru-RU" sz="3600" dirty="0" smtClean="0"/>
              <a:t> – </a:t>
            </a:r>
            <a:r>
              <a:rPr lang="ru-RU" sz="3600" dirty="0" err="1" smtClean="0"/>
              <a:t>відхилення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світла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прямолінійного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поширення</a:t>
            </a:r>
            <a:r>
              <a:rPr lang="ru-RU" sz="3600" dirty="0" smtClean="0"/>
              <a:t> при </a:t>
            </a:r>
            <a:r>
              <a:rPr lang="ru-RU" sz="3600" dirty="0" err="1" smtClean="0"/>
              <a:t>проходженні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повз</a:t>
            </a:r>
            <a:r>
              <a:rPr lang="ru-RU" sz="3600" dirty="0" smtClean="0"/>
              <a:t> край </a:t>
            </a:r>
            <a:r>
              <a:rPr lang="ru-RU" sz="3600" dirty="0" err="1" smtClean="0"/>
              <a:t>перешкоди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53089"/>
            <a:ext cx="3184748" cy="173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1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047456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Дифракцією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прямолінійного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перешкод</a:t>
            </a:r>
            <a:r>
              <a:rPr lang="ru-RU" dirty="0" smtClean="0"/>
              <a:t>. Як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, </a:t>
            </a:r>
            <a:r>
              <a:rPr lang="ru-RU" dirty="0" err="1" smtClean="0"/>
              <a:t>світло</a:t>
            </a:r>
            <a:r>
              <a:rPr lang="ru-RU" dirty="0" smtClean="0"/>
              <a:t>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заходити</a:t>
            </a:r>
            <a:r>
              <a:rPr lang="ru-RU" dirty="0" smtClean="0"/>
              <a:t> в область </a:t>
            </a:r>
            <a:r>
              <a:rPr lang="ru-RU" dirty="0" err="1" smtClean="0"/>
              <a:t>геометричної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на шляху </a:t>
            </a:r>
            <a:r>
              <a:rPr lang="ru-RU" dirty="0" err="1" smtClean="0"/>
              <a:t>рівнобіжного</a:t>
            </a:r>
            <a:r>
              <a:rPr lang="ru-RU" dirty="0" smtClean="0"/>
              <a:t> </a:t>
            </a:r>
            <a:r>
              <a:rPr lang="ru-RU" dirty="0" err="1" smtClean="0"/>
              <a:t>світлового</a:t>
            </a:r>
            <a:r>
              <a:rPr lang="ru-RU" dirty="0" smtClean="0"/>
              <a:t> пучка </a:t>
            </a:r>
            <a:r>
              <a:rPr lang="ru-RU" dirty="0" err="1" smtClean="0"/>
              <a:t>розташована</a:t>
            </a:r>
            <a:r>
              <a:rPr lang="ru-RU" dirty="0" smtClean="0"/>
              <a:t> кругла </a:t>
            </a:r>
            <a:r>
              <a:rPr lang="ru-RU" dirty="0" err="1" smtClean="0"/>
              <a:t>перешкода</a:t>
            </a:r>
            <a:r>
              <a:rPr lang="ru-RU" dirty="0" smtClean="0"/>
              <a:t> (</a:t>
            </a:r>
            <a:r>
              <a:rPr lang="ru-RU" dirty="0" err="1" smtClean="0"/>
              <a:t>круглий</a:t>
            </a:r>
            <a:r>
              <a:rPr lang="ru-RU" dirty="0" smtClean="0"/>
              <a:t> диск, кулька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круглий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 у </a:t>
            </a:r>
            <a:r>
              <a:rPr lang="ru-RU" dirty="0" err="1" smtClean="0"/>
              <a:t>непрозорому</a:t>
            </a:r>
            <a:r>
              <a:rPr lang="ru-RU" dirty="0" smtClean="0"/>
              <a:t> </a:t>
            </a:r>
            <a:r>
              <a:rPr lang="ru-RU" dirty="0" err="1" smtClean="0"/>
              <a:t>екрані</a:t>
            </a:r>
            <a:r>
              <a:rPr lang="ru-RU" dirty="0" smtClean="0"/>
              <a:t>), то на </a:t>
            </a:r>
            <a:r>
              <a:rPr lang="ru-RU" dirty="0" err="1" smtClean="0"/>
              <a:t>екрані</a:t>
            </a:r>
            <a:r>
              <a:rPr lang="ru-RU" dirty="0" smtClean="0"/>
              <a:t>, </a:t>
            </a:r>
            <a:r>
              <a:rPr lang="ru-RU" dirty="0" err="1" smtClean="0"/>
              <a:t>розташованому</a:t>
            </a:r>
            <a:r>
              <a:rPr lang="ru-RU" dirty="0" smtClean="0"/>
              <a:t> на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перешкоди</a:t>
            </a:r>
            <a:r>
              <a:rPr lang="ru-RU" dirty="0" smtClean="0"/>
              <a:t>,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дифракційна</a:t>
            </a:r>
            <a:r>
              <a:rPr lang="ru-RU" dirty="0" smtClean="0"/>
              <a:t> картина – система </a:t>
            </a:r>
            <a:r>
              <a:rPr lang="ru-RU" dirty="0" err="1" smtClean="0"/>
              <a:t>почергових</a:t>
            </a:r>
            <a:r>
              <a:rPr lang="ru-RU" dirty="0" smtClean="0"/>
              <a:t> </a:t>
            </a:r>
            <a:r>
              <a:rPr lang="ru-RU" dirty="0" err="1" smtClean="0"/>
              <a:t>світлих</a:t>
            </a:r>
            <a:r>
              <a:rPr lang="ru-RU" dirty="0" smtClean="0"/>
              <a:t> і </a:t>
            </a:r>
            <a:r>
              <a:rPr lang="ru-RU" dirty="0" err="1" smtClean="0"/>
              <a:t>темних</a:t>
            </a:r>
            <a:r>
              <a:rPr lang="ru-RU" dirty="0" smtClean="0"/>
              <a:t> </a:t>
            </a:r>
            <a:r>
              <a:rPr lang="ru-RU" dirty="0" err="1" smtClean="0"/>
              <a:t>кілець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38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малою, то і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перешкод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щілини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малими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монохроматичного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через </a:t>
            </a:r>
            <a:r>
              <a:rPr lang="ru-RU" dirty="0" err="1"/>
              <a:t>круглий</a:t>
            </a:r>
            <a:r>
              <a:rPr lang="ru-RU" dirty="0"/>
              <a:t> </a:t>
            </a:r>
            <a:r>
              <a:rPr lang="ru-RU" dirty="0" err="1"/>
              <a:t>отвір</a:t>
            </a:r>
            <a:r>
              <a:rPr lang="ru-RU" dirty="0"/>
              <a:t>,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сумірний</a:t>
            </a:r>
            <a:r>
              <a:rPr lang="ru-RU" dirty="0"/>
              <a:t> з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падаючих</a:t>
            </a:r>
            <a:r>
              <a:rPr lang="ru-RU" dirty="0"/>
              <a:t> </a:t>
            </a:r>
            <a:r>
              <a:rPr lang="ru-RU" dirty="0" err="1"/>
              <a:t>світлових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на </a:t>
            </a:r>
            <a:r>
              <a:rPr lang="ru-RU" dirty="0" err="1"/>
              <a:t>екрані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світлової</a:t>
            </a:r>
            <a:r>
              <a:rPr lang="ru-RU" dirty="0"/>
              <a:t> </a:t>
            </a:r>
            <a:r>
              <a:rPr lang="ru-RU" dirty="0" err="1"/>
              <a:t>плями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темні</a:t>
            </a:r>
            <a:r>
              <a:rPr lang="ru-RU" dirty="0"/>
              <a:t> і </a:t>
            </a:r>
            <a:r>
              <a:rPr lang="ru-RU" dirty="0" err="1"/>
              <a:t>світлі</a:t>
            </a:r>
            <a:r>
              <a:rPr lang="ru-RU" dirty="0"/>
              <a:t> </a:t>
            </a:r>
            <a:r>
              <a:rPr lang="ru-RU" dirty="0" err="1"/>
              <a:t>кільця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чергуються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47822"/>
            <a:ext cx="3034308" cy="224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33233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543800" cy="2592288"/>
          </a:xfrm>
        </p:spPr>
        <p:txBody>
          <a:bodyPr/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перешкода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лінійний</a:t>
            </a:r>
            <a:r>
              <a:rPr lang="ru-RU" dirty="0" smtClean="0"/>
              <a:t> характер (</a:t>
            </a:r>
            <a:r>
              <a:rPr lang="ru-RU" dirty="0" err="1" smtClean="0"/>
              <a:t>щілина</a:t>
            </a:r>
            <a:r>
              <a:rPr lang="ru-RU" dirty="0" smtClean="0"/>
              <a:t>, нитка, край </a:t>
            </a:r>
            <a:r>
              <a:rPr lang="ru-RU" dirty="0" err="1" smtClean="0"/>
              <a:t>екрана</a:t>
            </a:r>
            <a:r>
              <a:rPr lang="ru-RU" dirty="0" smtClean="0"/>
              <a:t>), то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система </a:t>
            </a:r>
            <a:r>
              <a:rPr lang="ru-RU" dirty="0" err="1" smtClean="0"/>
              <a:t>рівнобіжних</a:t>
            </a:r>
            <a:r>
              <a:rPr lang="ru-RU" dirty="0" smtClean="0"/>
              <a:t> </a:t>
            </a:r>
            <a:r>
              <a:rPr lang="ru-RU" dirty="0" err="1" smtClean="0"/>
              <a:t>дифракційних</a:t>
            </a:r>
            <a:r>
              <a:rPr lang="ru-RU" dirty="0" smtClean="0"/>
              <a:t> </a:t>
            </a:r>
            <a:r>
              <a:rPr lang="ru-RU" dirty="0" err="1" smtClean="0"/>
              <a:t>смуг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ж </a:t>
            </a:r>
            <a:r>
              <a:rPr lang="ru-RU" dirty="0" err="1" smtClean="0"/>
              <a:t>промені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падають</a:t>
            </a:r>
            <a:r>
              <a:rPr lang="ru-RU" dirty="0" smtClean="0"/>
              <a:t> на </a:t>
            </a:r>
            <a:r>
              <a:rPr lang="ru-RU" dirty="0" err="1" smtClean="0"/>
              <a:t>краплю</a:t>
            </a:r>
            <a:r>
              <a:rPr lang="ru-RU" dirty="0" smtClean="0"/>
              <a:t> води, то вони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заломлююються</a:t>
            </a:r>
            <a:r>
              <a:rPr lang="ru-RU" dirty="0" smtClean="0"/>
              <a:t> ,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відбиваються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границі</a:t>
            </a:r>
            <a:r>
              <a:rPr lang="ru-RU" dirty="0" smtClean="0"/>
              <a:t> </a:t>
            </a:r>
            <a:r>
              <a:rPr lang="ru-RU" dirty="0" err="1" smtClean="0"/>
              <a:t>розділу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і води.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6861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6369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76075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59914"/>
            <a:ext cx="7543800" cy="323123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 через </a:t>
            </a:r>
            <a:r>
              <a:rPr lang="ru-RU" dirty="0" err="1" smtClean="0"/>
              <a:t>щілину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 </a:t>
            </a:r>
            <a:r>
              <a:rPr lang="ru-RU" dirty="0" err="1" smtClean="0"/>
              <a:t>вторинних</a:t>
            </a:r>
            <a:r>
              <a:rPr lang="ru-RU" dirty="0" smtClean="0"/>
              <a:t> </a:t>
            </a:r>
            <a:r>
              <a:rPr lang="ru-RU" dirty="0" err="1" smtClean="0"/>
              <a:t>когерентних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</a:t>
            </a:r>
            <a:r>
              <a:rPr lang="ru-RU" dirty="0" err="1" smtClean="0"/>
              <a:t>поширюючись</a:t>
            </a:r>
            <a:r>
              <a:rPr lang="ru-RU" dirty="0" smtClean="0"/>
              <a:t>, </a:t>
            </a:r>
            <a:r>
              <a:rPr lang="ru-RU" dirty="0" err="1" smtClean="0"/>
              <a:t>потраплять</a:t>
            </a:r>
            <a:r>
              <a:rPr lang="ru-RU" dirty="0" smtClean="0"/>
              <a:t> у </a:t>
            </a:r>
            <a:r>
              <a:rPr lang="ru-RU" dirty="0" err="1" smtClean="0"/>
              <a:t>геометричну</a:t>
            </a:r>
            <a:r>
              <a:rPr lang="ru-RU" dirty="0" smtClean="0"/>
              <a:t> </a:t>
            </a:r>
            <a:r>
              <a:rPr lang="ru-RU" dirty="0" err="1" smtClean="0"/>
              <a:t>тінь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</a:t>
            </a:r>
            <a:r>
              <a:rPr lang="ru-RU" dirty="0" err="1" smtClean="0"/>
              <a:t>когерентні</a:t>
            </a:r>
            <a:r>
              <a:rPr lang="ru-RU" dirty="0" smtClean="0"/>
              <a:t>, на </a:t>
            </a:r>
            <a:r>
              <a:rPr lang="ru-RU" dirty="0" err="1" smtClean="0"/>
              <a:t>екрані</a:t>
            </a:r>
            <a:r>
              <a:rPr lang="ru-RU" dirty="0" smtClean="0"/>
              <a:t> </a:t>
            </a:r>
            <a:r>
              <a:rPr lang="ru-RU" dirty="0" err="1" smtClean="0"/>
              <a:t>відобразиться</a:t>
            </a:r>
            <a:r>
              <a:rPr lang="ru-RU" dirty="0" smtClean="0"/>
              <a:t> </a:t>
            </a:r>
            <a:r>
              <a:rPr lang="ru-RU" dirty="0" err="1" smtClean="0"/>
              <a:t>інтерференційна</a:t>
            </a:r>
            <a:r>
              <a:rPr lang="ru-RU" dirty="0" smtClean="0"/>
              <a:t> картина.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3717032"/>
            <a:ext cx="1661001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04312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27176"/>
          </a:xfrm>
        </p:spPr>
        <p:txBody>
          <a:bodyPr/>
          <a:lstStyle/>
          <a:p>
            <a:r>
              <a:rPr lang="ru-RU" dirty="0" err="1" smtClean="0"/>
              <a:t>Виходячи</a:t>
            </a:r>
            <a:r>
              <a:rPr lang="ru-RU" dirty="0" smtClean="0"/>
              <a:t> з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щілин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чіткішою</a:t>
            </a:r>
            <a:r>
              <a:rPr lang="ru-RU" dirty="0" smtClean="0"/>
              <a:t> є </a:t>
            </a:r>
            <a:r>
              <a:rPr lang="ru-RU" dirty="0" err="1" smtClean="0"/>
              <a:t>інтерференційна</a:t>
            </a:r>
            <a:r>
              <a:rPr lang="ru-RU" dirty="0" smtClean="0"/>
              <a:t> картина,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дифракційну</a:t>
            </a:r>
            <a:r>
              <a:rPr lang="ru-RU" dirty="0" smtClean="0"/>
              <a:t> </a:t>
            </a:r>
            <a:r>
              <a:rPr lang="ru-RU" dirty="0" err="1" smtClean="0"/>
              <a:t>решітку</a:t>
            </a:r>
            <a:r>
              <a:rPr lang="ru-RU" dirty="0" smtClean="0"/>
              <a:t> — </a:t>
            </a:r>
            <a:r>
              <a:rPr lang="ru-RU" dirty="0" err="1" smtClean="0"/>
              <a:t>послідовність</a:t>
            </a:r>
            <a:r>
              <a:rPr lang="ru-RU" dirty="0" smtClean="0"/>
              <a:t> </a:t>
            </a:r>
            <a:r>
              <a:rPr lang="ru-RU" dirty="0" err="1" smtClean="0"/>
              <a:t>однакових</a:t>
            </a:r>
            <a:r>
              <a:rPr lang="ru-RU" dirty="0" smtClean="0"/>
              <a:t> за шириною </a:t>
            </a:r>
            <a:r>
              <a:rPr lang="ru-RU" dirty="0" err="1" smtClean="0"/>
              <a:t>щілин</a:t>
            </a:r>
            <a:r>
              <a:rPr lang="ru-RU" dirty="0" smtClean="0"/>
              <a:t>, </a:t>
            </a:r>
            <a:r>
              <a:rPr lang="ru-RU" dirty="0" err="1" smtClean="0"/>
              <a:t>розташованих</a:t>
            </a:r>
            <a:r>
              <a:rPr lang="ru-RU" dirty="0" smtClean="0"/>
              <a:t> на </a:t>
            </a:r>
            <a:r>
              <a:rPr lang="ru-RU" dirty="0" err="1" smtClean="0"/>
              <a:t>однаковій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одна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242"/>
            <a:ext cx="415364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7243"/>
            <a:ext cx="3635340" cy="279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4120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07096"/>
          </a:xfrm>
        </p:spPr>
        <p:txBody>
          <a:bodyPr/>
          <a:lstStyle/>
          <a:p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решітки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, яка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сумі</a:t>
            </a:r>
            <a:r>
              <a:rPr lang="ru-RU" dirty="0" smtClean="0"/>
              <a:t> </a:t>
            </a:r>
            <a:r>
              <a:rPr lang="ru-RU" dirty="0" err="1" smtClean="0"/>
              <a:t>ширини</a:t>
            </a:r>
            <a:r>
              <a:rPr lang="ru-RU" dirty="0" smtClean="0"/>
              <a:t> </a:t>
            </a:r>
            <a:r>
              <a:rPr lang="ru-RU" dirty="0" err="1" smtClean="0"/>
              <a:t>непрозорої</a:t>
            </a:r>
            <a:r>
              <a:rPr lang="ru-RU" dirty="0" smtClean="0"/>
              <a:t> для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 і </a:t>
            </a:r>
            <a:r>
              <a:rPr lang="ru-RU" dirty="0" err="1" smtClean="0"/>
              <a:t>ширини</a:t>
            </a:r>
            <a:r>
              <a:rPr lang="ru-RU" dirty="0" smtClean="0"/>
              <a:t> </a:t>
            </a:r>
            <a:r>
              <a:rPr lang="ru-RU" dirty="0" err="1" smtClean="0"/>
              <a:t>щілини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314030" cy="345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790300" cy="38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70973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Дифракційні</a:t>
            </a:r>
            <a:r>
              <a:rPr lang="ru-RU" sz="1800" dirty="0"/>
              <a:t> </a:t>
            </a:r>
            <a:r>
              <a:rPr lang="ru-RU" sz="1800" dirty="0" err="1"/>
              <a:t>максимуми</a:t>
            </a:r>
            <a:r>
              <a:rPr lang="ru-RU" sz="1800" dirty="0"/>
              <a:t> </a:t>
            </a:r>
            <a:r>
              <a:rPr lang="ru-RU" sz="1800" dirty="0" err="1"/>
              <a:t>трьох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порядків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електричної</a:t>
            </a:r>
            <a:r>
              <a:rPr lang="ru-RU" sz="1800" dirty="0"/>
              <a:t> лампочки, яку </a:t>
            </a:r>
            <a:r>
              <a:rPr lang="ru-RU" sz="1800" dirty="0" err="1"/>
              <a:t>розглядають</a:t>
            </a:r>
            <a:r>
              <a:rPr lang="ru-RU" sz="1800" dirty="0"/>
              <a:t> через </a:t>
            </a:r>
            <a:r>
              <a:rPr lang="ru-RU" sz="1800" dirty="0" err="1"/>
              <a:t>дифракційну</a:t>
            </a:r>
            <a:r>
              <a:rPr lang="ru-RU" sz="1800" dirty="0"/>
              <a:t> </a:t>
            </a:r>
            <a:r>
              <a:rPr lang="ru-RU" sz="1800" dirty="0" err="1"/>
              <a:t>ґратку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2599184"/>
          </a:xfrm>
        </p:spPr>
        <p:txBody>
          <a:bodyPr/>
          <a:lstStyle/>
          <a:p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</a:t>
            </a:r>
            <a:r>
              <a:rPr lang="ru-RU" dirty="0" err="1" smtClean="0"/>
              <a:t>дифракційного</a:t>
            </a:r>
            <a:r>
              <a:rPr lang="ru-RU" dirty="0" smtClean="0"/>
              <a:t> максимуму: </a:t>
            </a:r>
            <a:r>
              <a:rPr lang="ru-RU" dirty="0" err="1" smtClean="0"/>
              <a:t>добуток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решітки</a:t>
            </a:r>
            <a:r>
              <a:rPr lang="ru-RU" dirty="0" smtClean="0"/>
              <a:t> на синус кута </a:t>
            </a:r>
            <a:r>
              <a:rPr lang="ru-RU" dirty="0" err="1" smtClean="0"/>
              <a:t>відхилення</a:t>
            </a:r>
            <a:r>
              <a:rPr lang="ru-RU" dirty="0" smtClean="0"/>
              <a:t> </a:t>
            </a:r>
            <a:r>
              <a:rPr lang="ru-RU" dirty="0" err="1" smtClean="0"/>
              <a:t>променя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добутку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</a:t>
            </a:r>
            <a:r>
              <a:rPr lang="ru-RU" dirty="0" err="1" smtClean="0"/>
              <a:t>хвилі</a:t>
            </a:r>
            <a:r>
              <a:rPr lang="ru-RU" dirty="0" smtClean="0"/>
              <a:t> і </a:t>
            </a:r>
            <a:r>
              <a:rPr lang="ru-RU" dirty="0" err="1" smtClean="0"/>
              <a:t>цілого</a:t>
            </a:r>
            <a:r>
              <a:rPr lang="ru-RU" dirty="0" smtClean="0"/>
              <a:t> числа, яке </a:t>
            </a:r>
            <a:r>
              <a:rPr lang="ru-RU" dirty="0" err="1" smtClean="0"/>
              <a:t>характеризує</a:t>
            </a:r>
            <a:r>
              <a:rPr lang="ru-RU" dirty="0" smtClean="0"/>
              <a:t> порядок максимуму.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9426"/>
            <a:ext cx="4873724" cy="181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068666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</TotalTime>
  <Words>335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Дифракція світла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Дифракційні максимуми трьох різних порядків від електричної лампочки, яку розглядають через дифракційну ґратку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Дифракція світла</dc:title>
  <dc:creator>Master</dc:creator>
  <cp:lastModifiedBy>Master</cp:lastModifiedBy>
  <cp:revision>4</cp:revision>
  <dcterms:created xsi:type="dcterms:W3CDTF">2014-02-18T18:52:09Z</dcterms:created>
  <dcterms:modified xsi:type="dcterms:W3CDTF">2014-02-18T19:27:45Z</dcterms:modified>
</cp:coreProperties>
</file>