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36" autoAdjust="0"/>
    <p:restoredTop sz="94658" autoAdjust="0"/>
  </p:normalViewPr>
  <p:slideViewPr>
    <p:cSldViewPr>
      <p:cViewPr varScale="1">
        <p:scale>
          <a:sx n="74" d="100"/>
          <a:sy n="74" d="100"/>
        </p:scale>
        <p:origin x="-5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7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D487E-379A-4257-A825-5DC40978F862}" type="datetimeFigureOut">
              <a:rPr lang="uk-UA" smtClean="0"/>
              <a:t>11.10.2013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F3AE9-F72C-4891-8F11-E72F44F837F6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F3AE9-F72C-4891-8F11-E72F44F837F6}" type="slidenum">
              <a:rPr lang="uk-UA" smtClean="0"/>
              <a:t>7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11.10.2013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11.10.2013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11.10.2013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11.10.2013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11.10.2013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рисунк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11.10.2013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11.10.2013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4%D1%80%D1%83%D0%B3%D0%B8%D0%B9_%D0%B7%D0%B0%D0%BA%D0%BE%D0%BD_%D0%9D%D1%8C%D1%8E%D1%82%D0%BE%D0%BD%D0%B0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uk.wikipedia.org/wiki/%D0%97%D0%B0%D0%BA%D0%BE%D0%BD_%D0%B2%D1%81%D0%B5%D1%81%D0%B2%D1%96%D1%82%D0%BD%D1%8C%D0%BE%D0%B3%D0%BE_%D1%82%D1%8F%D0%B6%D1%96%D0%BD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uk.wikipedia.org/wiki/%D0%93%D1%80%D0%B0%D0%B2%D1%96%D1%82%D0%B0%D1%86%D1%96%D0%B9%D0%BD%D0%B0_%D1%81%D1%82%D0%B0%D0%BB%D0%B0" TargetMode="External"/><Relationship Id="rId4" Type="http://schemas.openxmlformats.org/officeDocument/2006/relationships/hyperlink" Target="http://uk.wikipedia.org/wiki/%D0%9C%D0%B0%D1%81%D0%B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E%D1%81%D0%BC%D0%BE%D0%BD%D0%B0%D0%B2%D1%82%D0%B8%D0%BA%D0%B0" TargetMode="External"/><Relationship Id="rId2" Type="http://schemas.openxmlformats.org/officeDocument/2006/relationships/hyperlink" Target="http://uk.wikipedia.org/wiki/%D0%90%D0%B5%D1%80%D0%BE%D0%BD%D0%B0%D0%B2%D1%82%D0%B8%D0%BA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3%D0%BE%D0%BD%D0%BE%D1%87%D0%BD%D0%B8%D0%B9_%D0%B0%D0%B2%D1%82%D0%BE%D0%BC%D0%BE%D0%B1%D1%96%D0%BB%D1%8C" TargetMode="External"/><Relationship Id="rId4" Type="http://schemas.openxmlformats.org/officeDocument/2006/relationships/hyperlink" Target="http://uk.wikipedia.org/wiki/%D0%9B%D0%B5%D0%B3%D0%BA%D0%BE%D0%B2%D0%B8%D0%B9_%D0%B0%D0%B2%D1%82%D0%BE%D0%BC%D0%BE%D0%B1%D1%96%D0%BB%D1%8C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D%D0%B0%D1%83%D0%BA%D0%B0" TargetMode="External"/><Relationship Id="rId3" Type="http://schemas.openxmlformats.org/officeDocument/2006/relationships/hyperlink" Target="http://uk.wikipedia.org/wiki/1564" TargetMode="External"/><Relationship Id="rId7" Type="http://schemas.openxmlformats.org/officeDocument/2006/relationships/hyperlink" Target="http://uk.wikipedia.org/wiki/%D0%A4%D1%96%D0%B7%D0%B8%D0%BA%D0%B0" TargetMode="External"/><Relationship Id="rId2" Type="http://schemas.openxmlformats.org/officeDocument/2006/relationships/hyperlink" Target="http://uk.wikipedia.org/wiki/15_%D0%BB%D1%8E%D1%82%D0%BE%D0%B3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uk.wikipedia.org/wiki/1642" TargetMode="External"/><Relationship Id="rId4" Type="http://schemas.openxmlformats.org/officeDocument/2006/relationships/hyperlink" Target="http://uk.wikipedia.org/wiki/8_%D1%81%D1%96%D1%87%D0%BD%D1%8F" TargetMode="External"/><Relationship Id="rId9" Type="http://schemas.openxmlformats.org/officeDocument/2006/relationships/hyperlink" Target="http://uk.wikipedia.org/wiki/%D0%95%D0%BA%D1%81%D0%BF%D0%B5%D1%80%D0%B8%D0%BC%D0%B5%D0%BD%D1%82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2%D0%B8%D0%BD%D0%B5%D1%86%D1%8C" TargetMode="External"/><Relationship Id="rId3" Type="http://schemas.openxmlformats.org/officeDocument/2006/relationships/hyperlink" Target="http://uk.wikipedia.org/wiki/XX_%D1%81%D1%82%D0%BE%D0%BB%D1%96%D1%82%D1%82%D1%8F" TargetMode="External"/><Relationship Id="rId7" Type="http://schemas.openxmlformats.org/officeDocument/2006/relationships/hyperlink" Target="http://uk.wikipedia.org/wiki/%D0%97%D0%BE%D0%BB%D0%BE%D1%82%D0%BE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3%D0%B0%D1%80%D0%BC%D0%B0%D1%82%D0%BD%D0%B5_%D1%8F%D0%B4%D1%80%D0%BE" TargetMode="External"/><Relationship Id="rId11" Type="http://schemas.openxmlformats.org/officeDocument/2006/relationships/hyperlink" Target="http://uk.wikipedia.org/wiki/%D0%92%D0%B0%D0%BA%D1%83%D1%83%D0%BC" TargetMode="External"/><Relationship Id="rId5" Type="http://schemas.openxmlformats.org/officeDocument/2006/relationships/hyperlink" Target="http://uk.wikipedia.org/wiki/%D0%9F%D1%96%D0%B7%D0%B0%D0%BD%D1%81%D1%8C%D0%BA%D0%B0_%D0%B2%D0%B5%D0%B6%D0%B0" TargetMode="External"/><Relationship Id="rId10" Type="http://schemas.openxmlformats.org/officeDocument/2006/relationships/hyperlink" Target="http://uk.wikipedia.org/wiki/%D0%9F%D0%BE%D1%80%D1%84%D1%96%D1%80" TargetMode="External"/><Relationship Id="rId4" Type="http://schemas.openxmlformats.org/officeDocument/2006/relationships/hyperlink" Target="http://uk.wikipedia.org/wiki/%D0%92%D1%96%D0%BD%D1%87%D0%B5%D0%BD%D1%86%D0%BE_%D0%92%D1%96%D0%B2%D1%96%D0%B0%D0%BD%D1%96" TargetMode="External"/><Relationship Id="rId9" Type="http://schemas.openxmlformats.org/officeDocument/2006/relationships/hyperlink" Target="http://uk.wikipedia.org/wiki/%D0%9C%D1%96%D0%B4%D1%8C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Вільне падіння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429652" cy="1428752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Вільне</a:t>
            </a:r>
            <a:r>
              <a:rPr lang="ru-RU" sz="1800" dirty="0" smtClean="0"/>
              <a:t> </a:t>
            </a:r>
            <a:r>
              <a:rPr lang="ru-RU" sz="1800" dirty="0" err="1" smtClean="0"/>
              <a:t>падіння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можливо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поверхню</a:t>
            </a:r>
            <a:r>
              <a:rPr lang="ru-RU" sz="1800" dirty="0" smtClean="0"/>
              <a:t> </a:t>
            </a:r>
            <a:r>
              <a:rPr lang="ru-RU" sz="1800" dirty="0" err="1" smtClean="0"/>
              <a:t>будь-якого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тіла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володіє</a:t>
            </a:r>
            <a:r>
              <a:rPr lang="ru-RU" sz="1800" dirty="0" smtClean="0"/>
              <a:t> </a:t>
            </a:r>
            <a:r>
              <a:rPr lang="ru-RU" sz="1800" dirty="0" err="1" smtClean="0"/>
              <a:t>достатньою</a:t>
            </a:r>
            <a:r>
              <a:rPr lang="ru-RU" sz="1800" dirty="0" smtClean="0"/>
              <a:t> </a:t>
            </a:r>
            <a:r>
              <a:rPr lang="ru-RU" sz="1800" dirty="0" err="1" smtClean="0"/>
              <a:t>масою</a:t>
            </a:r>
            <a:r>
              <a:rPr lang="ru-RU" sz="1800" dirty="0" smtClean="0"/>
              <a:t>. </a:t>
            </a:r>
            <a:br>
              <a:rPr lang="ru-RU" sz="1800" dirty="0" smtClean="0"/>
            </a:br>
            <a:r>
              <a:rPr lang="ru-RU" sz="1800" dirty="0" err="1" smtClean="0"/>
              <a:t>Зокрема</a:t>
            </a:r>
            <a:r>
              <a:rPr lang="ru-RU" sz="1800" dirty="0" smtClean="0"/>
              <a:t> </a:t>
            </a:r>
            <a:r>
              <a:rPr lang="ru-RU" sz="1800" dirty="0" err="1" smtClean="0"/>
              <a:t>парашутист</a:t>
            </a:r>
            <a:r>
              <a:rPr lang="ru-RU" sz="1800" dirty="0" smtClean="0"/>
              <a:t>, </a:t>
            </a:r>
            <a:r>
              <a:rPr lang="ru-RU" sz="1800" dirty="0" err="1" smtClean="0"/>
              <a:t>протягом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кількох</a:t>
            </a:r>
            <a:r>
              <a:rPr lang="ru-RU" sz="1800" dirty="0" smtClean="0"/>
              <a:t> перших секунд </a:t>
            </a:r>
            <a:r>
              <a:rPr lang="ru-RU" sz="1800" dirty="0" err="1" smtClean="0"/>
              <a:t>стрибка</a:t>
            </a:r>
            <a:r>
              <a:rPr lang="ru-RU" sz="1800" dirty="0" smtClean="0"/>
              <a:t>, </a:t>
            </a:r>
            <a:r>
              <a:rPr lang="ru-RU" sz="1800" dirty="0" err="1" smtClean="0"/>
              <a:t>знаходиться</a:t>
            </a:r>
            <a:r>
              <a:rPr lang="ru-RU" sz="1800" dirty="0" smtClean="0"/>
              <a:t> практично у </a:t>
            </a:r>
            <a:r>
              <a:rPr lang="ru-RU" sz="1800" dirty="0" err="1" smtClean="0"/>
              <a:t>вільному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падінні</a:t>
            </a:r>
            <a:r>
              <a:rPr lang="ru-RU" sz="1800" dirty="0" smtClean="0"/>
              <a:t>.</a:t>
            </a:r>
            <a:endParaRPr lang="uk-UA" sz="1800" dirty="0"/>
          </a:p>
        </p:txBody>
      </p:sp>
      <p:pic>
        <p:nvPicPr>
          <p:cNvPr id="4" name="Місце для вмісту 3" descr="1221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785925"/>
            <a:ext cx="7858180" cy="460988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err="1" smtClean="0"/>
              <a:t>Демонстрація</a:t>
            </a:r>
            <a:r>
              <a:rPr lang="ru-RU" i="1" dirty="0" smtClean="0"/>
              <a:t> </a:t>
            </a:r>
            <a:r>
              <a:rPr lang="ru-RU" i="1" dirty="0" err="1" smtClean="0"/>
              <a:t>явища</a:t>
            </a:r>
            <a:r>
              <a:rPr lang="ru-RU" i="1" dirty="0" smtClean="0"/>
              <a:t> </a:t>
            </a:r>
            <a:r>
              <a:rPr lang="ru-RU" i="1" dirty="0" err="1" smtClean="0"/>
              <a:t>вільного</a:t>
            </a:r>
            <a:r>
              <a:rPr lang="ru-RU" i="1" dirty="0" smtClean="0"/>
              <a:t> </a:t>
            </a:r>
            <a:r>
              <a:rPr lang="ru-RU" i="1" dirty="0" err="1" smtClean="0"/>
              <a:t>падіння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З </a:t>
            </a:r>
            <a:r>
              <a:rPr lang="ru-RU" dirty="0" err="1" smtClean="0"/>
              <a:t>довгої</a:t>
            </a:r>
            <a:r>
              <a:rPr lang="ru-RU" dirty="0" smtClean="0"/>
              <a:t> трубки </a:t>
            </a:r>
            <a:r>
              <a:rPr lang="ru-RU" dirty="0" err="1" smtClean="0"/>
              <a:t>відкачують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поміщають</a:t>
            </a:r>
            <a:r>
              <a:rPr lang="ru-RU" dirty="0" smtClean="0"/>
              <a:t> в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 </a:t>
            </a:r>
            <a:r>
              <a:rPr lang="ru-RU" dirty="0" err="1" smtClean="0"/>
              <a:t>різної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. При </a:t>
            </a:r>
            <a:r>
              <a:rPr lang="ru-RU" dirty="0" err="1" smtClean="0"/>
              <a:t>перевертанні</a:t>
            </a:r>
            <a:r>
              <a:rPr lang="ru-RU" dirty="0" smtClean="0"/>
              <a:t> трубки,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,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впадуть</a:t>
            </a:r>
            <a:r>
              <a:rPr lang="ru-RU" dirty="0" smtClean="0"/>
              <a:t> на дно трубки </a:t>
            </a:r>
            <a:r>
              <a:rPr lang="ru-RU" dirty="0" err="1" smtClean="0"/>
              <a:t>одночасно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Але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предмети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знаходитися</a:t>
            </a:r>
            <a:r>
              <a:rPr lang="ru-RU" dirty="0" smtClean="0"/>
              <a:t>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, час </a:t>
            </a:r>
            <a:r>
              <a:rPr lang="ru-RU" dirty="0" err="1" smtClean="0"/>
              <a:t>падіння</a:t>
            </a:r>
            <a:r>
              <a:rPr lang="ru-RU" dirty="0" smtClean="0"/>
              <a:t> буде </a:t>
            </a:r>
            <a:r>
              <a:rPr lang="ru-RU" dirty="0" err="1" smtClean="0"/>
              <a:t>відрізнятися</a:t>
            </a:r>
            <a:r>
              <a:rPr lang="ru-RU" dirty="0" smtClean="0"/>
              <a:t>.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сукупності</a:t>
            </a:r>
            <a:r>
              <a:rPr lang="ru-RU" dirty="0" smtClean="0"/>
              <a:t> </a:t>
            </a:r>
            <a:r>
              <a:rPr lang="ru-RU" dirty="0" err="1" smtClean="0"/>
              <a:t>співвідношень</a:t>
            </a:r>
            <a:r>
              <a:rPr lang="ru-RU" dirty="0" smtClean="0"/>
              <a:t> </a:t>
            </a:r>
            <a:r>
              <a:rPr lang="ru-RU" dirty="0" err="1" smtClean="0"/>
              <a:t>об'ємів</a:t>
            </a:r>
            <a:r>
              <a:rPr lang="ru-RU" dirty="0" smtClean="0"/>
              <a:t>, </a:t>
            </a:r>
            <a:r>
              <a:rPr lang="ru-RU" dirty="0" err="1" smtClean="0"/>
              <a:t>геометрії</a:t>
            </a:r>
            <a:r>
              <a:rPr lang="ru-RU" dirty="0" smtClean="0"/>
              <a:t> форм,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порівнюваних</a:t>
            </a:r>
            <a:r>
              <a:rPr lang="ru-RU" dirty="0" smtClean="0"/>
              <a:t> тел.</a:t>
            </a: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Рекорди</a:t>
            </a:r>
            <a:r>
              <a:rPr lang="ru-RU" b="1" dirty="0" smtClean="0"/>
              <a:t> </a:t>
            </a:r>
            <a:r>
              <a:rPr lang="ru-RU" b="1" dirty="0" err="1" smtClean="0"/>
              <a:t>вільного</a:t>
            </a:r>
            <a:r>
              <a:rPr lang="ru-RU" b="1" dirty="0" smtClean="0"/>
              <a:t> </a:t>
            </a:r>
            <a:r>
              <a:rPr lang="ru-RU" b="1" dirty="0" err="1" smtClean="0"/>
              <a:t>падіння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sz="1800" b="1" dirty="0" smtClean="0"/>
              <a:t>У </a:t>
            </a:r>
            <a:r>
              <a:rPr lang="ru-RU" sz="1800" b="1" dirty="0" err="1" smtClean="0"/>
              <a:t>побутовому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значенні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під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вільним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падінням</a:t>
            </a:r>
            <a:r>
              <a:rPr lang="ru-RU" sz="1800" dirty="0" smtClean="0"/>
              <a:t> </a:t>
            </a:r>
            <a:r>
              <a:rPr lang="ru-RU" sz="1800" dirty="0" err="1" smtClean="0"/>
              <a:t>зазвичай</a:t>
            </a:r>
            <a:r>
              <a:rPr lang="ru-RU" sz="1800" dirty="0" smtClean="0"/>
              <a:t> </a:t>
            </a:r>
            <a:r>
              <a:rPr lang="ru-RU" sz="1800" dirty="0" err="1" smtClean="0"/>
              <a:t>мають</a:t>
            </a:r>
            <a:r>
              <a:rPr lang="ru-RU" sz="1800" dirty="0" smtClean="0"/>
              <a:t> на </a:t>
            </a:r>
            <a:r>
              <a:rPr lang="ru-RU" sz="1800" dirty="0" err="1" smtClean="0"/>
              <a:t>увазі</a:t>
            </a:r>
            <a:r>
              <a:rPr lang="ru-RU" sz="1800" dirty="0" smtClean="0"/>
              <a:t> </a:t>
            </a:r>
            <a:r>
              <a:rPr lang="ru-RU" sz="1800" dirty="0" err="1" smtClean="0"/>
              <a:t>рух</a:t>
            </a:r>
            <a:r>
              <a:rPr lang="ru-RU" sz="1800" dirty="0" smtClean="0"/>
              <a:t> в </a:t>
            </a:r>
            <a:r>
              <a:rPr lang="ru-RU" sz="1800" dirty="0" err="1" smtClean="0"/>
              <a:t>атмосфері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Землі</a:t>
            </a:r>
            <a:r>
              <a:rPr lang="ru-RU" sz="1800" dirty="0" smtClean="0"/>
              <a:t>, коли на </a:t>
            </a:r>
            <a:r>
              <a:rPr lang="ru-RU" sz="1800" dirty="0" err="1" smtClean="0"/>
              <a:t>тіло</a:t>
            </a:r>
            <a:r>
              <a:rPr lang="ru-RU" sz="1800" dirty="0" smtClean="0"/>
              <a:t> не </a:t>
            </a:r>
            <a:r>
              <a:rPr lang="ru-RU" sz="1800" dirty="0" err="1" smtClean="0"/>
              <a:t>діють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ніякі</a:t>
            </a:r>
            <a:r>
              <a:rPr lang="ru-RU" sz="1800" dirty="0" smtClean="0"/>
              <a:t> </a:t>
            </a:r>
            <a:r>
              <a:rPr lang="ru-RU" sz="1800" dirty="0" err="1" smtClean="0"/>
              <a:t>стримують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прискорюють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фактори</a:t>
            </a:r>
            <a:r>
              <a:rPr lang="ru-RU" sz="1800" dirty="0" smtClean="0"/>
              <a:t>, </a:t>
            </a:r>
            <a:r>
              <a:rPr lang="ru-RU" sz="1800" dirty="0" err="1" smtClean="0"/>
              <a:t>крім</a:t>
            </a:r>
            <a:r>
              <a:rPr lang="ru-RU" sz="1800" dirty="0" smtClean="0"/>
              <a:t> </a:t>
            </a:r>
            <a:r>
              <a:rPr lang="ru-RU" sz="1800" dirty="0" err="1" smtClean="0"/>
              <a:t>сили</a:t>
            </a:r>
            <a:r>
              <a:rPr lang="ru-RU" sz="1800" dirty="0" smtClean="0"/>
              <a:t> </a:t>
            </a:r>
            <a:r>
              <a:rPr lang="ru-RU" sz="1800" dirty="0" err="1" smtClean="0"/>
              <a:t>тяжіння</a:t>
            </a:r>
            <a:r>
              <a:rPr lang="ru-RU" sz="1800" dirty="0" smtClean="0"/>
              <a:t> та опору </a:t>
            </a:r>
            <a:r>
              <a:rPr lang="ru-RU" sz="1800" dirty="0" err="1" smtClean="0"/>
              <a:t>повітря</a:t>
            </a: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</a:t>
            </a:r>
            <a:r>
              <a:rPr lang="ru-RU" sz="1800" b="1" dirty="0" smtClean="0"/>
              <a:t>1</a:t>
            </a:r>
            <a:r>
              <a:rPr lang="ru-RU" sz="1800" dirty="0" smtClean="0"/>
              <a:t>.Згідно</a:t>
            </a:r>
            <a:r>
              <a:rPr lang="ru-RU" sz="1800" dirty="0" smtClean="0"/>
              <a:t> </a:t>
            </a:r>
            <a:r>
              <a:rPr lang="ru-RU" sz="1800" dirty="0" err="1" smtClean="0"/>
              <a:t>Книзі</a:t>
            </a:r>
            <a:r>
              <a:rPr lang="ru-RU" sz="1800" dirty="0" smtClean="0"/>
              <a:t> </a:t>
            </a:r>
            <a:r>
              <a:rPr lang="ru-RU" sz="1800" dirty="0" err="1" smtClean="0"/>
              <a:t>рекордів</a:t>
            </a:r>
            <a:r>
              <a:rPr lang="ru-RU" sz="1800" dirty="0" smtClean="0"/>
              <a:t> </a:t>
            </a:r>
            <a:r>
              <a:rPr lang="ru-RU" sz="1800" dirty="0" err="1" smtClean="0"/>
              <a:t>Гіннесса</a:t>
            </a:r>
            <a:r>
              <a:rPr lang="ru-RU" sz="1800" dirty="0" smtClean="0"/>
              <a:t>, </a:t>
            </a:r>
            <a:r>
              <a:rPr lang="ru-RU" sz="1800" dirty="0" err="1" smtClean="0"/>
              <a:t>Євген</a:t>
            </a:r>
            <a:r>
              <a:rPr lang="ru-RU" sz="1800" dirty="0" smtClean="0"/>
              <a:t> </a:t>
            </a:r>
            <a:r>
              <a:rPr lang="ru-RU" sz="1800" dirty="0" err="1" smtClean="0"/>
              <a:t>Андрєєв</a:t>
            </a:r>
            <a:r>
              <a:rPr lang="ru-RU" sz="1800" dirty="0" smtClean="0"/>
              <a:t> </a:t>
            </a:r>
            <a:r>
              <a:rPr lang="ru-RU" sz="1800" dirty="0" err="1" smtClean="0"/>
              <a:t>встановив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світовий</a:t>
            </a:r>
            <a:r>
              <a:rPr lang="ru-RU" sz="1800" dirty="0" smtClean="0"/>
              <a:t> рекорд </a:t>
            </a:r>
            <a:r>
              <a:rPr lang="ru-RU" sz="1800" dirty="0" err="1" smtClean="0"/>
              <a:t>вільного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падіння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становить 24500 м,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час </a:t>
            </a:r>
            <a:r>
              <a:rPr lang="ru-RU" sz="1800" dirty="0" err="1" smtClean="0"/>
              <a:t>парашутного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стрибка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висоти</a:t>
            </a:r>
            <a:r>
              <a:rPr lang="ru-RU" sz="1800" dirty="0" smtClean="0"/>
              <a:t> 25457 м, </a:t>
            </a:r>
            <a:r>
              <a:rPr lang="ru-RU" sz="1800" dirty="0" err="1" smtClean="0"/>
              <a:t>вчиненого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неподалік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 Саратова, 1 листопада 1962. При </a:t>
            </a:r>
            <a:r>
              <a:rPr lang="ru-RU" sz="1800" dirty="0" err="1" smtClean="0"/>
              <a:t>цьому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не </a:t>
            </a:r>
            <a:r>
              <a:rPr lang="ru-RU" sz="1800" dirty="0" err="1" smtClean="0"/>
              <a:t>використовував</a:t>
            </a:r>
            <a:r>
              <a:rPr lang="ru-RU" sz="1800" dirty="0" smtClean="0"/>
              <a:t> </a:t>
            </a:r>
            <a:r>
              <a:rPr lang="ru-RU" sz="1800" dirty="0" err="1" smtClean="0"/>
              <a:t>гальмівний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парашут</a:t>
            </a:r>
            <a:r>
              <a:rPr lang="ru-RU" sz="1800" dirty="0" smtClean="0"/>
              <a:t>.</a:t>
            </a:r>
          </a:p>
          <a:p>
            <a:pPr>
              <a:buFontTx/>
              <a:buAutoNum type="arabicPeriod"/>
            </a:pPr>
            <a:endParaRPr lang="ru-RU" sz="1800" dirty="0" smtClean="0"/>
          </a:p>
          <a:p>
            <a:r>
              <a:rPr lang="ru-RU" sz="1800" b="1" dirty="0" smtClean="0"/>
              <a:t>2.</a:t>
            </a:r>
            <a:r>
              <a:rPr lang="ru-RU" sz="1800" dirty="0" smtClean="0"/>
              <a:t> 16 </a:t>
            </a:r>
            <a:r>
              <a:rPr lang="ru-RU" sz="1800" dirty="0" err="1" smtClean="0"/>
              <a:t>серпня</a:t>
            </a:r>
            <a:r>
              <a:rPr lang="ru-RU" sz="1800" dirty="0" smtClean="0"/>
              <a:t> 1960 Джозеф </a:t>
            </a:r>
            <a:r>
              <a:rPr lang="ru-RU" sz="1800" dirty="0" err="1" smtClean="0"/>
              <a:t>Кіттінгер</a:t>
            </a:r>
            <a:r>
              <a:rPr lang="ru-RU" sz="1800" dirty="0" smtClean="0"/>
              <a:t> </a:t>
            </a:r>
            <a:r>
              <a:rPr lang="ru-RU" sz="1800" dirty="0" err="1" smtClean="0"/>
              <a:t>здійснив</a:t>
            </a:r>
            <a:r>
              <a:rPr lang="ru-RU" sz="1800" dirty="0" smtClean="0"/>
              <a:t> </a:t>
            </a:r>
            <a:r>
              <a:rPr lang="ru-RU" sz="1800" dirty="0" err="1" smtClean="0"/>
              <a:t>рекордний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стрибок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висоти</a:t>
            </a:r>
            <a:r>
              <a:rPr lang="ru-RU" sz="1800" dirty="0" smtClean="0"/>
              <a:t> 31 км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використанням</a:t>
            </a:r>
            <a:r>
              <a:rPr lang="ru-RU" sz="1800" dirty="0" smtClean="0"/>
              <a:t> </a:t>
            </a:r>
            <a:r>
              <a:rPr lang="ru-RU" sz="1800" dirty="0" err="1" smtClean="0"/>
              <a:t>гальмівного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парашута</a:t>
            </a:r>
            <a:r>
              <a:rPr lang="ru-RU" sz="1800" dirty="0" smtClean="0"/>
              <a:t>.</a:t>
            </a:r>
          </a:p>
          <a:p>
            <a:endParaRPr lang="ru-RU" sz="1800" dirty="0" smtClean="0"/>
          </a:p>
          <a:p>
            <a:r>
              <a:rPr lang="ru-RU" sz="1800" b="1" dirty="0" smtClean="0"/>
              <a:t>3.</a:t>
            </a:r>
            <a:r>
              <a:rPr lang="ru-RU" sz="1800" dirty="0" smtClean="0"/>
              <a:t> У 2005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 </a:t>
            </a:r>
            <a:r>
              <a:rPr lang="ru-RU" sz="1800" dirty="0" err="1" smtClean="0"/>
              <a:t>Луїджі</a:t>
            </a:r>
            <a:r>
              <a:rPr lang="ru-RU" sz="1800" dirty="0" smtClean="0"/>
              <a:t> </a:t>
            </a:r>
            <a:r>
              <a:rPr lang="ru-RU" sz="1800" dirty="0" err="1" smtClean="0"/>
              <a:t>Кані</a:t>
            </a:r>
            <a:r>
              <a:rPr lang="ru-RU" sz="1800" dirty="0" smtClean="0"/>
              <a:t> </a:t>
            </a:r>
            <a:r>
              <a:rPr lang="ru-RU" sz="1800" dirty="0" err="1" smtClean="0"/>
              <a:t>встановив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світовий</a:t>
            </a:r>
            <a:r>
              <a:rPr lang="ru-RU" sz="1800" dirty="0" smtClean="0"/>
              <a:t> рекорд </a:t>
            </a:r>
            <a:r>
              <a:rPr lang="ru-RU" sz="1800" dirty="0" err="1" smtClean="0"/>
              <a:t>швидкості</a:t>
            </a:r>
            <a:r>
              <a:rPr lang="ru-RU" sz="1800" dirty="0" smtClean="0"/>
              <a:t> (</a:t>
            </a:r>
            <a:r>
              <a:rPr lang="ru-RU" sz="1800" dirty="0" err="1" smtClean="0"/>
              <a:t>стрибок</a:t>
            </a:r>
            <a:r>
              <a:rPr lang="ru-RU" sz="1800" dirty="0" smtClean="0"/>
              <a:t> в </a:t>
            </a:r>
            <a:r>
              <a:rPr lang="ru-RU" sz="1800" dirty="0" err="1" smtClean="0"/>
              <a:t>тропосфері</a:t>
            </a:r>
            <a:r>
              <a:rPr lang="ru-RU" sz="1800" dirty="0" smtClean="0"/>
              <a:t>), </a:t>
            </a:r>
            <a:r>
              <a:rPr lang="ru-RU" sz="1800" dirty="0" err="1" smtClean="0"/>
              <a:t>досягнутої</a:t>
            </a:r>
            <a:r>
              <a:rPr lang="ru-RU" sz="1800" dirty="0" smtClean="0"/>
              <a:t> у </a:t>
            </a:r>
            <a:r>
              <a:rPr lang="ru-RU" sz="1800" dirty="0" err="1" smtClean="0"/>
              <a:t>вільному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падінні</a:t>
            </a:r>
            <a:r>
              <a:rPr lang="ru-RU" sz="1800" dirty="0" smtClean="0"/>
              <a:t> - 553 км / год.</a:t>
            </a:r>
          </a:p>
          <a:p>
            <a:pPr>
              <a:buNone/>
            </a:pPr>
            <a:endParaRPr lang="uk-UA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Виконали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                   учениці 10 – Б класу</a:t>
            </a:r>
          </a:p>
          <a:p>
            <a:endParaRPr lang="uk-UA" dirty="0" smtClean="0"/>
          </a:p>
          <a:p>
            <a:r>
              <a:rPr lang="uk-UA" dirty="0" smtClean="0"/>
              <a:t> </a:t>
            </a:r>
            <a:r>
              <a:rPr lang="uk-UA" dirty="0" smtClean="0"/>
              <a:t>            Гумен Юлія і </a:t>
            </a:r>
            <a:r>
              <a:rPr lang="uk-UA" dirty="0" err="1" smtClean="0"/>
              <a:t>Лучейко</a:t>
            </a:r>
            <a:r>
              <a:rPr lang="uk-UA" dirty="0" smtClean="0"/>
              <a:t> М</a:t>
            </a:r>
            <a:r>
              <a:rPr lang="en-US" dirty="0" err="1" smtClean="0"/>
              <a:t>ap</a:t>
            </a:r>
            <a:r>
              <a:rPr lang="en-US" dirty="0" smtClean="0"/>
              <a:t>`</a:t>
            </a:r>
            <a:r>
              <a:rPr lang="uk-UA" dirty="0" err="1" smtClean="0"/>
              <a:t>яна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Вільне падіння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Прикладом рівноприскореного руху є вільне падіння. </a:t>
            </a:r>
            <a:r>
              <a:rPr lang="uk-UA" b="1" i="1" dirty="0" smtClean="0"/>
              <a:t>Вільним падінням</a:t>
            </a:r>
            <a:r>
              <a:rPr lang="uk-UA" dirty="0" smtClean="0"/>
              <a:t> називають рух тіла тільки під впливом притягання до Землі. При такому русі прискорення однакове для всіх тіл, його називають </a:t>
            </a:r>
            <a:r>
              <a:rPr lang="uk-UA" i="1" dirty="0" smtClean="0"/>
              <a:t>прискоренням вільного падіння</a:t>
            </a:r>
            <a:r>
              <a:rPr lang="uk-UA" dirty="0" smtClean="0"/>
              <a:t>. </a:t>
            </a:r>
          </a:p>
          <a:p>
            <a:r>
              <a:rPr lang="uk-UA" dirty="0" smtClean="0"/>
              <a:t>Першим, хто визначив прискорення вільного падіння, був видатний італійський учений Галілео Галілей. Якщо взяти різні за масою і розмірами тіла та кинути їх з висоти кількох метрів, то ми побачимо, що прискорення цих тіл будуть різними. Але це пояснюється тим, що на шляху до землі тілам заважає повітря. Якщо б рух здійснювався у вакуумі, то прискорення всіх тіл було б однаковим.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Прискорення вільного руху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Прискорення</a:t>
            </a:r>
            <a:r>
              <a:rPr lang="ru-RU" dirty="0" smtClean="0"/>
              <a:t>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падіння</a:t>
            </a:r>
            <a:r>
              <a:rPr lang="ru-RU" dirty="0" smtClean="0"/>
              <a:t> не </a:t>
            </a:r>
            <a:r>
              <a:rPr lang="ru-RU" dirty="0" err="1" smtClean="0"/>
              <a:t>однакове</a:t>
            </a:r>
            <a:r>
              <a:rPr lang="ru-RU" dirty="0" smtClean="0"/>
              <a:t> </a:t>
            </a:r>
            <a:r>
              <a:rPr lang="ru-RU" dirty="0" err="1" smtClean="0"/>
              <a:t>скрізь</a:t>
            </a:r>
            <a:r>
              <a:rPr lang="ru-RU" dirty="0" smtClean="0"/>
              <a:t> на </a:t>
            </a:r>
            <a:r>
              <a:rPr lang="ru-RU" dirty="0" err="1" smtClean="0"/>
              <a:t>Землі</a:t>
            </a:r>
            <a:r>
              <a:rPr lang="ru-RU" dirty="0" smtClean="0"/>
              <a:t>. </a:t>
            </a:r>
            <a:r>
              <a:rPr lang="ru-RU" dirty="0" err="1" smtClean="0"/>
              <a:t>Стандартне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прискоренню</a:t>
            </a:r>
            <a:r>
              <a:rPr lang="ru-RU" dirty="0" smtClean="0"/>
              <a:t> </a:t>
            </a:r>
            <a:r>
              <a:rPr lang="ru-RU" dirty="0" err="1" smtClean="0"/>
              <a:t>падіння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на </a:t>
            </a:r>
            <a:r>
              <a:rPr lang="ru-RU" dirty="0" err="1" smtClean="0"/>
              <a:t>широті</a:t>
            </a:r>
            <a:r>
              <a:rPr lang="ru-RU" dirty="0" smtClean="0"/>
              <a:t> 45° </a:t>
            </a:r>
            <a:r>
              <a:rPr lang="ru-RU" dirty="0" err="1" smtClean="0"/>
              <a:t>і</a:t>
            </a:r>
            <a:r>
              <a:rPr lang="ru-RU" dirty="0" smtClean="0"/>
              <a:t> на </a:t>
            </a:r>
            <a:r>
              <a:rPr lang="ru-RU" dirty="0" err="1" smtClean="0"/>
              <a:t>висоті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моря. </a:t>
            </a:r>
            <a:r>
              <a:rPr lang="ru-RU" dirty="0" err="1" smtClean="0"/>
              <a:t>Відхилення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стандартної</a:t>
            </a:r>
            <a:r>
              <a:rPr lang="ru-RU" dirty="0" smtClean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 </a:t>
            </a:r>
            <a:r>
              <a:rPr lang="ru-RU" dirty="0" err="1" smtClean="0"/>
              <a:t>обумовлено</a:t>
            </a:r>
            <a:r>
              <a:rPr lang="ru-RU" dirty="0" smtClean="0"/>
              <a:t> низкою причин:</a:t>
            </a:r>
            <a:br>
              <a:rPr lang="ru-RU" dirty="0" smtClean="0"/>
            </a:br>
            <a:r>
              <a:rPr lang="ru-RU" dirty="0" err="1" smtClean="0"/>
              <a:t>Обертанням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 </a:t>
            </a:r>
            <a:r>
              <a:rPr lang="ru-RU" dirty="0" err="1" smtClean="0"/>
              <a:t>доцентрової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, </a:t>
            </a:r>
            <a:r>
              <a:rPr lang="ru-RU" dirty="0" err="1" smtClean="0"/>
              <a:t>прискорення</a:t>
            </a:r>
            <a:r>
              <a:rPr lang="ru-RU" dirty="0" smtClean="0"/>
              <a:t>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падіння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на полюсах </a:t>
            </a:r>
            <a:r>
              <a:rPr lang="ru-RU" dirty="0" err="1" smtClean="0"/>
              <a:t>вище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на </a:t>
            </a:r>
            <a:r>
              <a:rPr lang="ru-RU" dirty="0" err="1" smtClean="0"/>
              <a:t>екваторі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Формою </a:t>
            </a:r>
            <a:r>
              <a:rPr lang="ru-RU" dirty="0" err="1" smtClean="0"/>
              <a:t>Землі</a:t>
            </a:r>
            <a:r>
              <a:rPr lang="ru-RU" dirty="0" smtClean="0"/>
              <a:t>. Земля не </a:t>
            </a:r>
            <a:r>
              <a:rPr lang="ru-RU" dirty="0" err="1" smtClean="0"/>
              <a:t>ідеальна</a:t>
            </a:r>
            <a:r>
              <a:rPr lang="ru-RU" dirty="0" smtClean="0"/>
              <a:t> сфера, 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сплюснуту</a:t>
            </a:r>
            <a:r>
              <a:rPr lang="ru-RU" dirty="0" smtClean="0"/>
              <a:t> на полюсах форму. </a:t>
            </a:r>
            <a:r>
              <a:rPr lang="ru-RU" dirty="0" err="1" smtClean="0"/>
              <a:t>Висотою</a:t>
            </a:r>
            <a:r>
              <a:rPr lang="ru-RU" dirty="0" smtClean="0"/>
              <a:t> над </a:t>
            </a:r>
            <a:r>
              <a:rPr lang="ru-RU" dirty="0" err="1" smtClean="0"/>
              <a:t>рівнем</a:t>
            </a:r>
            <a:r>
              <a:rPr lang="ru-RU" dirty="0" smtClean="0"/>
              <a:t> моря.</a:t>
            </a:r>
            <a:br>
              <a:rPr lang="ru-RU" dirty="0" smtClean="0"/>
            </a:br>
            <a:r>
              <a:rPr lang="ru-RU" dirty="0" err="1" smtClean="0"/>
              <a:t>Неоднорідністю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 </a:t>
            </a:r>
            <a:r>
              <a:rPr lang="ru-RU" dirty="0" err="1" smtClean="0"/>
              <a:t>Чисельне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прискорення</a:t>
            </a:r>
            <a:r>
              <a:rPr lang="ru-RU" dirty="0" smtClean="0"/>
              <a:t>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падіння</a:t>
            </a:r>
            <a:r>
              <a:rPr lang="ru-RU" dirty="0" smtClean="0"/>
              <a:t> на невеликих </a:t>
            </a:r>
            <a:r>
              <a:rPr lang="ru-RU" dirty="0" err="1" smtClean="0"/>
              <a:t>висотах</a:t>
            </a:r>
            <a:r>
              <a:rPr lang="ru-RU" dirty="0" smtClean="0"/>
              <a:t> </a:t>
            </a:r>
            <a:r>
              <a:rPr lang="ru-RU" i="1" dirty="0" err="1" smtClean="0"/>
              <a:t>h</a:t>
            </a:r>
            <a:r>
              <a:rPr lang="ru-RU" dirty="0" smtClean="0"/>
              <a:t> (в метрах) над </a:t>
            </a:r>
            <a:r>
              <a:rPr lang="ru-RU" dirty="0" err="1" smtClean="0"/>
              <a:t>рівнем</a:t>
            </a:r>
            <a:r>
              <a:rPr lang="ru-RU" dirty="0" smtClean="0"/>
              <a:t> моря на </a:t>
            </a:r>
            <a:r>
              <a:rPr lang="ru-RU" dirty="0" err="1" smtClean="0"/>
              <a:t>географічній</a:t>
            </a:r>
            <a:r>
              <a:rPr lang="ru-RU" dirty="0" smtClean="0"/>
              <a:t> </a:t>
            </a:r>
            <a:r>
              <a:rPr lang="ru-RU" dirty="0" err="1" smtClean="0"/>
              <a:t>широті</a:t>
            </a:r>
            <a:r>
              <a:rPr lang="ru-RU" dirty="0" smtClean="0"/>
              <a:t> </a:t>
            </a:r>
            <a:r>
              <a:rPr lang="ru-RU" i="1" dirty="0" err="1" smtClean="0"/>
              <a:t>φ</a:t>
            </a:r>
            <a:r>
              <a:rPr lang="ru-RU" dirty="0" smtClean="0"/>
              <a:t> 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наступної</a:t>
            </a:r>
            <a:r>
              <a:rPr lang="ru-RU" dirty="0" smtClean="0"/>
              <a:t> </a:t>
            </a:r>
            <a:r>
              <a:rPr lang="ru-RU" dirty="0" err="1" smtClean="0"/>
              <a:t>формули</a:t>
            </a:r>
            <a:r>
              <a:rPr lang="ru-RU" dirty="0" smtClean="0"/>
              <a:t>:</a:t>
            </a:r>
          </a:p>
          <a:p>
            <a:endParaRPr lang="uk-UA" dirty="0"/>
          </a:p>
        </p:txBody>
      </p:sp>
      <p:pic>
        <p:nvPicPr>
          <p:cNvPr id="4" name="Picture 8" descr="g_{\phi}=9,780327 \left( 1+0,0053024\sin^2 \phi-0,0000058\sin^2 2\phi \right) - 0,0003086 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6000768"/>
            <a:ext cx="8750300" cy="430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err="1" smtClean="0"/>
              <a:t>Визначення</a:t>
            </a:r>
            <a:r>
              <a:rPr lang="ru-RU" sz="3200" b="1" dirty="0" smtClean="0"/>
              <a:t> </a:t>
            </a:r>
            <a:r>
              <a:rPr lang="ru-RU" sz="3200" b="1" dirty="0" smtClean="0"/>
              <a:t>за законом </a:t>
            </a:r>
            <a:r>
              <a:rPr lang="ru-RU" sz="3200" b="1" dirty="0" err="1" smtClean="0"/>
              <a:t>всесвітнього</a:t>
            </a:r>
            <a:r>
              <a:rPr lang="ru-RU" sz="3200" b="1" dirty="0" smtClean="0"/>
              <a:t>  </a:t>
            </a:r>
            <a:r>
              <a:rPr lang="ru-RU" sz="3200" b="1" dirty="0" err="1" smtClean="0"/>
              <a:t>тяжіння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uk-UA" sz="32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smtClean="0"/>
              <a:t>Згідно з </a:t>
            </a:r>
            <a:r>
              <a:rPr lang="uk-UA" dirty="0" smtClean="0">
                <a:hlinkClick r:id="rId2" tooltip="Закон всесвітнього тяжіння"/>
              </a:rPr>
              <a:t>законом всесвітнього тяжіння</a:t>
            </a:r>
            <a:r>
              <a:rPr lang="uk-UA" dirty="0" smtClean="0"/>
              <a:t>, </a:t>
            </a:r>
            <a:r>
              <a:rPr lang="uk-UA" dirty="0" smtClean="0">
                <a:hlinkClick r:id="rId3" tooltip="Другий закон Ньютона"/>
              </a:rPr>
              <a:t>другим законом Ньютона</a:t>
            </a:r>
            <a:r>
              <a:rPr lang="uk-UA" dirty="0" smtClean="0"/>
              <a:t> та не приймаючи до уваги обертання Землі, отримуємо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де </a:t>
            </a:r>
            <a:r>
              <a:rPr lang="en-US" i="1" dirty="0" smtClean="0"/>
              <a:t>r</a:t>
            </a:r>
            <a:r>
              <a:rPr lang="en-US" dirty="0" smtClean="0"/>
              <a:t> — </a:t>
            </a:r>
            <a:r>
              <a:rPr lang="uk-UA" dirty="0" smtClean="0"/>
              <a:t>відстань між центрами тяжіння Землі та тіла, </a:t>
            </a:r>
            <a:r>
              <a:rPr lang="en-US" i="1" dirty="0" smtClean="0"/>
              <a:t>M</a:t>
            </a:r>
            <a:r>
              <a:rPr lang="en-US" dirty="0" smtClean="0"/>
              <a:t> — </a:t>
            </a:r>
            <a:r>
              <a:rPr lang="uk-UA" dirty="0" smtClean="0">
                <a:hlinkClick r:id="rId4" tooltip="Маса"/>
              </a:rPr>
              <a:t>маса</a:t>
            </a:r>
            <a:r>
              <a:rPr lang="uk-UA" dirty="0" smtClean="0"/>
              <a:t> Землі, </a:t>
            </a:r>
            <a:r>
              <a:rPr lang="en-US" i="1" dirty="0" smtClean="0"/>
              <a:t>m</a:t>
            </a:r>
            <a:r>
              <a:rPr lang="en-US" dirty="0" smtClean="0"/>
              <a:t> — </a:t>
            </a:r>
            <a:r>
              <a:rPr lang="uk-UA" dirty="0" smtClean="0"/>
              <a:t>маса тіла, </a:t>
            </a:r>
            <a:r>
              <a:rPr lang="en-US" i="1" dirty="0" smtClean="0"/>
              <a:t>G</a:t>
            </a:r>
            <a:r>
              <a:rPr lang="en-US" dirty="0" smtClean="0"/>
              <a:t> — </a:t>
            </a:r>
            <a:r>
              <a:rPr lang="uk-UA" dirty="0" smtClean="0">
                <a:hlinkClick r:id="rId5" tooltip="Гравітаційна стала"/>
              </a:rPr>
              <a:t>гравітаційна стала</a:t>
            </a:r>
            <a:r>
              <a:rPr lang="uk-UA" dirty="0" smtClean="0"/>
              <a:t>.</a:t>
            </a:r>
          </a:p>
          <a:p>
            <a:r>
              <a:rPr lang="uk-UA" dirty="0" smtClean="0"/>
              <a:t>Таким чином, згідно з визначенням, отримуємо наступну формулу</a:t>
            </a:r>
          </a:p>
          <a:p>
            <a:r>
              <a:rPr lang="uk-UA" dirty="0" smtClean="0"/>
              <a:t>, з якої видно, що прискорення вільного падіння не залежить від маси тіла </a:t>
            </a:r>
            <a:r>
              <a:rPr lang="en-US" i="1" dirty="0" smtClean="0"/>
              <a:t>m</a:t>
            </a:r>
            <a:r>
              <a:rPr lang="en-US" dirty="0" smtClean="0"/>
              <a:t>.</a:t>
            </a:r>
          </a:p>
          <a:p>
            <a:r>
              <a:rPr lang="uk-UA" dirty="0" smtClean="0"/>
              <a:t>Підставляючи відповідні значення до формули отримуємо</a:t>
            </a:r>
            <a:r>
              <a:rPr lang="uk-UA" dirty="0" smtClean="0"/>
              <a:t>: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. </a:t>
            </a:r>
            <a:r>
              <a:rPr lang="uk-UA" dirty="0" smtClean="0"/>
              <a:t>Це значення відрізняється від стандартного значення 9,80665 м/с</a:t>
            </a:r>
            <a:r>
              <a:rPr lang="uk-UA" baseline="30000" dirty="0" smtClean="0"/>
              <a:t>2</a:t>
            </a:r>
            <a:r>
              <a:rPr lang="uk-UA" dirty="0" smtClean="0"/>
              <a:t> за рахунок нехтування доцентровою силою.</a:t>
            </a:r>
          </a:p>
          <a:p>
            <a:r>
              <a:rPr lang="uk-UA" dirty="0" smtClean="0"/>
              <a:t>Аналогічно можна отримати прискорення вільного падіння на поверхні будь-якого небесного тіла.</a:t>
            </a:r>
          </a:p>
          <a:p>
            <a:endParaRPr lang="uk-UA" dirty="0"/>
          </a:p>
        </p:txBody>
      </p:sp>
      <p:pic>
        <p:nvPicPr>
          <p:cNvPr id="4" name="Picture 6" descr="F = G \frac{M m}{r^2}=m \left(G \frac{M}{r^2}\right)= m 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14612" y="2214554"/>
            <a:ext cx="3527425" cy="579437"/>
          </a:xfrm>
          <a:prstGeom prst="rect">
            <a:avLst/>
          </a:prstGeom>
          <a:noFill/>
        </p:spPr>
      </p:pic>
      <p:pic>
        <p:nvPicPr>
          <p:cNvPr id="5" name="Picture 12" descr="g=(6,6742 \times 10^{-11}) \frac{5,9736 \times 10^{24}}{(6,37101 \times 10^6)^2}=9,822\mbox{ m} \cdot \mbox{s}^{-2}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43042" y="4357694"/>
            <a:ext cx="6048375" cy="628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err="1" smtClean="0"/>
              <a:t>Використання</a:t>
            </a:r>
            <a:r>
              <a:rPr lang="ru-RU" sz="2800" b="1" dirty="0" smtClean="0"/>
              <a:t> </a:t>
            </a:r>
            <a:r>
              <a:rPr lang="ru-RU" sz="2800" b="1" dirty="0" smtClean="0"/>
              <a:t>як </a:t>
            </a:r>
            <a:r>
              <a:rPr lang="ru-RU" sz="2800" b="1" dirty="0" err="1" smtClean="0"/>
              <a:t>одиниці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вимірювання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прискорення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Прискорення вільного падіння стало одиницею вимірювання прискорення в </a:t>
            </a:r>
            <a:r>
              <a:rPr lang="uk-UA" dirty="0" smtClean="0">
                <a:hlinkClick r:id="rId2" tooltip="Аеронавтика"/>
              </a:rPr>
              <a:t>аеронавтиці</a:t>
            </a:r>
            <a:r>
              <a:rPr lang="uk-UA" dirty="0" smtClean="0"/>
              <a:t> й </a:t>
            </a:r>
            <a:r>
              <a:rPr lang="uk-UA" dirty="0" smtClean="0">
                <a:hlinkClick r:id="rId3" tooltip="Космонавтика"/>
              </a:rPr>
              <a:t>космонавтиці</a:t>
            </a:r>
            <a:r>
              <a:rPr lang="uk-UA" dirty="0" smtClean="0"/>
              <a:t>, а також в автомобільній техніці.</a:t>
            </a:r>
          </a:p>
          <a:p>
            <a:r>
              <a:rPr lang="uk-UA" dirty="0" smtClean="0"/>
              <a:t>Коли </a:t>
            </a:r>
            <a:r>
              <a:rPr lang="uk-UA" dirty="0" smtClean="0">
                <a:hlinkClick r:id="rId4" tooltip="Легковий автомобіль"/>
              </a:rPr>
              <a:t>автомобіль</a:t>
            </a:r>
            <a:r>
              <a:rPr lang="uk-UA" dirty="0" smtClean="0"/>
              <a:t> повертає, то сила що на нього діє може бути вирахувана із формули радіального прискорення, </a:t>
            </a:r>
            <a:r>
              <a:rPr lang="en-US" i="1" dirty="0" smtClean="0"/>
              <a:t>a</a:t>
            </a:r>
            <a:r>
              <a:rPr lang="en-US" dirty="0" smtClean="0"/>
              <a:t> = </a:t>
            </a:r>
            <a:r>
              <a:rPr lang="en-US" i="1" dirty="0" smtClean="0"/>
              <a:t>v</a:t>
            </a:r>
            <a:r>
              <a:rPr lang="en-US" baseline="30000" dirty="0" smtClean="0"/>
              <a:t>2</a:t>
            </a:r>
            <a:r>
              <a:rPr lang="en-US" dirty="0" smtClean="0"/>
              <a:t>/</a:t>
            </a:r>
            <a:r>
              <a:rPr lang="en-US" i="1" dirty="0" smtClean="0"/>
              <a:t>r</a:t>
            </a:r>
            <a:r>
              <a:rPr lang="en-US" dirty="0" smtClean="0"/>
              <a:t>, </a:t>
            </a:r>
            <a:r>
              <a:rPr lang="uk-UA" dirty="0" smtClean="0"/>
              <a:t>де </a:t>
            </a:r>
            <a:r>
              <a:rPr lang="en-US" i="1" dirty="0" smtClean="0"/>
              <a:t>a</a:t>
            </a:r>
            <a:r>
              <a:rPr lang="en-US" dirty="0" smtClean="0"/>
              <a:t> - </a:t>
            </a:r>
            <a:r>
              <a:rPr lang="uk-UA" dirty="0" smtClean="0"/>
              <a:t>прискорення, </a:t>
            </a:r>
            <a:r>
              <a:rPr lang="en-US" i="1" dirty="0" smtClean="0"/>
              <a:t>v</a:t>
            </a:r>
            <a:r>
              <a:rPr lang="en-US" dirty="0" smtClean="0"/>
              <a:t> - </a:t>
            </a:r>
            <a:r>
              <a:rPr lang="uk-UA" dirty="0" smtClean="0"/>
              <a:t>швидкість, а </a:t>
            </a:r>
            <a:r>
              <a:rPr lang="en-US" i="1" dirty="0" smtClean="0"/>
              <a:t>r</a:t>
            </a:r>
            <a:r>
              <a:rPr lang="en-US" dirty="0" smtClean="0"/>
              <a:t> - </a:t>
            </a:r>
            <a:r>
              <a:rPr lang="uk-UA" dirty="0" smtClean="0"/>
              <a:t>радіус повороту. Наприклад, коли водій </a:t>
            </a:r>
            <a:r>
              <a:rPr lang="uk-UA" dirty="0" smtClean="0">
                <a:hlinkClick r:id="rId5" tooltip="Гоночний автомобіль"/>
              </a:rPr>
              <a:t>гоночного автомобіля</a:t>
            </a:r>
            <a:r>
              <a:rPr lang="uk-UA" dirty="0" smtClean="0"/>
              <a:t> їде у повороті із радіусом кривизни 80 м зі швидкістю 40 м/с, він відчуває прискорення 40</a:t>
            </a:r>
            <a:r>
              <a:rPr lang="uk-UA" baseline="30000" dirty="0" smtClean="0"/>
              <a:t>2</a:t>
            </a:r>
            <a:r>
              <a:rPr lang="uk-UA" dirty="0" smtClean="0"/>
              <a:t>/80 м/с</a:t>
            </a:r>
            <a:r>
              <a:rPr lang="uk-UA" baseline="30000" dirty="0" smtClean="0"/>
              <a:t>2</a:t>
            </a:r>
            <a:r>
              <a:rPr lang="uk-UA" dirty="0" smtClean="0"/>
              <a:t>, або 20 м/с</a:t>
            </a:r>
            <a:r>
              <a:rPr lang="uk-UA" baseline="30000" dirty="0" smtClean="0"/>
              <a:t>2</a:t>
            </a:r>
            <a:r>
              <a:rPr lang="uk-UA" dirty="0" smtClean="0"/>
              <a:t>. Це дорівнює 20/9.8 </a:t>
            </a:r>
            <a:r>
              <a:rPr lang="en-US" i="1" dirty="0" smtClean="0"/>
              <a:t>g</a:t>
            </a:r>
            <a:r>
              <a:rPr lang="en-US" dirty="0" smtClean="0"/>
              <a:t>, </a:t>
            </a:r>
            <a:r>
              <a:rPr lang="uk-UA" dirty="0" smtClean="0"/>
              <a:t>що є близько 2.04 </a:t>
            </a:r>
            <a:r>
              <a:rPr lang="en-US" i="1" dirty="0" smtClean="0"/>
              <a:t>g</a:t>
            </a:r>
            <a:r>
              <a:rPr lang="en-US" dirty="0" smtClean="0"/>
              <a:t>. </a:t>
            </a:r>
            <a:r>
              <a:rPr lang="uk-UA" dirty="0" smtClean="0"/>
              <a:t>Слід зауважити, що при цих розрахунках не враховується прискорення вільного падіння від земної гравітації.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Галілео Галілея</a:t>
            </a:r>
            <a:br>
              <a:rPr lang="uk-UA" dirty="0" smtClean="0"/>
            </a:br>
            <a:r>
              <a:rPr lang="uk-UA" dirty="0" smtClean="0"/>
              <a:t>(</a:t>
            </a:r>
            <a:r>
              <a:rPr lang="ru-RU" dirty="0" smtClean="0">
                <a:hlinkClick r:id="rId2" tooltip="15 лютого"/>
              </a:rPr>
              <a:t>15 лютого</a:t>
            </a:r>
            <a:r>
              <a:rPr lang="ru-RU" dirty="0" smtClean="0"/>
              <a:t> </a:t>
            </a:r>
            <a:r>
              <a:rPr lang="ru-RU" dirty="0" smtClean="0">
                <a:hlinkClick r:id="rId3" tooltip="1564"/>
              </a:rPr>
              <a:t>1564</a:t>
            </a:r>
            <a:r>
              <a:rPr lang="ru-RU" dirty="0" smtClean="0"/>
              <a:t> — </a:t>
            </a:r>
            <a:r>
              <a:rPr lang="ru-RU" dirty="0" smtClean="0">
                <a:hlinkClick r:id="rId4" tooltip="8 січня"/>
              </a:rPr>
              <a:t>8 </a:t>
            </a:r>
            <a:r>
              <a:rPr lang="ru-RU" dirty="0" err="1" smtClean="0">
                <a:hlinkClick r:id="rId4" tooltip="8 січня"/>
              </a:rPr>
              <a:t>січня</a:t>
            </a:r>
            <a:r>
              <a:rPr lang="ru-RU" dirty="0" smtClean="0"/>
              <a:t> </a:t>
            </a:r>
            <a:r>
              <a:rPr lang="ru-RU" dirty="0" smtClean="0">
                <a:hlinkClick r:id="rId5" tooltip="1642"/>
              </a:rPr>
              <a:t>1642</a:t>
            </a:r>
            <a:r>
              <a:rPr lang="ru-RU" dirty="0" smtClean="0"/>
              <a:t>)</a:t>
            </a:r>
            <a:endParaRPr lang="uk-UA" dirty="0"/>
          </a:p>
        </p:txBody>
      </p:sp>
      <p:pic>
        <p:nvPicPr>
          <p:cNvPr id="5" name="Місце для вмісту 4" descr="Galileo_Galilei_2.jpg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5083515" y="1857364"/>
            <a:ext cx="3350054" cy="4240211"/>
          </a:xfrm>
        </p:spPr>
      </p:pic>
      <p:sp>
        <p:nvSpPr>
          <p:cNvPr id="6" name="Прямокутник 5"/>
          <p:cNvSpPr/>
          <p:nvPr/>
        </p:nvSpPr>
        <p:spPr>
          <a:xfrm>
            <a:off x="214282" y="1714488"/>
            <a:ext cx="457203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/>
              <a:t>Він залишив розгорнутий виклад цього методу і сформулював найважливіші принципи механічного світу. Його дослідження кардинально вплинули на розвиток наукової думки. Саме від нього бере початок </a:t>
            </a:r>
            <a:r>
              <a:rPr lang="uk-UA" sz="2000" b="1" dirty="0" smtClean="0">
                <a:hlinkClick r:id="rId7" tooltip="Фізика"/>
              </a:rPr>
              <a:t>фізика</a:t>
            </a:r>
            <a:r>
              <a:rPr lang="uk-UA" sz="2000" b="1" dirty="0" smtClean="0"/>
              <a:t> як </a:t>
            </a:r>
            <a:r>
              <a:rPr lang="uk-UA" sz="2000" b="1" dirty="0" smtClean="0">
                <a:hlinkClick r:id="rId8" tooltip="Наука"/>
              </a:rPr>
              <a:t>наука</a:t>
            </a:r>
            <a:r>
              <a:rPr lang="uk-UA" sz="2000" b="1" dirty="0" smtClean="0"/>
              <a:t>. Найважливішим вкладом Галілео Галілея в науку була свідома й послідовна заміна пасивного спостереження активним </a:t>
            </a:r>
            <a:r>
              <a:rPr lang="uk-UA" sz="2000" b="1" dirty="0" smtClean="0">
                <a:hlinkClick r:id="rId9" tooltip="Експеримент"/>
              </a:rPr>
              <a:t>експериментом</a:t>
            </a:r>
            <a:r>
              <a:rPr lang="uk-UA" sz="2000" b="1" dirty="0" smtClean="0"/>
              <a:t>. Результатами цих експериментів стали зроблені ученим наукові відкриття.</a:t>
            </a:r>
            <a:endParaRPr lang="uk-UA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Закон Галілея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Усі тіла падають на поверхню землі при відсутності сили опору з однаковим прискоренням, тобто прискорення вільного падіння не залежить від маси тіла</a:t>
            </a:r>
            <a:endParaRPr lang="ru-RU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Дослід </a:t>
            </a:r>
            <a:r>
              <a:rPr lang="uk-UA" sz="3200" b="1" dirty="0" smtClean="0"/>
              <a:t>із киданням об'єктів з Пізанської вежі</a:t>
            </a:r>
            <a:br>
              <a:rPr lang="uk-UA" sz="3200" b="1" dirty="0" smtClean="0"/>
            </a:br>
            <a:endParaRPr lang="uk-UA" sz="3200" dirty="0"/>
          </a:p>
        </p:txBody>
      </p:sp>
      <p:pic>
        <p:nvPicPr>
          <p:cNvPr id="4" name="Місце для вмісту 3" descr="Leaning_tower_of_pisa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29322" y="1523987"/>
            <a:ext cx="2690818" cy="3587757"/>
          </a:xfr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1285860"/>
            <a:ext cx="521497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До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3" tooltip="XX століття"/>
              </a:rPr>
              <a:t>ХХ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3" tooltip="XX століття"/>
              </a:rPr>
              <a:t>ст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побутувала думка, записана учнем Галілео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4" tooltip="Вінченцо Вівіані"/>
              </a:rPr>
              <a:t>Вінченцо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4" tooltip="Вінченцо Вівіані"/>
              </a:rPr>
              <a:t>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4" tooltip="Вінченцо Вівіані"/>
              </a:rPr>
              <a:t>Вівіані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що Галілео Галілей скидав з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5" tooltip="Пізанська вежа"/>
              </a:rPr>
              <a:t>Пізанської вежі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в один і той же момент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6" tooltip="Гарматне ядро"/>
              </a:rPr>
              <a:t>гарматне ядро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​​масою 80 кг і значно легшу мушкетну кулю масою 200 г. Обидва тіла мали приблизно однакову обтічну форму і досягли землі одночасно.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В архівах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не</a:t>
            </a:r>
            <a:r>
              <a:rPr lang="uk-UA" sz="1600" dirty="0" err="1" smtClean="0">
                <a:latin typeface="Arial" charset="0"/>
              </a:rPr>
              <a:t>збереглося</a:t>
            </a:r>
            <a:r>
              <a:rPr lang="uk-UA" sz="1600" dirty="0" smtClean="0">
                <a:latin typeface="Arial" charset="0"/>
              </a:rPr>
              <a:t> жодних підтверджень, що такий експеримент дійсно проводився. Більш того, гарматне ядро ​​і куля мають різний радіус, на них буде діяти різна сила опору повітря і, тому, вони не можуть досягти землі одночасно. Це розумів і Галілей. Однак він писав, що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 dirty="0" smtClean="0">
                <a:latin typeface="Arial" charset="0"/>
              </a:rPr>
              <a:t>"... відмінність у ш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видкості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руху в повітрі куль із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7" tooltip="Золото"/>
              </a:rPr>
              <a:t>золота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8" tooltip="Свинець"/>
              </a:rPr>
              <a:t>свинцю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9" tooltip="Мідь"/>
              </a:rPr>
              <a:t>міді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0" tooltip="Порфір"/>
              </a:rPr>
              <a:t>порфіру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та інших важких матеріалів настільки незначна, що куля з золота при вільному падінні на відстані в одну сотню ліктів напевно випередив би кулю з міді не більше ніж на чотири пальці. Зробивши це спостереження, я прийшов до висновку, що в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1" tooltip="Вакуум"/>
              </a:rPr>
              <a:t>середовищі, повністю позбавленому всякого опору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всі тіла падали б з однаковою швидкістю "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72560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На </a:t>
            </a:r>
            <a:r>
              <a:rPr lang="ru-RU" sz="1800" dirty="0" err="1" smtClean="0"/>
              <a:t>об'єкті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знаходиться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стані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вільного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падіння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всі</a:t>
            </a:r>
            <a:r>
              <a:rPr lang="ru-RU" sz="1800" dirty="0" smtClean="0"/>
              <a:t> </a:t>
            </a:r>
            <a:r>
              <a:rPr lang="ru-RU" sz="1800" dirty="0" err="1" smtClean="0"/>
              <a:t>фізичні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протікають</a:t>
            </a:r>
            <a:r>
              <a:rPr lang="ru-RU" sz="1800" dirty="0" smtClean="0"/>
              <a:t> так само, як </a:t>
            </a:r>
            <a:r>
              <a:rPr lang="ru-RU" sz="1800" dirty="0" err="1" smtClean="0"/>
              <a:t>і</a:t>
            </a:r>
            <a:r>
              <a:rPr lang="ru-RU" sz="1800" dirty="0" smtClean="0"/>
              <a:t> в </a:t>
            </a:r>
            <a:r>
              <a:rPr lang="ru-RU" sz="1800" dirty="0" err="1" smtClean="0"/>
              <a:t>стані</a:t>
            </a:r>
            <a:r>
              <a:rPr lang="ru-RU" sz="1800" dirty="0" smtClean="0"/>
              <a:t> </a:t>
            </a:r>
            <a:r>
              <a:rPr lang="ru-RU" sz="1800" dirty="0" err="1" smtClean="0"/>
              <a:t>невагомості</a:t>
            </a:r>
            <a:r>
              <a:rPr lang="ru-RU" sz="1800" dirty="0" smtClean="0"/>
              <a:t>.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використовується</a:t>
            </a:r>
            <a:r>
              <a:rPr lang="ru-RU" sz="1800" dirty="0" smtClean="0"/>
              <a:t>,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, при </a:t>
            </a:r>
            <a:r>
              <a:rPr lang="ru-RU" sz="1800" dirty="0" err="1" smtClean="0"/>
              <a:t>тренуванні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космонавтів</a:t>
            </a:r>
            <a:r>
              <a:rPr lang="ru-RU" sz="1800" dirty="0" smtClean="0"/>
              <a:t>: </a:t>
            </a:r>
            <a:r>
              <a:rPr lang="ru-RU" sz="1800" dirty="0" err="1" smtClean="0"/>
              <a:t>літак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космонавтами </a:t>
            </a:r>
            <a:r>
              <a:rPr lang="ru-RU" sz="1800" dirty="0" err="1" smtClean="0"/>
              <a:t>набирає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велику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висоту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пікірує</a:t>
            </a:r>
            <a:r>
              <a:rPr lang="ru-RU" sz="1800" dirty="0" smtClean="0"/>
              <a:t>, </a:t>
            </a:r>
            <a:r>
              <a:rPr lang="ru-RU" sz="1800" dirty="0" err="1" smtClean="0"/>
              <a:t>протягом</a:t>
            </a:r>
            <a:r>
              <a:rPr lang="ru-RU" sz="1800" dirty="0" smtClean="0"/>
              <a:t> </a:t>
            </a:r>
            <a:r>
              <a:rPr lang="ru-RU" sz="1800" dirty="0" err="1" smtClean="0"/>
              <a:t>декількох</a:t>
            </a:r>
            <a:r>
              <a:rPr lang="ru-RU" sz="1800" dirty="0" smtClean="0"/>
              <a:t> </a:t>
            </a:r>
            <a:r>
              <a:rPr lang="ru-RU" sz="1800" dirty="0" err="1" smtClean="0"/>
              <a:t>хвилин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перебуваючи</a:t>
            </a:r>
            <a:r>
              <a:rPr lang="ru-RU" sz="1800" dirty="0" smtClean="0"/>
              <a:t> в </a:t>
            </a:r>
            <a:r>
              <a:rPr lang="ru-RU" sz="1800" dirty="0" err="1" smtClean="0"/>
              <a:t>стані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вільного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падіння</a:t>
            </a:r>
            <a:r>
              <a:rPr lang="ru-RU" sz="1800" dirty="0" smtClean="0"/>
              <a:t>, при </a:t>
            </a:r>
            <a:r>
              <a:rPr lang="ru-RU" sz="1800" dirty="0" err="1" smtClean="0"/>
              <a:t>цьому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космонавти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екіпаж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відчувають</a:t>
            </a:r>
            <a:r>
              <a:rPr lang="ru-RU" sz="1800" dirty="0" smtClean="0"/>
              <a:t> стан </a:t>
            </a:r>
            <a:r>
              <a:rPr lang="ru-RU" sz="1800" dirty="0" err="1" smtClean="0"/>
              <a:t>невагомості</a:t>
            </a:r>
            <a:r>
              <a:rPr lang="ru-RU" sz="1400" dirty="0" smtClean="0"/>
              <a:t>.</a:t>
            </a:r>
            <a:endParaRPr lang="uk-UA" sz="1400" dirty="0"/>
          </a:p>
        </p:txBody>
      </p:sp>
      <p:pic>
        <p:nvPicPr>
          <p:cNvPr id="4" name="Picture 6" descr="251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38" y="2191891"/>
            <a:ext cx="8043862" cy="37426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446</Words>
  <PresentationFormat>Екран (4:3)</PresentationFormat>
  <Paragraphs>47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Тема Office</vt:lpstr>
      <vt:lpstr>Вільне падіння</vt:lpstr>
      <vt:lpstr>Вільне падіння</vt:lpstr>
      <vt:lpstr>Прискорення вільного руху</vt:lpstr>
      <vt:lpstr> Визначення за законом всесвітнього  тяжіння </vt:lpstr>
      <vt:lpstr> Використання як одиниці вимірювання прискорення </vt:lpstr>
      <vt:lpstr>Галілео Галілея (15 лютого 1564 — 8 січня 1642)</vt:lpstr>
      <vt:lpstr>Закон Галілея</vt:lpstr>
      <vt:lpstr> Дослід із киданням об'єктів з Пізанської вежі </vt:lpstr>
      <vt:lpstr>На об'єкті, що знаходиться в стані вільного падіння, всі фізичні процеси протікають так само, як і в стані невагомості. Це використовується, наприклад, при тренуванні космонавтів: літак з космонавтами набирає велику висоту і пікірує, протягом декількох хвилин перебуваючи в стані вільного падіння, при цьому космонавти і екіпаж відчувають стан невагомості.</vt:lpstr>
      <vt:lpstr>Вільне падіння можливо на поверхню будь-якого тіла, що володіє достатньою масою.  Зокрема парашутист, протягом кількох перших секунд стрибка, знаходиться практично у вільному падінні.</vt:lpstr>
      <vt:lpstr>Слайд 11</vt:lpstr>
      <vt:lpstr>Рекорди вільного падіння</vt:lpstr>
      <vt:lpstr>Виконали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Вільне падіння</dc:title>
  <cp:lastModifiedBy>Міша</cp:lastModifiedBy>
  <cp:revision>5</cp:revision>
  <dcterms:modified xsi:type="dcterms:W3CDTF">2013-10-11T12:23:42Z</dcterms:modified>
</cp:coreProperties>
</file>