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9900"/>
    <a:srgbClr val="00FF00"/>
    <a:srgbClr val="00D200"/>
    <a:srgbClr val="FF9900"/>
    <a:srgbClr val="FFAA2D"/>
    <a:srgbClr val="290AE4"/>
    <a:srgbClr val="F8AAB7"/>
    <a:srgbClr val="004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59B30-AECD-4877-8711-CD8BE0EECC9F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9438B-B280-462E-AAD2-2F027BB2B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5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438B-B280-462E-AAD2-2F027BB2B2C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2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1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9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9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1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6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8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2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002060"/>
            </a:gs>
            <a:gs pos="46000">
              <a:schemeClr val="tx2">
                <a:lumMod val="60000"/>
                <a:lumOff val="40000"/>
              </a:schemeClr>
            </a:gs>
            <a:gs pos="41240">
              <a:srgbClr val="0062B0"/>
            </a:gs>
            <a:gs pos="72000">
              <a:srgbClr val="290AE4"/>
            </a:gs>
            <a:gs pos="92000">
              <a:srgbClr val="F8AA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34F2-7DCA-403F-A497-A7ADE3C309CA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CB7E-4634-4199-B9DA-BA218188D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347" y="764704"/>
            <a:ext cx="8128635" cy="341632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uk-UA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Еволюція та будова</a:t>
            </a:r>
          </a:p>
          <a:p>
            <a:pPr algn="ctr">
              <a:lnSpc>
                <a:spcPct val="150000"/>
              </a:lnSpc>
            </a:pPr>
            <a:r>
              <a:rPr lang="uk-UA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Всесвіту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55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92896"/>
            <a:ext cx="87238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</a:t>
            </a:r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гарячого</a:t>
            </a:r>
          </a:p>
          <a:p>
            <a:pPr algn="ctr"/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Всесвіту</a:t>
            </a:r>
          </a:p>
        </p:txBody>
      </p:sp>
    </p:spTree>
    <p:extLst>
      <p:ext uri="{BB962C8B-B14F-4D97-AF65-F5344CB8AC3E}">
        <p14:creationId xmlns:p14="http://schemas.microsoft.com/office/powerpoint/2010/main" val="257636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863" y="1416161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/>
              <a:t>Бельгійський</a:t>
            </a:r>
            <a:r>
              <a:rPr lang="ru-RU" sz="2000" b="1" i="1" dirty="0"/>
              <a:t> астроном Жорж </a:t>
            </a:r>
            <a:r>
              <a:rPr lang="ru-RU" sz="2000" b="1" i="1" dirty="0" err="1"/>
              <a:t>Ламетр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вивчав</a:t>
            </a:r>
            <a:r>
              <a:rPr lang="ru-RU" sz="2000" b="1" i="1" dirty="0"/>
              <a:t> </a:t>
            </a:r>
            <a:r>
              <a:rPr lang="ru-RU" sz="2000" b="1" i="1" dirty="0" err="1"/>
              <a:t>зірки</a:t>
            </a:r>
            <a:r>
              <a:rPr lang="ru-RU" sz="2000" b="1" i="1" dirty="0"/>
              <a:t>, </a:t>
            </a:r>
            <a:r>
              <a:rPr lang="ru-RU" sz="2000" b="1" i="1" dirty="0" err="1"/>
              <a:t>висловив</a:t>
            </a:r>
            <a:r>
              <a:rPr lang="ru-RU" sz="2000" b="1" i="1" dirty="0"/>
              <a:t> </a:t>
            </a:r>
            <a:r>
              <a:rPr lang="ru-RU" sz="2000" b="1" i="1" dirty="0" err="1"/>
              <a:t>припущення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15 </a:t>
            </a:r>
            <a:r>
              <a:rPr lang="ru-RU" sz="2000" b="1" i="1" dirty="0" err="1"/>
              <a:t>мільярдів</a:t>
            </a:r>
            <a:r>
              <a:rPr lang="ru-RU" sz="2000" b="1" i="1" dirty="0"/>
              <a:t> </a:t>
            </a:r>
            <a:r>
              <a:rPr lang="ru-RU" sz="2000" b="1" i="1" dirty="0" err="1"/>
              <a:t>років</a:t>
            </a:r>
            <a:r>
              <a:rPr lang="ru-RU" sz="2000" b="1" i="1" dirty="0"/>
              <a:t> тому </a:t>
            </a:r>
            <a:r>
              <a:rPr lang="ru-RU" sz="2000" b="1" i="1" dirty="0" err="1"/>
              <a:t>Всесвіт</a:t>
            </a:r>
            <a:r>
              <a:rPr lang="ru-RU" sz="2000" b="1" i="1" dirty="0"/>
              <a:t> </a:t>
            </a:r>
            <a:r>
              <a:rPr lang="ru-RU" sz="2000" b="1" i="1" dirty="0" err="1"/>
              <a:t>бу</a:t>
            </a:r>
            <a:r>
              <a:rPr lang="uk-UA" sz="2000" b="1" i="1" dirty="0"/>
              <a:t>в</a:t>
            </a:r>
            <a:r>
              <a:rPr lang="ru-RU" sz="2000" b="1" i="1" dirty="0"/>
              <a:t> </a:t>
            </a:r>
            <a:r>
              <a:rPr lang="ru-RU" sz="2000" b="1" i="1" dirty="0" err="1"/>
              <a:t>маленьк</a:t>
            </a:r>
            <a:r>
              <a:rPr lang="uk-UA" sz="2000" b="1" i="1" dirty="0" err="1"/>
              <a:t>им</a:t>
            </a:r>
            <a:r>
              <a:rPr lang="ru-RU" sz="2000" b="1" i="1" dirty="0"/>
              <a:t> і </a:t>
            </a:r>
            <a:r>
              <a:rPr lang="ru-RU" sz="2000" b="1" i="1" dirty="0" err="1"/>
              <a:t>дуже</a:t>
            </a:r>
            <a:r>
              <a:rPr lang="ru-RU" sz="2000" b="1" i="1" dirty="0"/>
              <a:t> </a:t>
            </a:r>
            <a:r>
              <a:rPr lang="ru-RU" sz="2000" b="1" i="1" dirty="0" err="1"/>
              <a:t>щільн</a:t>
            </a:r>
            <a:r>
              <a:rPr lang="uk-UA" sz="2000" b="1" i="1" dirty="0" err="1"/>
              <a:t>им</a:t>
            </a:r>
            <a:r>
              <a:rPr lang="ru-RU" sz="2000" b="1" i="1" dirty="0"/>
              <a:t>. </a:t>
            </a:r>
            <a:r>
              <a:rPr lang="ru-RU" sz="2000" b="1" i="1" dirty="0" err="1"/>
              <a:t>Це</a:t>
            </a:r>
            <a:r>
              <a:rPr lang="uk-UA" sz="2000" b="1" i="1" dirty="0"/>
              <a:t>й</a:t>
            </a:r>
            <a:r>
              <a:rPr lang="ru-RU" sz="2000" b="1" i="1" dirty="0"/>
              <a:t> стан Всесвіту </a:t>
            </a:r>
            <a:r>
              <a:rPr lang="ru-RU" sz="2000" b="1" i="1" dirty="0" err="1"/>
              <a:t>він</a:t>
            </a:r>
            <a:r>
              <a:rPr lang="ru-RU" sz="2000" b="1" i="1" dirty="0"/>
              <a:t> назвав «</a:t>
            </a:r>
            <a:r>
              <a:rPr lang="ru-RU" sz="2000" b="1" i="1" dirty="0" err="1"/>
              <a:t>космічним</a:t>
            </a:r>
            <a:r>
              <a:rPr lang="ru-RU" sz="2000" b="1" i="1" dirty="0"/>
              <a:t> </a:t>
            </a:r>
            <a:r>
              <a:rPr lang="ru-RU" sz="2000" b="1" i="1" dirty="0" err="1"/>
              <a:t>яйцем</a:t>
            </a:r>
            <a:r>
              <a:rPr lang="ru-RU" sz="2000" b="1" i="1" dirty="0"/>
              <a:t>». Відповідно до </a:t>
            </a:r>
            <a:r>
              <a:rPr lang="ru-RU" sz="2000" b="1" i="1" dirty="0" err="1"/>
              <a:t>його</a:t>
            </a:r>
            <a:r>
              <a:rPr lang="ru-RU" sz="2000" b="1" i="1" dirty="0"/>
              <a:t> </a:t>
            </a:r>
            <a:r>
              <a:rPr lang="ru-RU" sz="2000" b="1" i="1" dirty="0" err="1"/>
              <a:t>розрахунків</a:t>
            </a:r>
            <a:r>
              <a:rPr lang="ru-RU" sz="2000" b="1" i="1" dirty="0"/>
              <a:t>, </a:t>
            </a:r>
            <a:r>
              <a:rPr lang="ru-RU" sz="2000" b="1" i="1" dirty="0" err="1"/>
              <a:t>радіус</a:t>
            </a:r>
            <a:r>
              <a:rPr lang="ru-RU" sz="2000" b="1" i="1" dirty="0"/>
              <a:t> Всесвіту в </a:t>
            </a:r>
            <a:r>
              <a:rPr lang="ru-RU" sz="2000" b="1" i="1" dirty="0" err="1"/>
              <a:t>первісному</a:t>
            </a:r>
            <a:r>
              <a:rPr lang="ru-RU" sz="2000" b="1" i="1" dirty="0"/>
              <a:t> </a:t>
            </a:r>
            <a:r>
              <a:rPr lang="ru-RU" sz="2000" b="1" i="1" dirty="0" err="1"/>
              <a:t>стані</a:t>
            </a:r>
            <a:r>
              <a:rPr lang="ru-RU" sz="2000" b="1" i="1" dirty="0"/>
              <a:t> </a:t>
            </a:r>
            <a:r>
              <a:rPr lang="ru-RU" sz="2000" b="1" i="1" dirty="0" err="1"/>
              <a:t>був</a:t>
            </a:r>
            <a:r>
              <a:rPr lang="ru-RU" sz="2000" b="1" i="1" dirty="0"/>
              <a:t> </a:t>
            </a:r>
            <a:r>
              <a:rPr lang="ru-RU" sz="2000" b="1" i="1" dirty="0" err="1"/>
              <a:t>рівний</a:t>
            </a:r>
            <a:r>
              <a:rPr lang="ru-RU" sz="2000" b="1" i="1" dirty="0"/>
              <a:t> 10 см,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близька</a:t>
            </a:r>
            <a:r>
              <a:rPr lang="ru-RU" sz="2000" b="1" i="1" dirty="0"/>
              <a:t> за </a:t>
            </a:r>
            <a:r>
              <a:rPr lang="ru-RU" sz="2000" b="1" i="1" dirty="0" err="1"/>
              <a:t>розмірами</a:t>
            </a:r>
            <a:r>
              <a:rPr lang="ru-RU" sz="2000" b="1" i="1" dirty="0"/>
              <a:t> до </a:t>
            </a:r>
            <a:r>
              <a:rPr lang="ru-RU" sz="2000" b="1" i="1" dirty="0" err="1"/>
              <a:t>радіуса</a:t>
            </a:r>
            <a:r>
              <a:rPr lang="ru-RU" sz="2000" b="1" i="1" dirty="0"/>
              <a:t> </a:t>
            </a:r>
            <a:r>
              <a:rPr lang="ru-RU" sz="2000" b="1" i="1" dirty="0" err="1"/>
              <a:t>електрона</a:t>
            </a:r>
            <a:r>
              <a:rPr lang="ru-RU" sz="2000" b="1" i="1" dirty="0"/>
              <a:t>, а </a:t>
            </a:r>
            <a:r>
              <a:rPr lang="ru-RU" sz="2000" b="1" i="1" dirty="0" err="1"/>
              <a:t>її</a:t>
            </a:r>
            <a:r>
              <a:rPr lang="ru-RU" sz="2000" b="1" i="1" dirty="0"/>
              <a:t> </a:t>
            </a:r>
            <a:r>
              <a:rPr lang="ru-RU" sz="2000" b="1" i="1" dirty="0" err="1"/>
              <a:t>щільність</a:t>
            </a:r>
            <a:r>
              <a:rPr lang="ru-RU" sz="2000" b="1" i="1" dirty="0"/>
              <a:t> становила 1910 / см, </a:t>
            </a:r>
            <a:r>
              <a:rPr lang="ru-RU" sz="2000" b="1" i="1" dirty="0" err="1"/>
              <a:t>тобто</a:t>
            </a:r>
            <a:r>
              <a:rPr lang="ru-RU" sz="2000" b="1" i="1" dirty="0"/>
              <a:t> </a:t>
            </a:r>
            <a:r>
              <a:rPr lang="ru-RU" sz="2000" b="1" i="1" dirty="0" err="1"/>
              <a:t>Всесвіт</a:t>
            </a:r>
            <a:r>
              <a:rPr lang="ru-RU" sz="2000" b="1" i="1" dirty="0"/>
              <a:t> представляв собою </a:t>
            </a:r>
            <a:r>
              <a:rPr lang="ru-RU" sz="2000" b="1" i="1" dirty="0" err="1"/>
              <a:t>мікрооб'єктів</a:t>
            </a:r>
            <a:r>
              <a:rPr lang="ru-RU" sz="2000" b="1" i="1" dirty="0"/>
              <a:t> </a:t>
            </a:r>
            <a:r>
              <a:rPr lang="ru-RU" sz="2000" b="1" i="1" dirty="0" err="1"/>
              <a:t>мізерно</a:t>
            </a:r>
            <a:r>
              <a:rPr lang="ru-RU" sz="2000" b="1" i="1" dirty="0"/>
              <a:t> </a:t>
            </a:r>
            <a:r>
              <a:rPr lang="ru-RU" sz="2000" b="1" i="1" dirty="0" err="1"/>
              <a:t>малих</a:t>
            </a:r>
            <a:r>
              <a:rPr lang="ru-RU" sz="2000" b="1" i="1" dirty="0"/>
              <a:t> </a:t>
            </a:r>
            <a:r>
              <a:rPr lang="ru-RU" sz="2000" b="1" i="1" dirty="0" err="1"/>
              <a:t>розмірів</a:t>
            </a:r>
            <a:r>
              <a:rPr lang="ru-RU" sz="2000" b="1" i="1" dirty="0"/>
              <a:t>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98" y="1275195"/>
            <a:ext cx="4384967" cy="52361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1875" y="188640"/>
            <a:ext cx="85717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Космотологія Великого </a:t>
            </a:r>
            <a:r>
              <a:rPr lang="ru-RU" sz="48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8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ибуху</a:t>
            </a:r>
            <a:endParaRPr lang="ru-RU" sz="48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96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38" y="5445224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первісного</a:t>
            </a:r>
            <a:r>
              <a:rPr lang="ru-RU" sz="2000" b="1" i="1" dirty="0"/>
              <a:t> стану </a:t>
            </a:r>
            <a:r>
              <a:rPr lang="ru-RU" sz="2000" b="1" i="1" dirty="0" err="1"/>
              <a:t>Всесвіт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перейшов</a:t>
            </a:r>
            <a:r>
              <a:rPr lang="ru-RU" sz="2000" b="1" i="1" dirty="0"/>
              <a:t> до </a:t>
            </a:r>
            <a:r>
              <a:rPr lang="ru-RU" sz="2000" b="1" i="1" dirty="0" err="1"/>
              <a:t>розширення</a:t>
            </a:r>
            <a:r>
              <a:rPr lang="ru-RU" sz="2000" b="1" i="1" dirty="0"/>
              <a:t> в </a:t>
            </a:r>
            <a:r>
              <a:rPr lang="ru-RU" sz="2000" b="1" i="1" dirty="0" err="1"/>
              <a:t>результаті</a:t>
            </a:r>
            <a:r>
              <a:rPr lang="ru-RU" sz="2000" b="1" i="1" dirty="0"/>
              <a:t> Великого </a:t>
            </a:r>
            <a:r>
              <a:rPr lang="ru-RU" sz="2000" b="1" i="1" dirty="0" err="1"/>
              <a:t>вибуху</a:t>
            </a:r>
            <a:r>
              <a:rPr lang="ru-RU" sz="2000" b="1" i="1" dirty="0"/>
              <a:t>, </a:t>
            </a:r>
            <a:r>
              <a:rPr lang="ru-RU" sz="2000" b="1" i="1" dirty="0" err="1"/>
              <a:t>тобто</a:t>
            </a:r>
            <a:r>
              <a:rPr lang="ru-RU" sz="2000" b="1" i="1" dirty="0"/>
              <a:t> вся </a:t>
            </a:r>
            <a:r>
              <a:rPr lang="ru-RU" sz="2000" b="1" i="1" dirty="0" err="1"/>
              <a:t>матерія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входила до складу «</a:t>
            </a:r>
            <a:r>
              <a:rPr lang="ru-RU" sz="2000" b="1" i="1" dirty="0" err="1"/>
              <a:t>космічного</a:t>
            </a:r>
            <a:r>
              <a:rPr lang="ru-RU" sz="2000" b="1" i="1" dirty="0"/>
              <a:t> </a:t>
            </a:r>
            <a:r>
              <a:rPr lang="ru-RU" sz="2000" b="1" i="1" dirty="0" err="1"/>
              <a:t>яйця</a:t>
            </a:r>
            <a:r>
              <a:rPr lang="ru-RU" sz="2000" b="1" i="1" dirty="0"/>
              <a:t>», </a:t>
            </a:r>
            <a:r>
              <a:rPr lang="ru-RU" sz="2000" b="1" i="1" dirty="0" err="1"/>
              <a:t>вирвалася</a:t>
            </a:r>
            <a:r>
              <a:rPr lang="ru-RU" sz="2000" b="1" i="1" dirty="0"/>
              <a:t> </a:t>
            </a:r>
            <a:r>
              <a:rPr lang="ru-RU" sz="2000" b="1" i="1" dirty="0" err="1"/>
              <a:t>назовні</a:t>
            </a:r>
            <a:r>
              <a:rPr lang="ru-RU" sz="2000" b="1" i="1" dirty="0"/>
              <a:t> з великою </a:t>
            </a:r>
            <a:r>
              <a:rPr lang="ru-RU" sz="2000" b="1" i="1" dirty="0" err="1"/>
              <a:t>швидкістю</a:t>
            </a:r>
            <a:r>
              <a:rPr lang="ru-RU" sz="2000" b="1" i="1" dirty="0"/>
              <a:t> і </a:t>
            </a:r>
            <a:r>
              <a:rPr lang="ru-RU" sz="2000" b="1" i="1" dirty="0" err="1"/>
              <a:t>розлетілася</a:t>
            </a:r>
            <a:r>
              <a:rPr lang="ru-RU" sz="2000" b="1" i="1" dirty="0"/>
              <a:t> на </a:t>
            </a:r>
            <a:r>
              <a:rPr lang="ru-RU" sz="2000" b="1" i="1" dirty="0" err="1"/>
              <a:t>всіх</a:t>
            </a:r>
            <a:r>
              <a:rPr lang="ru-RU" sz="2000" b="1" i="1" dirty="0"/>
              <a:t> </a:t>
            </a:r>
            <a:r>
              <a:rPr lang="ru-RU" sz="2000" b="1" i="1" dirty="0" err="1"/>
              <a:t>напрямках</a:t>
            </a:r>
            <a:r>
              <a:rPr lang="ru-RU" sz="2000" b="1" i="1" dirty="0"/>
              <a:t>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36904" cy="51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/>
              <a:t>Сучасні</a:t>
            </a:r>
            <a:r>
              <a:rPr lang="ru-RU" sz="2000" b="1" i="1" dirty="0"/>
              <a:t> галактики </a:t>
            </a:r>
            <a:r>
              <a:rPr lang="ru-RU" sz="2000" b="1" i="1" dirty="0" err="1"/>
              <a:t>були</a:t>
            </a:r>
            <a:r>
              <a:rPr lang="ru-RU" sz="2000" b="1" i="1" dirty="0"/>
              <a:t> фрагментами </a:t>
            </a:r>
            <a:r>
              <a:rPr lang="ru-RU" sz="2000" b="1" i="1" dirty="0" err="1"/>
              <a:t>цього</a:t>
            </a:r>
            <a:r>
              <a:rPr lang="ru-RU" sz="2000" b="1" i="1" dirty="0"/>
              <a:t> «</a:t>
            </a:r>
            <a:r>
              <a:rPr lang="ru-RU" sz="2000" b="1" i="1" dirty="0" err="1"/>
              <a:t>яйця</a:t>
            </a:r>
            <a:r>
              <a:rPr lang="ru-RU" sz="2000" b="1" i="1" dirty="0"/>
              <a:t>»,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вибухнуло</a:t>
            </a:r>
            <a:r>
              <a:rPr lang="ru-RU" sz="2000" b="1" i="1" dirty="0"/>
              <a:t>. </a:t>
            </a:r>
            <a:r>
              <a:rPr lang="ru-RU" sz="2000" b="1" i="1" dirty="0" err="1"/>
              <a:t>Зірки</a:t>
            </a:r>
            <a:r>
              <a:rPr lang="ru-RU" sz="2000" b="1" i="1" dirty="0"/>
              <a:t> галактик у свою </a:t>
            </a:r>
            <a:r>
              <a:rPr lang="ru-RU" sz="2000" b="1" i="1" dirty="0" err="1"/>
              <a:t>чергу</a:t>
            </a:r>
            <a:r>
              <a:rPr lang="ru-RU" sz="2000" b="1" i="1" dirty="0"/>
              <a:t> </a:t>
            </a:r>
            <a:r>
              <a:rPr lang="ru-RU" sz="2000" b="1" i="1" dirty="0" err="1"/>
              <a:t>розвивалися</a:t>
            </a:r>
            <a:r>
              <a:rPr lang="ru-RU" sz="2000" b="1" i="1" dirty="0"/>
              <a:t>, </a:t>
            </a:r>
            <a:r>
              <a:rPr lang="ru-RU" sz="2000" b="1" i="1" dirty="0" err="1"/>
              <a:t>поки</a:t>
            </a:r>
            <a:r>
              <a:rPr lang="ru-RU" sz="2000" b="1" i="1" dirty="0"/>
              <a:t> не </a:t>
            </a:r>
            <a:r>
              <a:rPr lang="ru-RU" sz="2000" b="1" i="1" dirty="0" err="1"/>
              <a:t>прийняли</a:t>
            </a:r>
            <a:r>
              <a:rPr lang="ru-RU" sz="2000" b="1" i="1" dirty="0"/>
              <a:t> </a:t>
            </a:r>
            <a:r>
              <a:rPr lang="ru-RU" sz="2000" b="1" i="1" dirty="0" err="1"/>
              <a:t>сучасний</a:t>
            </a:r>
            <a:r>
              <a:rPr lang="ru-RU" sz="2000" b="1" i="1" dirty="0"/>
              <a:t> стан. </a:t>
            </a:r>
            <a:r>
              <a:rPr lang="ru-RU" sz="2000" b="1" i="1" dirty="0" err="1"/>
              <a:t>Зазвичай</a:t>
            </a:r>
            <a:r>
              <a:rPr lang="ru-RU" sz="2000" b="1" i="1" dirty="0"/>
              <a:t> для </a:t>
            </a:r>
            <a:r>
              <a:rPr lang="ru-RU" sz="2000" b="1" i="1" dirty="0" err="1"/>
              <a:t>визначення</a:t>
            </a:r>
            <a:r>
              <a:rPr lang="ru-RU" sz="2000" b="1" i="1" dirty="0"/>
              <a:t> </a:t>
            </a:r>
            <a:r>
              <a:rPr lang="ru-RU" sz="2000" b="1" i="1" dirty="0" err="1"/>
              <a:t>цього</a:t>
            </a:r>
            <a:r>
              <a:rPr lang="ru-RU" sz="2000" b="1" i="1" dirty="0"/>
              <a:t> </a:t>
            </a:r>
            <a:r>
              <a:rPr lang="ru-RU" sz="2000" b="1" i="1" dirty="0" err="1"/>
              <a:t>явища</a:t>
            </a:r>
            <a:r>
              <a:rPr lang="ru-RU" sz="2000" b="1" i="1" dirty="0"/>
              <a:t> </a:t>
            </a:r>
            <a:r>
              <a:rPr lang="ru-RU" sz="2000" b="1" i="1" dirty="0" err="1"/>
              <a:t>використовують</a:t>
            </a:r>
            <a:r>
              <a:rPr lang="ru-RU" sz="2000" b="1" i="1" dirty="0"/>
              <a:t> </a:t>
            </a:r>
            <a:r>
              <a:rPr lang="ru-RU" sz="2000" b="1" i="1" dirty="0" err="1"/>
              <a:t>англійський</a:t>
            </a:r>
            <a:r>
              <a:rPr lang="ru-RU" sz="2000" b="1" i="1" dirty="0"/>
              <a:t> </a:t>
            </a:r>
            <a:r>
              <a:rPr lang="ru-RU" sz="2000" b="1" i="1" dirty="0" err="1"/>
              <a:t>вираз</a:t>
            </a:r>
            <a:r>
              <a:rPr lang="ru-RU" sz="2000" b="1" i="1" dirty="0"/>
              <a:t> </a:t>
            </a:r>
            <a:r>
              <a:rPr lang="ru-RU" sz="2000" b="1" i="1" dirty="0" err="1"/>
              <a:t>Big</a:t>
            </a:r>
            <a:r>
              <a:rPr lang="ru-RU" sz="2000" b="1" i="1" dirty="0"/>
              <a:t> </a:t>
            </a:r>
            <a:r>
              <a:rPr lang="ru-RU" sz="2000" b="1" i="1" dirty="0" err="1"/>
              <a:t>Bang</a:t>
            </a:r>
            <a:r>
              <a:rPr lang="ru-RU" sz="2000" b="1" i="1" dirty="0"/>
              <a:t>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означає</a:t>
            </a:r>
            <a:r>
              <a:rPr lang="ru-RU" sz="2000" b="1" i="1" dirty="0"/>
              <a:t> «великий </a:t>
            </a:r>
            <a:r>
              <a:rPr lang="ru-RU" sz="2000" b="1" i="1" dirty="0" err="1"/>
              <a:t>вибух</a:t>
            </a:r>
            <a:r>
              <a:rPr lang="ru-RU" sz="2000" b="1" i="1" dirty="0"/>
              <a:t>».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5" y="574605"/>
            <a:ext cx="4204151" cy="5778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85" y="404664"/>
            <a:ext cx="43869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83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7"/>
            <a:ext cx="9144000" cy="64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7257" y="188640"/>
            <a:ext cx="58561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Поділ</a:t>
            </a:r>
            <a:r>
              <a:rPr lang="ru-RU" sz="4400" b="1" dirty="0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початкової</a:t>
            </a:r>
            <a:r>
              <a:rPr lang="ru-RU" sz="4400" b="1" dirty="0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</a:t>
            </a:r>
            <a:endParaRPr lang="ru-RU" sz="4400" b="1" dirty="0" smtClean="0">
              <a:ln w="1905"/>
              <a:solidFill>
                <a:srgbClr val="00D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еволюції</a:t>
            </a:r>
            <a:r>
              <a:rPr lang="ru-RU" sz="4400" b="1" dirty="0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4400" b="1" dirty="0" err="1" smtClean="0">
                <a:ln w="1905"/>
                <a:solidFill>
                  <a:srgbClr val="00D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ери</a:t>
            </a:r>
            <a:endParaRPr lang="ru-RU" sz="4400" b="1" dirty="0">
              <a:ln w="1905"/>
              <a:solidFill>
                <a:srgbClr val="00D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274" y="1772816"/>
            <a:ext cx="37171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Ера </a:t>
            </a:r>
            <a:r>
              <a:rPr lang="ru-RU" sz="4800" b="1" cap="all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адронів</a:t>
            </a:r>
            <a:endParaRPr lang="ru-RU" sz="48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2724" y="2806566"/>
            <a:ext cx="39693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Ера </a:t>
            </a:r>
            <a:r>
              <a:rPr lang="ru-RU" sz="4800" b="1" cap="all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лептонів</a:t>
            </a:r>
            <a:endParaRPr lang="ru-RU" sz="48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4108" y="4581128"/>
            <a:ext cx="410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Фотонна</a:t>
            </a:r>
            <a:r>
              <a:rPr lang="ru-RU" sz="48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Ера</a:t>
            </a:r>
            <a:endParaRPr lang="ru-RU" sz="48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791" y="5614807"/>
            <a:ext cx="34426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Зоряна</a:t>
            </a:r>
            <a:r>
              <a:rPr lang="ru-RU" sz="48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Ера</a:t>
            </a:r>
            <a:endParaRPr lang="ru-RU" sz="48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5400"/>
            <a:ext cx="3788572" cy="2838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59471"/>
            <a:ext cx="3650033" cy="246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5" y="2420888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991761"/>
            <a:ext cx="83587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сучасній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космології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гіпотезою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Великого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вибуху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обґрунтовується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інфляційна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 Всесвіту, в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якій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розглядається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ідея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творіння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Всесвіту.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ідея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складне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обґрунтування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пов'язана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квантовою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космологією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даній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моделі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описується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еволюція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Всесвіту,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починаючи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моменту 10 с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початку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розширення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651" y="260648"/>
            <a:ext cx="8243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altLang="ru-RU" sz="4400" b="1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Інфляційна</a:t>
            </a:r>
            <a:r>
              <a:rPr lang="ru-RU" altLang="ru-RU" sz="44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</a:t>
            </a:r>
            <a:r>
              <a:rPr lang="ru-RU" altLang="ru-RU" sz="44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Всесвіту</a:t>
            </a:r>
            <a:endParaRPr lang="ru-RU" altLang="ru-RU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1899" y="2708920"/>
            <a:ext cx="20342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Відповідно до </a:t>
            </a:r>
            <a:r>
              <a:rPr lang="ru-RU" b="1" i="1" dirty="0" err="1" smtClean="0"/>
              <a:t>інфляційної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гіпотезою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космічна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еволюція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ранньому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Всесвіті</a:t>
            </a:r>
            <a:r>
              <a:rPr lang="ru-RU" b="1" i="1" dirty="0" smtClean="0"/>
              <a:t> проходить ряд </a:t>
            </a:r>
            <a:r>
              <a:rPr lang="ru-RU" b="1" i="1" dirty="0" err="1" smtClean="0"/>
              <a:t>етапів</a:t>
            </a:r>
            <a:r>
              <a:rPr lang="ru-RU" b="1" i="1" dirty="0" smtClean="0"/>
              <a:t>.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737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94301">
            <a:off x="1186506" y="157547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573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Структура  Всесвіту</a:t>
            </a:r>
            <a:endParaRPr lang="ru-RU" sz="4800" b="1" cap="all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573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56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364609"/>
            <a:ext cx="4733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 w="0"/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Мегагалактика</a:t>
            </a:r>
            <a:endParaRPr lang="ru-RU" sz="4800" b="1" cap="all" spc="0" dirty="0">
              <a:ln w="0"/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610"/>
            <a:ext cx="84969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Частина Всесвіту,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доступна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дослідженню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астрономічними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засобами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відповідають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досягнутому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рівню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науки,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називається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Метагалактики.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Інакше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кажучи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Метагалактика -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охоплена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астрономічними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спостереженнями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частина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Всесвіту. Вона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знаходиться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межах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космологічного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горизонту. Метагалактика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являє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собою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сукупність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зоряних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систем - галактик, а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структура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визначається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розподілом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просторі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заповненому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надзвичайно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розрідженим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міжгалактичним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газом і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пронизує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міжгалактичними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променями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9772"/>
            <a:ext cx="4361477" cy="3213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20" y="2984832"/>
            <a:ext cx="4324747" cy="32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4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космології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179512" y="1484784"/>
            <a:ext cx="8717935" cy="1584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Протягом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всієї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історії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цивілізації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людство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прагне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пізнати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навколишній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світ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зрозуміти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яке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воно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займає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Всесвіті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Всесвіт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найбільша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матеріальна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система.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походження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цікавить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давніх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часів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Спочатку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Всесвіт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пустий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порожій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так сказано в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біблії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Спочатку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вакуум -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уточнюють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сучасні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фізики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9248" y="3212976"/>
            <a:ext cx="2808312" cy="881994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Припущення А. </a:t>
            </a:r>
            <a:r>
              <a:rPr lang="ru-RU" sz="2000" b="1" dirty="0" err="1">
                <a:solidFill>
                  <a:srgbClr val="C00000"/>
                </a:solidFill>
              </a:rPr>
              <a:t>Ейнштейна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7624" y="4338512"/>
            <a:ext cx="2880320" cy="83814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Емпіричний</a:t>
            </a:r>
            <a:r>
              <a:rPr lang="ru-RU" sz="2000" b="1" dirty="0">
                <a:solidFill>
                  <a:srgbClr val="C00000"/>
                </a:solidFill>
              </a:rPr>
              <a:t> закон - закон Хаббла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80112" y="4365104"/>
            <a:ext cx="3123443" cy="838146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Гіпотези Г.А. </a:t>
            </a:r>
            <a:r>
              <a:rPr lang="uk-UA" sz="2000" b="1" dirty="0" err="1">
                <a:solidFill>
                  <a:srgbClr val="C00000"/>
                </a:solidFill>
              </a:rPr>
              <a:t>Гамова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12188" y="3105579"/>
            <a:ext cx="2897088" cy="881994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Висновки А.А. </a:t>
            </a:r>
            <a:r>
              <a:rPr lang="ru-RU" sz="2000" b="1" dirty="0" err="1">
                <a:solidFill>
                  <a:srgbClr val="C00000"/>
                </a:solidFill>
              </a:rPr>
              <a:t>Фрідмана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47864" y="5373216"/>
            <a:ext cx="3096419" cy="1204028"/>
          </a:xfrm>
          <a:prstGeom prst="round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Реліктове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випромінювання</a:t>
            </a:r>
            <a:r>
              <a:rPr lang="ru-RU" sz="2000" b="1" dirty="0">
                <a:solidFill>
                  <a:srgbClr val="C00000"/>
                </a:solidFill>
              </a:rPr>
              <a:t> А. </a:t>
            </a:r>
            <a:r>
              <a:rPr lang="ru-RU" sz="2000" b="1" dirty="0" err="1">
                <a:solidFill>
                  <a:srgbClr val="C00000"/>
                </a:solidFill>
              </a:rPr>
              <a:t>Пензіса</a:t>
            </a:r>
            <a:r>
              <a:rPr lang="ru-RU" sz="2000" b="1" dirty="0">
                <a:solidFill>
                  <a:srgbClr val="C00000"/>
                </a:solidFill>
              </a:rPr>
              <a:t> і Р. </a:t>
            </a:r>
            <a:r>
              <a:rPr lang="ru-RU" sz="2000" b="1" dirty="0" err="1">
                <a:solidFill>
                  <a:srgbClr val="C00000"/>
                </a:solidFill>
              </a:rPr>
              <a:t>Вільсона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26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5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Г</a:t>
            </a:r>
            <a:r>
              <a:rPr lang="ru-RU" sz="2000" b="1" i="1" dirty="0" err="1" smtClean="0"/>
              <a:t>ігантська</a:t>
            </a:r>
            <a:r>
              <a:rPr lang="ru-RU" sz="2000" b="1" i="1" dirty="0" smtClean="0"/>
              <a:t> </a:t>
            </a:r>
            <a:r>
              <a:rPr lang="ru-RU" sz="2000" b="1" i="1" dirty="0"/>
              <a:t>система,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складається</a:t>
            </a:r>
            <a:r>
              <a:rPr lang="ru-RU" sz="2000" b="1" i="1" dirty="0"/>
              <a:t> з </a:t>
            </a:r>
            <a:r>
              <a:rPr lang="ru-RU" sz="2000" b="1" i="1" dirty="0" err="1"/>
              <a:t>скупчень</a:t>
            </a:r>
            <a:r>
              <a:rPr lang="ru-RU" sz="2000" b="1" i="1" dirty="0"/>
              <a:t> </a:t>
            </a:r>
            <a:r>
              <a:rPr lang="ru-RU" sz="2000" b="1" i="1" dirty="0" err="1"/>
              <a:t>зірок</a:t>
            </a:r>
            <a:r>
              <a:rPr lang="ru-RU" sz="2000" b="1" i="1" dirty="0"/>
              <a:t> і туманностей,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утворять</a:t>
            </a:r>
            <a:r>
              <a:rPr lang="ru-RU" sz="2000" b="1" i="1" dirty="0"/>
              <a:t> у </a:t>
            </a:r>
            <a:r>
              <a:rPr lang="ru-RU" sz="2000" b="1" i="1" dirty="0" err="1"/>
              <a:t>просторі</a:t>
            </a:r>
            <a:r>
              <a:rPr lang="ru-RU" sz="2000" b="1" i="1" dirty="0"/>
              <a:t> </a:t>
            </a:r>
            <a:r>
              <a:rPr lang="ru-RU" sz="2000" b="1" i="1" dirty="0" err="1"/>
              <a:t>досить</a:t>
            </a:r>
            <a:r>
              <a:rPr lang="ru-RU" sz="2000" b="1" i="1" dirty="0"/>
              <a:t> </a:t>
            </a:r>
            <a:r>
              <a:rPr lang="ru-RU" sz="2000" b="1" i="1" dirty="0" err="1"/>
              <a:t>складну</a:t>
            </a:r>
            <a:r>
              <a:rPr lang="ru-RU" sz="2000" b="1" i="1" dirty="0"/>
              <a:t> </a:t>
            </a:r>
            <a:r>
              <a:rPr lang="ru-RU" sz="2000" b="1" i="1" dirty="0" err="1"/>
              <a:t>конфігурацію</a:t>
            </a:r>
            <a:r>
              <a:rPr lang="ru-RU" sz="2000" b="1" i="1" dirty="0" smtClean="0"/>
              <a:t>.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4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формою галактики </a:t>
            </a:r>
            <a:r>
              <a:rPr lang="ru-RU" sz="2400" b="1" i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</a:t>
            </a:r>
            <a:endParaRPr lang="ru-RU" sz="2400" b="1" i="1" u="sng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поділяються</a:t>
            </a:r>
            <a:r>
              <a:rPr lang="ru-RU" sz="24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три </a:t>
            </a:r>
            <a:r>
              <a:rPr lang="ru-RU" sz="2400" b="1" i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endParaRPr lang="ru-RU" sz="2400" b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75191"/>
            <a:ext cx="33041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галактика</a:t>
            </a:r>
            <a:endParaRPr lang="ru-RU" sz="4800" b="1" cap="all" spc="0" dirty="0">
              <a:ln w="0"/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56822" y="2988241"/>
            <a:ext cx="631402" cy="1033591"/>
          </a:xfrm>
          <a:prstGeom prst="straightConnector1">
            <a:avLst/>
          </a:prstGeom>
          <a:ln w="25400">
            <a:solidFill>
              <a:schemeClr val="tx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05498" y="3259505"/>
            <a:ext cx="0" cy="1753671"/>
          </a:xfrm>
          <a:prstGeom prst="straightConnector1">
            <a:avLst/>
          </a:prstGeom>
          <a:ln w="25400">
            <a:solidFill>
              <a:schemeClr val="tx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59637" y="2971473"/>
            <a:ext cx="756084" cy="889575"/>
          </a:xfrm>
          <a:prstGeom prst="straightConnector1">
            <a:avLst/>
          </a:prstGeom>
          <a:ln w="25400">
            <a:solidFill>
              <a:schemeClr val="tx1">
                <a:alpha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77280" y="4123601"/>
            <a:ext cx="2920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Еліптична</a:t>
            </a:r>
            <a:endParaRPr lang="ru-RU" sz="32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5319" y="5301208"/>
            <a:ext cx="2920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Спіральна</a:t>
            </a:r>
            <a:endParaRPr lang="ru-RU" sz="32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56822" y="4123601"/>
            <a:ext cx="29203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неправильна</a:t>
            </a:r>
            <a:endParaRPr lang="ru-RU" sz="32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6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317" y="5298896"/>
            <a:ext cx="7250770" cy="11834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i="1" dirty="0"/>
              <a:t>Еліптичні галактики </a:t>
            </a:r>
            <a:r>
              <a:rPr lang="ru-RU" sz="2000" b="1" i="1" dirty="0" err="1"/>
              <a:t>мають</a:t>
            </a:r>
            <a:r>
              <a:rPr lang="ru-RU" sz="2000" b="1" i="1" dirty="0"/>
              <a:t> </a:t>
            </a:r>
            <a:r>
              <a:rPr lang="ru-RU" sz="2000" b="1" i="1" dirty="0" err="1"/>
              <a:t>просторової</a:t>
            </a:r>
            <a:r>
              <a:rPr lang="ru-RU" sz="2000" b="1" i="1" dirty="0"/>
              <a:t> формою </a:t>
            </a:r>
            <a:r>
              <a:rPr lang="ru-RU" sz="2000" b="1" i="1" dirty="0" err="1"/>
              <a:t>еліпсоїда</a:t>
            </a:r>
            <a:r>
              <a:rPr lang="ru-RU" sz="2000" b="1" i="1" dirty="0"/>
              <a:t> з </a:t>
            </a:r>
            <a:r>
              <a:rPr lang="ru-RU" sz="2000" b="1" i="1" dirty="0" err="1"/>
              <a:t>різним</a:t>
            </a:r>
            <a:r>
              <a:rPr lang="ru-RU" sz="2000" b="1" i="1" dirty="0"/>
              <a:t> </a:t>
            </a:r>
            <a:r>
              <a:rPr lang="ru-RU" sz="2000" b="1" i="1" dirty="0" err="1"/>
              <a:t>ступенем</a:t>
            </a:r>
            <a:r>
              <a:rPr lang="ru-RU" sz="2000" b="1" i="1" dirty="0"/>
              <a:t> </a:t>
            </a:r>
            <a:r>
              <a:rPr lang="ru-RU" sz="2000" b="1" i="1" dirty="0" err="1"/>
              <a:t>стиснення</a:t>
            </a:r>
            <a:r>
              <a:rPr lang="ru-RU" sz="2000" b="1" i="1" dirty="0"/>
              <a:t>. Вони є </a:t>
            </a:r>
            <a:r>
              <a:rPr lang="ru-RU" sz="2000" b="1" i="1" dirty="0" err="1"/>
              <a:t>найбільш</a:t>
            </a:r>
            <a:r>
              <a:rPr lang="ru-RU" sz="2000" b="1" i="1" dirty="0"/>
              <a:t> </a:t>
            </a:r>
            <a:r>
              <a:rPr lang="ru-RU" sz="2000" b="1" i="1" dirty="0" err="1"/>
              <a:t>простими</a:t>
            </a:r>
            <a:r>
              <a:rPr lang="ru-RU" sz="2000" b="1" i="1" dirty="0"/>
              <a:t> за структурою: </a:t>
            </a:r>
            <a:r>
              <a:rPr lang="ru-RU" sz="2000" b="1" i="1" dirty="0" err="1"/>
              <a:t>розподіл</a:t>
            </a:r>
            <a:r>
              <a:rPr lang="ru-RU" sz="2000" b="1" i="1" dirty="0"/>
              <a:t> </a:t>
            </a:r>
            <a:r>
              <a:rPr lang="ru-RU" sz="2000" b="1" i="1" dirty="0" err="1"/>
              <a:t>зірочок</a:t>
            </a:r>
            <a:r>
              <a:rPr lang="ru-RU" sz="2000" b="1" i="1" dirty="0"/>
              <a:t> </a:t>
            </a:r>
            <a:r>
              <a:rPr lang="ru-RU" sz="2000" b="1" i="1" dirty="0" err="1"/>
              <a:t>рівномірно</a:t>
            </a:r>
            <a:r>
              <a:rPr lang="ru-RU" sz="2000" b="1" i="1" dirty="0"/>
              <a:t> </a:t>
            </a:r>
            <a:r>
              <a:rPr lang="ru-RU" sz="2000" b="1" i="1" dirty="0" err="1"/>
              <a:t>убуває</a:t>
            </a:r>
            <a:r>
              <a:rPr lang="ru-RU" sz="2000" b="1" i="1" dirty="0"/>
              <a:t> </a:t>
            </a:r>
            <a:r>
              <a:rPr lang="ru-RU" sz="2000" b="1" i="1" dirty="0" err="1"/>
              <a:t>від</a:t>
            </a:r>
            <a:r>
              <a:rPr lang="ru-RU" sz="2000" b="1" i="1" dirty="0"/>
              <a:t> центру</a:t>
            </a:r>
            <a:r>
              <a:rPr lang="ru-RU" sz="2000" b="1" i="1" dirty="0" smtClean="0"/>
              <a:t>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8" y="289972"/>
            <a:ext cx="7666236" cy="49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4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464" y="5508157"/>
            <a:ext cx="8424936" cy="129614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i="1" dirty="0"/>
              <a:t>Спіральні галактики </a:t>
            </a:r>
            <a:r>
              <a:rPr lang="ru-RU" sz="2000" b="1" i="1" dirty="0" err="1"/>
              <a:t>представлені</a:t>
            </a:r>
            <a:r>
              <a:rPr lang="ru-RU" sz="2000" b="1" i="1" dirty="0"/>
              <a:t> у </a:t>
            </a:r>
            <a:r>
              <a:rPr lang="ru-RU" sz="2000" b="1" i="1" dirty="0" err="1"/>
              <a:t>формі</a:t>
            </a:r>
            <a:r>
              <a:rPr lang="ru-RU" sz="2000" b="1" i="1" dirty="0"/>
              <a:t> </a:t>
            </a:r>
            <a:r>
              <a:rPr lang="ru-RU" sz="2000" b="1" i="1" dirty="0" err="1"/>
              <a:t>спіралі</a:t>
            </a:r>
            <a:r>
              <a:rPr lang="ru-RU" sz="2000" b="1" i="1" dirty="0"/>
              <a:t>, </a:t>
            </a:r>
            <a:r>
              <a:rPr lang="ru-RU" sz="2000" b="1" i="1" dirty="0" err="1"/>
              <a:t>включаючи</a:t>
            </a:r>
            <a:r>
              <a:rPr lang="ru-RU" sz="2000" b="1" i="1" dirty="0"/>
              <a:t> </a:t>
            </a:r>
            <a:r>
              <a:rPr lang="ru-RU" sz="2000" b="1" i="1" dirty="0" err="1"/>
              <a:t>спіральні</a:t>
            </a:r>
            <a:r>
              <a:rPr lang="ru-RU" sz="2000" b="1" i="1" dirty="0"/>
              <a:t> </a:t>
            </a:r>
            <a:r>
              <a:rPr lang="ru-RU" sz="2000" b="1" i="1" dirty="0" err="1"/>
              <a:t>гілки</a:t>
            </a:r>
            <a:r>
              <a:rPr lang="ru-RU" sz="2000" b="1" i="1" dirty="0"/>
              <a:t>. </a:t>
            </a:r>
            <a:r>
              <a:rPr lang="ru-RU" sz="2000" b="1" i="1" dirty="0" err="1"/>
              <a:t>Це</a:t>
            </a:r>
            <a:r>
              <a:rPr lang="ru-RU" sz="2000" b="1" i="1" dirty="0"/>
              <a:t> </a:t>
            </a:r>
            <a:r>
              <a:rPr lang="ru-RU" sz="2000" b="1" i="1" dirty="0" err="1"/>
              <a:t>найчисленніший</a:t>
            </a:r>
            <a:r>
              <a:rPr lang="ru-RU" sz="2000" b="1" i="1" dirty="0"/>
              <a:t> вид галактик, до </a:t>
            </a:r>
            <a:r>
              <a:rPr lang="ru-RU" sz="2000" b="1" i="1" dirty="0" err="1"/>
              <a:t>якого</a:t>
            </a:r>
            <a:r>
              <a:rPr lang="ru-RU" sz="2000" b="1" i="1" dirty="0"/>
              <a:t> </a:t>
            </a:r>
            <a:r>
              <a:rPr lang="ru-RU" sz="2000" b="1" i="1" dirty="0" err="1"/>
              <a:t>належить</a:t>
            </a:r>
            <a:r>
              <a:rPr lang="ru-RU" sz="2000" b="1" i="1" dirty="0"/>
              <a:t> і наша Галактика - </a:t>
            </a:r>
            <a:r>
              <a:rPr lang="ru-RU" sz="2000" b="1" i="1" dirty="0" err="1"/>
              <a:t>Чумацький</a:t>
            </a:r>
            <a:r>
              <a:rPr lang="ru-RU" sz="2000" b="1" i="1" dirty="0"/>
              <a:t> Шлях</a:t>
            </a:r>
            <a:r>
              <a:rPr lang="ru-RU" sz="2800" b="1" i="1" dirty="0"/>
              <a:t>.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63880" cy="52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06957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000" b="1" i="1" dirty="0" err="1" smtClean="0"/>
              <a:t>Неправильні</a:t>
            </a:r>
            <a:r>
              <a:rPr lang="ru-RU" sz="2000" b="1" i="1" dirty="0" smtClean="0"/>
              <a:t> </a:t>
            </a:r>
            <a:r>
              <a:rPr lang="ru-RU" sz="2000" b="1" i="1" dirty="0"/>
              <a:t>галактики не </a:t>
            </a:r>
            <a:r>
              <a:rPr lang="ru-RU" sz="2000" b="1" i="1" dirty="0" err="1"/>
              <a:t>володіють</a:t>
            </a:r>
            <a:r>
              <a:rPr lang="ru-RU" sz="2000" b="1" i="1" dirty="0"/>
              <a:t> </a:t>
            </a:r>
            <a:r>
              <a:rPr lang="ru-RU" sz="2000" b="1" i="1" dirty="0" err="1"/>
              <a:t>вираженою</a:t>
            </a:r>
            <a:r>
              <a:rPr lang="ru-RU" sz="2000" b="1" i="1" dirty="0"/>
              <a:t> формою, в них </a:t>
            </a:r>
            <a:r>
              <a:rPr lang="ru-RU" sz="2000" b="1" i="1" dirty="0" err="1"/>
              <a:t>відсутнє</a:t>
            </a:r>
            <a:r>
              <a:rPr lang="ru-RU" sz="2000" b="1" i="1" dirty="0"/>
              <a:t> </a:t>
            </a:r>
            <a:r>
              <a:rPr lang="ru-RU" sz="2000" b="1" i="1" dirty="0" err="1"/>
              <a:t>центральне</a:t>
            </a:r>
            <a:r>
              <a:rPr lang="ru-RU" sz="2000" b="1" i="1" dirty="0"/>
              <a:t> ядро.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5888"/>
            <a:ext cx="767544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66892"/>
            <a:ext cx="7974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bg1"/>
                </a:solidFill>
              </a:rPr>
              <a:t>Чумацький</a:t>
            </a:r>
            <a:r>
              <a:rPr lang="ru-RU" sz="2000" b="1" i="1" dirty="0">
                <a:solidFill>
                  <a:schemeClr val="bg1"/>
                </a:solidFill>
              </a:rPr>
              <a:t> Шлях добре видно у </a:t>
            </a:r>
            <a:r>
              <a:rPr lang="ru-RU" sz="2000" b="1" i="1" dirty="0" err="1">
                <a:solidFill>
                  <a:schemeClr val="bg1"/>
                </a:solidFill>
              </a:rPr>
              <a:t>безмісячну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ніч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r>
              <a:rPr lang="ru-RU" sz="2000" b="1" i="1" dirty="0" err="1">
                <a:solidFill>
                  <a:schemeClr val="bg1"/>
                </a:solidFill>
              </a:rPr>
              <a:t>Він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здається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скупченням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світяться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туманних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мас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що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простягнулися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від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однієї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сторони</a:t>
            </a:r>
            <a:r>
              <a:rPr lang="ru-RU" sz="2000" b="1" i="1" dirty="0">
                <a:solidFill>
                  <a:schemeClr val="bg1"/>
                </a:solidFill>
              </a:rPr>
              <a:t> горизонту до </a:t>
            </a:r>
            <a:r>
              <a:rPr lang="ru-RU" sz="2000" b="1" i="1" dirty="0" err="1">
                <a:solidFill>
                  <a:schemeClr val="bg1"/>
                </a:solidFill>
              </a:rPr>
              <a:t>іншої</a:t>
            </a:r>
            <a:r>
              <a:rPr lang="ru-RU" sz="2000" b="1" i="1" dirty="0">
                <a:solidFill>
                  <a:schemeClr val="bg1"/>
                </a:solidFill>
              </a:rPr>
              <a:t>, і </a:t>
            </a:r>
            <a:r>
              <a:rPr lang="ru-RU" sz="2000" b="1" i="1" dirty="0" err="1">
                <a:solidFill>
                  <a:schemeClr val="bg1"/>
                </a:solidFill>
              </a:rPr>
              <a:t>складається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приблизно</a:t>
            </a:r>
            <a:r>
              <a:rPr lang="ru-RU" sz="2000" b="1" i="1" dirty="0">
                <a:solidFill>
                  <a:schemeClr val="bg1"/>
                </a:solidFill>
              </a:rPr>
              <a:t> з 150 млрд. </a:t>
            </a:r>
            <a:r>
              <a:rPr lang="ru-RU" sz="2000" b="1" i="1" dirty="0" err="1">
                <a:solidFill>
                  <a:schemeClr val="bg1"/>
                </a:solidFill>
              </a:rPr>
              <a:t>зірок</a:t>
            </a:r>
            <a:r>
              <a:rPr lang="ru-RU" sz="2000" b="1" i="1" dirty="0">
                <a:solidFill>
                  <a:schemeClr val="bg1"/>
                </a:solidFill>
              </a:rPr>
              <a:t>. За формою </a:t>
            </a:r>
            <a:r>
              <a:rPr lang="ru-RU" sz="2000" b="1" i="1" dirty="0" err="1">
                <a:solidFill>
                  <a:schemeClr val="bg1"/>
                </a:solidFill>
              </a:rPr>
              <a:t>він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нагадує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сплюснутий</a:t>
            </a:r>
            <a:r>
              <a:rPr lang="ru-RU" sz="2000" b="1" i="1" dirty="0">
                <a:solidFill>
                  <a:schemeClr val="bg1"/>
                </a:solidFill>
              </a:rPr>
              <a:t> кулю. У </a:t>
            </a:r>
            <a:r>
              <a:rPr lang="ru-RU" sz="2000" b="1" i="1" dirty="0" err="1">
                <a:solidFill>
                  <a:schemeClr val="bg1"/>
                </a:solidFill>
              </a:rPr>
              <a:t>центрі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його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знаходиться</a:t>
            </a:r>
            <a:r>
              <a:rPr lang="ru-RU" sz="2000" b="1" i="1" dirty="0">
                <a:solidFill>
                  <a:schemeClr val="bg1"/>
                </a:solidFill>
              </a:rPr>
              <a:t> ядро, </a:t>
            </a:r>
            <a:r>
              <a:rPr lang="ru-RU" sz="2000" b="1" i="1" dirty="0" err="1">
                <a:solidFill>
                  <a:schemeClr val="bg1"/>
                </a:solidFill>
              </a:rPr>
              <a:t>від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якого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відходить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декілька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спіральних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зоряних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гілок</a:t>
            </a:r>
            <a:r>
              <a:rPr lang="ru-RU" sz="2000" b="1" i="1" dirty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81188"/>
            <a:ext cx="7205436" cy="39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7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</a:rPr>
              <a:t>На </a:t>
            </a:r>
            <a:r>
              <a:rPr lang="ru-RU" sz="2400" b="1" i="1" dirty="0" err="1">
                <a:solidFill>
                  <a:srgbClr val="FFFF00"/>
                </a:solidFill>
              </a:rPr>
              <a:t>відстані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близько</a:t>
            </a:r>
            <a:r>
              <a:rPr lang="ru-RU" sz="2400" b="1" i="1" dirty="0">
                <a:solidFill>
                  <a:srgbClr val="FFFF00"/>
                </a:solidFill>
              </a:rPr>
              <a:t> 2 млн. </a:t>
            </a:r>
            <a:r>
              <a:rPr lang="ru-RU" sz="2400" b="1" i="1" dirty="0" err="1">
                <a:solidFill>
                  <a:srgbClr val="FFFF00"/>
                </a:solidFill>
              </a:rPr>
              <a:t>світлових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років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від</a:t>
            </a:r>
            <a:r>
              <a:rPr lang="ru-RU" sz="2400" b="1" i="1" dirty="0">
                <a:solidFill>
                  <a:srgbClr val="FFFF00"/>
                </a:solidFill>
              </a:rPr>
              <a:t> нас </a:t>
            </a:r>
            <a:r>
              <a:rPr lang="ru-RU" sz="2400" b="1" i="1" dirty="0" err="1">
                <a:solidFill>
                  <a:srgbClr val="FFFF00"/>
                </a:solidFill>
              </a:rPr>
              <a:t>знаходиться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найближча</a:t>
            </a:r>
            <a:r>
              <a:rPr lang="ru-RU" sz="2400" b="1" i="1" dirty="0">
                <a:solidFill>
                  <a:srgbClr val="FFFF00"/>
                </a:solidFill>
              </a:rPr>
              <a:t> до нас галактика - </a:t>
            </a:r>
            <a:r>
              <a:rPr lang="ru-RU" sz="2400" b="1" i="1" dirty="0" err="1">
                <a:solidFill>
                  <a:srgbClr val="FFFF00"/>
                </a:solidFill>
              </a:rPr>
              <a:t>Туманність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Андромеди</a:t>
            </a:r>
            <a:r>
              <a:rPr lang="ru-RU" sz="2400" b="1" i="1" dirty="0" smtClean="0">
                <a:solidFill>
                  <a:srgbClr val="FFFF00"/>
                </a:solidFill>
              </a:rPr>
              <a:t>. 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085184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</a:rPr>
              <a:t>Яка </a:t>
            </a:r>
            <a:r>
              <a:rPr lang="ru-RU" sz="2400" b="1" i="1" dirty="0">
                <a:solidFill>
                  <a:srgbClr val="FFFF00"/>
                </a:solidFill>
              </a:rPr>
              <a:t>за </a:t>
            </a:r>
            <a:r>
              <a:rPr lang="ru-RU" sz="2400" b="1" i="1" dirty="0" err="1">
                <a:solidFill>
                  <a:srgbClr val="FFFF00"/>
                </a:solidFill>
              </a:rPr>
              <a:t>своєю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будовою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нагадує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Чумацький</a:t>
            </a:r>
            <a:r>
              <a:rPr lang="ru-RU" sz="2400" b="1" i="1" dirty="0">
                <a:solidFill>
                  <a:srgbClr val="FFFF00"/>
                </a:solidFill>
              </a:rPr>
              <a:t> Шлях, але </a:t>
            </a:r>
            <a:r>
              <a:rPr lang="ru-RU" sz="2400" b="1" i="1" dirty="0" err="1">
                <a:solidFill>
                  <a:srgbClr val="FFFF00"/>
                </a:solidFill>
              </a:rPr>
              <a:t>значно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перевершує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його</a:t>
            </a:r>
            <a:r>
              <a:rPr lang="ru-RU" sz="2400" b="1" i="1" dirty="0">
                <a:solidFill>
                  <a:srgbClr val="FFFF00"/>
                </a:solidFill>
              </a:rPr>
              <a:t> за </a:t>
            </a:r>
            <a:r>
              <a:rPr lang="ru-RU" sz="2400" b="1" i="1" dirty="0" err="1">
                <a:solidFill>
                  <a:srgbClr val="FFFF00"/>
                </a:solidFill>
              </a:rPr>
              <a:t>своїми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розмірами</a:t>
            </a:r>
            <a:r>
              <a:rPr lang="ru-RU" sz="2400" b="1" i="1" dirty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1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340" y="360512"/>
            <a:ext cx="833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Наша Галактика, </a:t>
            </a:r>
            <a:r>
              <a:rPr lang="ru-RU" sz="2400" b="1" i="1" dirty="0" err="1">
                <a:solidFill>
                  <a:schemeClr val="bg1"/>
                </a:solidFill>
              </a:rPr>
              <a:t>Туманність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Андромеди</a:t>
            </a:r>
            <a:r>
              <a:rPr lang="ru-RU" sz="2400" b="1" i="1" dirty="0">
                <a:solidFill>
                  <a:schemeClr val="bg1"/>
                </a:solidFill>
              </a:rPr>
              <a:t> разом з </a:t>
            </a:r>
            <a:r>
              <a:rPr lang="ru-RU" sz="2400" b="1" i="1" dirty="0" err="1">
                <a:solidFill>
                  <a:schemeClr val="bg1"/>
                </a:solidFill>
              </a:rPr>
              <a:t>іншими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сусідніми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зоряними</a:t>
            </a:r>
            <a:r>
              <a:rPr lang="ru-RU" sz="2400" b="1" i="1" dirty="0">
                <a:solidFill>
                  <a:schemeClr val="bg1"/>
                </a:solidFill>
              </a:rPr>
              <a:t> системами </a:t>
            </a:r>
            <a:r>
              <a:rPr lang="ru-RU" sz="2400" b="1" i="1" dirty="0" err="1">
                <a:solidFill>
                  <a:schemeClr val="bg1"/>
                </a:solidFill>
              </a:rPr>
              <a:t>утворюють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Місцеву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групу</a:t>
            </a:r>
            <a:r>
              <a:rPr lang="ru-RU" sz="2400" b="1" i="1" dirty="0">
                <a:solidFill>
                  <a:schemeClr val="bg1"/>
                </a:solidFill>
              </a:rPr>
              <a:t> галактик.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756" y="5624373"/>
            <a:ext cx="816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На </a:t>
            </a:r>
            <a:r>
              <a:rPr lang="ru-RU" sz="2400" b="1" i="1" dirty="0" err="1">
                <a:solidFill>
                  <a:schemeClr val="bg1"/>
                </a:solidFill>
              </a:rPr>
              <a:t>відстані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близько</a:t>
            </a:r>
            <a:r>
              <a:rPr lang="ru-RU" sz="2400" b="1" i="1" dirty="0">
                <a:solidFill>
                  <a:schemeClr val="bg1"/>
                </a:solidFill>
              </a:rPr>
              <a:t> 30 тис. </a:t>
            </a:r>
            <a:r>
              <a:rPr lang="ru-RU" sz="2400" b="1" i="1" dirty="0" err="1">
                <a:solidFill>
                  <a:schemeClr val="bg1"/>
                </a:solidFill>
              </a:rPr>
              <a:t>світлових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років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центру Галактики </a:t>
            </a:r>
            <a:r>
              <a:rPr lang="ru-RU" sz="2400" b="1" i="1" dirty="0" err="1">
                <a:solidFill>
                  <a:schemeClr val="bg1"/>
                </a:solidFill>
              </a:rPr>
              <a:t>розташоване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Сонце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1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51391">
            <a:off x="743580" y="726413"/>
            <a:ext cx="52112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 w="0"/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Зірки</a:t>
            </a:r>
            <a:endParaRPr lang="ru-RU" sz="9600" b="1" cap="all" spc="0" dirty="0">
              <a:ln w="0"/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95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7430" y="384325"/>
            <a:ext cx="3792521" cy="108012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AA2D"/>
                </a:solidFill>
              </a:rPr>
              <a:t>Припущення А. </a:t>
            </a:r>
            <a:r>
              <a:rPr lang="ru-RU" sz="3200" b="1" dirty="0" err="1">
                <a:solidFill>
                  <a:srgbClr val="FFAA2D"/>
                </a:solidFill>
              </a:rPr>
              <a:t>Ейнштейна</a:t>
            </a:r>
            <a:endParaRPr lang="ru-RU" sz="3200" dirty="0">
              <a:solidFill>
                <a:srgbClr val="FFAA2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430" y="1628800"/>
            <a:ext cx="37925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err="1" smtClean="0"/>
              <a:t>Основні</a:t>
            </a:r>
            <a:r>
              <a:rPr lang="ru-RU" sz="2200" i="1" dirty="0" smtClean="0"/>
              <a:t> </a:t>
            </a:r>
            <a:r>
              <a:rPr lang="ru-RU" sz="2200" i="1" dirty="0" err="1"/>
              <a:t>положення</a:t>
            </a:r>
            <a:r>
              <a:rPr lang="ru-RU" sz="2200" i="1" dirty="0"/>
              <a:t> </a:t>
            </a:r>
            <a:r>
              <a:rPr lang="ru-RU" sz="2200" i="1" dirty="0" err="1"/>
              <a:t>сучасної</a:t>
            </a:r>
            <a:r>
              <a:rPr lang="ru-RU" sz="2200" i="1" dirty="0"/>
              <a:t> </a:t>
            </a:r>
            <a:r>
              <a:rPr lang="ru-RU" sz="2200" i="1" dirty="0" err="1"/>
              <a:t>космології</a:t>
            </a:r>
            <a:r>
              <a:rPr lang="ru-RU" sz="2200" i="1" dirty="0"/>
              <a:t> - науки про </a:t>
            </a:r>
            <a:r>
              <a:rPr lang="ru-RU" sz="2200" i="1" dirty="0" err="1"/>
              <a:t>будову</a:t>
            </a:r>
            <a:r>
              <a:rPr lang="ru-RU" sz="2200" i="1" dirty="0"/>
              <a:t> і </a:t>
            </a:r>
            <a:r>
              <a:rPr lang="ru-RU" sz="2200" i="1" dirty="0" err="1"/>
              <a:t>еволюцію</a:t>
            </a:r>
            <a:r>
              <a:rPr lang="ru-RU" sz="2200" i="1" dirty="0"/>
              <a:t> Всесвіту - почали </a:t>
            </a:r>
            <a:r>
              <a:rPr lang="ru-RU" sz="2200" i="1" dirty="0" err="1"/>
              <a:t>формуватися</a:t>
            </a:r>
            <a:r>
              <a:rPr lang="ru-RU" sz="2200" i="1" dirty="0"/>
              <a:t> </a:t>
            </a:r>
            <a:r>
              <a:rPr lang="ru-RU" sz="2200" i="1" dirty="0" err="1"/>
              <a:t>після</a:t>
            </a:r>
            <a:r>
              <a:rPr lang="ru-RU" sz="2200" i="1" dirty="0"/>
              <a:t> </a:t>
            </a:r>
            <a:r>
              <a:rPr lang="ru-RU" sz="2200" i="1" dirty="0" err="1"/>
              <a:t>створення</a:t>
            </a:r>
            <a:r>
              <a:rPr lang="ru-RU" sz="2200" i="1" dirty="0"/>
              <a:t> в 1917 р. А. </a:t>
            </a:r>
            <a:r>
              <a:rPr lang="ru-RU" sz="2200" i="1" dirty="0" err="1"/>
              <a:t>Ейнштейном</a:t>
            </a:r>
            <a:r>
              <a:rPr lang="ru-RU" sz="2200" i="1" dirty="0"/>
              <a:t> </a:t>
            </a:r>
            <a:r>
              <a:rPr lang="ru-RU" sz="2200" i="1" dirty="0" err="1"/>
              <a:t>першої</a:t>
            </a:r>
            <a:r>
              <a:rPr lang="ru-RU" sz="2200" i="1" dirty="0"/>
              <a:t> </a:t>
            </a:r>
            <a:r>
              <a:rPr lang="ru-RU" sz="2200" i="1" dirty="0" err="1"/>
              <a:t>релятивістської</a:t>
            </a:r>
            <a:r>
              <a:rPr lang="ru-RU" sz="2200" i="1" dirty="0"/>
              <a:t> </a:t>
            </a:r>
            <a:r>
              <a:rPr lang="ru-RU" sz="2200" i="1" dirty="0" err="1"/>
              <a:t>моделі</a:t>
            </a:r>
            <a:r>
              <a:rPr lang="ru-RU" sz="2200" i="1" dirty="0"/>
              <a:t>, </a:t>
            </a:r>
            <a:r>
              <a:rPr lang="ru-RU" sz="2200" i="1" dirty="0" err="1"/>
              <a:t>заснованої</a:t>
            </a:r>
            <a:r>
              <a:rPr lang="ru-RU" sz="2200" i="1" dirty="0"/>
              <a:t> на </a:t>
            </a:r>
            <a:r>
              <a:rPr lang="ru-RU" sz="2200" i="1" dirty="0" err="1"/>
              <a:t>теорії</a:t>
            </a:r>
            <a:r>
              <a:rPr lang="ru-RU" sz="2200" i="1" dirty="0"/>
              <a:t> </a:t>
            </a:r>
            <a:r>
              <a:rPr lang="ru-RU" sz="2200" i="1" dirty="0" err="1"/>
              <a:t>гравітації</a:t>
            </a:r>
            <a:r>
              <a:rPr lang="ru-RU" sz="2200" i="1" dirty="0"/>
              <a:t> і </a:t>
            </a:r>
            <a:r>
              <a:rPr lang="ru-RU" sz="2200" i="1" dirty="0" err="1"/>
              <a:t>претендувала</a:t>
            </a:r>
            <a:r>
              <a:rPr lang="ru-RU" sz="2200" i="1" dirty="0"/>
              <a:t> на </a:t>
            </a:r>
            <a:r>
              <a:rPr lang="ru-RU" sz="2200" i="1" dirty="0" err="1"/>
              <a:t>опис</a:t>
            </a:r>
            <a:r>
              <a:rPr lang="ru-RU" sz="2200" i="1" dirty="0"/>
              <a:t> </a:t>
            </a:r>
            <a:r>
              <a:rPr lang="ru-RU" sz="2200" i="1" dirty="0" err="1"/>
              <a:t>всього</a:t>
            </a:r>
            <a:r>
              <a:rPr lang="ru-RU" sz="2200" i="1" dirty="0"/>
              <a:t> Всесвіту.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20" y="1124744"/>
            <a:ext cx="4752472" cy="3699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5216699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Ця модель </a:t>
            </a:r>
            <a:r>
              <a:rPr lang="ru-RU" sz="2200" i="1" dirty="0" err="1" smtClean="0"/>
              <a:t>характеризувала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стаціонарний</a:t>
            </a:r>
            <a:r>
              <a:rPr lang="ru-RU" sz="2200" i="1" dirty="0" smtClean="0"/>
              <a:t> стан Всесвіту і, як показали </a:t>
            </a:r>
            <a:r>
              <a:rPr lang="ru-RU" sz="2200" i="1" dirty="0" err="1" smtClean="0"/>
              <a:t>астрофізичні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спостереження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виявилася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невірною</a:t>
            </a:r>
            <a:r>
              <a:rPr lang="ru-RU" sz="2200" i="1" dirty="0" smtClean="0"/>
              <a:t>.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70178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232" y="692696"/>
            <a:ext cx="40423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Є </a:t>
            </a:r>
            <a:r>
              <a:rPr lang="ru-RU" sz="2000" b="1" i="1" dirty="0" err="1" smtClean="0"/>
              <a:t>зірки</a:t>
            </a:r>
            <a:r>
              <a:rPr lang="ru-RU" sz="2000" b="1" i="1" dirty="0" smtClean="0"/>
              <a:t> </a:t>
            </a:r>
            <a:r>
              <a:rPr lang="ru-RU" sz="2000" b="1" i="1" dirty="0"/>
              <a:t>- </a:t>
            </a:r>
            <a:r>
              <a:rPr lang="ru-RU" sz="2000" b="1" i="1" dirty="0" err="1"/>
              <a:t>гіганти</a:t>
            </a:r>
            <a:r>
              <a:rPr lang="ru-RU" sz="2000" b="1" i="1" dirty="0"/>
              <a:t> і </a:t>
            </a:r>
            <a:r>
              <a:rPr lang="ru-RU" sz="2000" b="1" i="1" dirty="0" err="1"/>
              <a:t>надгіганти</a:t>
            </a:r>
            <a:r>
              <a:rPr lang="ru-RU" sz="2000" b="1" i="1" dirty="0"/>
              <a:t>. За </a:t>
            </a:r>
            <a:r>
              <a:rPr lang="ru-RU" sz="2000" b="1" i="1" dirty="0" err="1"/>
              <a:t>своїми</a:t>
            </a:r>
            <a:r>
              <a:rPr lang="ru-RU" sz="2000" b="1" i="1" dirty="0"/>
              <a:t> </a:t>
            </a:r>
            <a:r>
              <a:rPr lang="ru-RU" sz="2000" b="1" i="1" dirty="0" err="1"/>
              <a:t>розмірами</a:t>
            </a:r>
            <a:r>
              <a:rPr lang="ru-RU" sz="2000" b="1" i="1" dirty="0"/>
              <a:t> вони </a:t>
            </a:r>
            <a:r>
              <a:rPr lang="ru-RU" sz="2000" b="1" i="1" dirty="0" err="1"/>
              <a:t>перевершують</a:t>
            </a:r>
            <a:r>
              <a:rPr lang="ru-RU" sz="2000" b="1" i="1" dirty="0"/>
              <a:t> </a:t>
            </a:r>
            <a:r>
              <a:rPr lang="ru-RU" sz="2000" b="1" i="1" dirty="0" err="1"/>
              <a:t>Сонце</a:t>
            </a:r>
            <a:r>
              <a:rPr lang="ru-RU" sz="2000" b="1" i="1" dirty="0" smtClean="0"/>
              <a:t>.</a:t>
            </a:r>
            <a:r>
              <a:rPr lang="ru-RU" sz="2000" b="1" dirty="0" smtClean="0"/>
              <a:t> </a:t>
            </a:r>
            <a:r>
              <a:rPr lang="ru-RU" sz="2000" b="1" i="1" dirty="0" err="1" smtClean="0"/>
              <a:t>Окрім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зірок</a:t>
            </a:r>
            <a:r>
              <a:rPr lang="ru-RU" sz="2000" b="1" i="1" dirty="0"/>
              <a:t> </a:t>
            </a:r>
            <a:r>
              <a:rPr lang="ru-RU" sz="2000" b="1" i="1" dirty="0" err="1"/>
              <a:t>гігантів</a:t>
            </a:r>
            <a:r>
              <a:rPr lang="ru-RU" sz="2000" b="1" i="1" dirty="0"/>
              <a:t> </a:t>
            </a:r>
            <a:r>
              <a:rPr lang="ru-RU" sz="2000" b="1" i="1" dirty="0" err="1"/>
              <a:t>існують</a:t>
            </a:r>
            <a:r>
              <a:rPr lang="ru-RU" sz="2000" b="1" i="1" dirty="0"/>
              <a:t> і </a:t>
            </a:r>
            <a:r>
              <a:rPr lang="ru-RU" sz="2000" b="1" i="1" dirty="0" err="1"/>
              <a:t>зірки</a:t>
            </a:r>
            <a:r>
              <a:rPr lang="ru-RU" sz="2000" b="1" i="1" dirty="0"/>
              <a:t> - карлики, </a:t>
            </a:r>
            <a:r>
              <a:rPr lang="ru-RU" sz="2000" b="1" i="1" dirty="0" err="1"/>
              <a:t>значно</a:t>
            </a:r>
            <a:r>
              <a:rPr lang="ru-RU" sz="2000" b="1" i="1" dirty="0"/>
              <a:t> </a:t>
            </a:r>
            <a:r>
              <a:rPr lang="ru-RU" sz="2000" b="1" i="1" dirty="0" err="1"/>
              <a:t>поступаються</a:t>
            </a:r>
            <a:r>
              <a:rPr lang="ru-RU" sz="2000" b="1" i="1" dirty="0"/>
              <a:t> за </a:t>
            </a:r>
            <a:r>
              <a:rPr lang="ru-RU" sz="2000" b="1" i="1" dirty="0" err="1"/>
              <a:t>своїми</a:t>
            </a:r>
            <a:r>
              <a:rPr lang="ru-RU" sz="2000" b="1" i="1" dirty="0"/>
              <a:t> </a:t>
            </a:r>
            <a:r>
              <a:rPr lang="ru-RU" sz="2000" b="1" i="1" dirty="0" err="1"/>
              <a:t>розмірами</a:t>
            </a:r>
            <a:r>
              <a:rPr lang="ru-RU" sz="2000" b="1" i="1" dirty="0"/>
              <a:t> до </a:t>
            </a:r>
            <a:r>
              <a:rPr lang="ru-RU" sz="2000" b="1" i="1" dirty="0" err="1"/>
              <a:t>Сонця</a:t>
            </a:r>
            <a:r>
              <a:rPr lang="ru-RU" sz="2000" b="1" i="1" dirty="0"/>
              <a:t>. </a:t>
            </a:r>
            <a:endParaRPr lang="ru-RU" sz="2000" b="1" dirty="0"/>
          </a:p>
          <a:p>
            <a:pPr algn="ctr"/>
            <a:r>
              <a:rPr lang="ru-RU" sz="2000" b="1" i="1" dirty="0" err="1"/>
              <a:t>Розрізняють</a:t>
            </a:r>
            <a:r>
              <a:rPr lang="ru-RU" sz="2000" b="1" i="1" dirty="0"/>
              <a:t> </a:t>
            </a:r>
            <a:r>
              <a:rPr lang="ru-RU" sz="2000" b="1" i="1" dirty="0" err="1"/>
              <a:t>також</a:t>
            </a:r>
            <a:r>
              <a:rPr lang="ru-RU" sz="2000" b="1" i="1" dirty="0"/>
              <a:t> </a:t>
            </a:r>
            <a:r>
              <a:rPr lang="ru-RU" sz="2000" b="1" i="1" dirty="0" err="1"/>
              <a:t>нейтронні</a:t>
            </a:r>
            <a:r>
              <a:rPr lang="ru-RU" sz="2000" b="1" i="1" dirty="0"/>
              <a:t> </a:t>
            </a:r>
            <a:r>
              <a:rPr lang="ru-RU" sz="2000" b="1" i="1" dirty="0" err="1"/>
              <a:t>зірки</a:t>
            </a:r>
            <a:r>
              <a:rPr lang="ru-RU" sz="2000" b="1" i="1" dirty="0"/>
              <a:t> - </a:t>
            </a:r>
            <a:r>
              <a:rPr lang="ru-RU" sz="2000" b="1" i="1" dirty="0" err="1"/>
              <a:t>це</a:t>
            </a:r>
            <a:r>
              <a:rPr lang="ru-RU" sz="2000" b="1" i="1" dirty="0"/>
              <a:t> </a:t>
            </a:r>
            <a:r>
              <a:rPr lang="ru-RU" sz="2000" b="1" i="1" dirty="0" err="1"/>
              <a:t>величезні</a:t>
            </a:r>
            <a:r>
              <a:rPr lang="ru-RU" sz="2000" b="1" i="1" dirty="0"/>
              <a:t> </a:t>
            </a:r>
            <a:r>
              <a:rPr lang="ru-RU" sz="2000" b="1" i="1" dirty="0" err="1"/>
              <a:t>атомні</a:t>
            </a:r>
            <a:r>
              <a:rPr lang="ru-RU" sz="2000" b="1" i="1" dirty="0"/>
              <a:t> ядра.</a:t>
            </a:r>
            <a:endParaRPr lang="ru-RU" sz="2000" b="1" dirty="0"/>
          </a:p>
          <a:p>
            <a:pPr algn="ctr"/>
            <a:r>
              <a:rPr lang="ru-RU" sz="2000" b="1" i="1" dirty="0" err="1"/>
              <a:t>Зірки</a:t>
            </a:r>
            <a:r>
              <a:rPr lang="ru-RU" sz="2000" b="1" i="1" dirty="0"/>
              <a:t> </a:t>
            </a:r>
            <a:r>
              <a:rPr lang="ru-RU" sz="2000" b="1" i="1" dirty="0" err="1"/>
              <a:t>володіють</a:t>
            </a:r>
            <a:r>
              <a:rPr lang="ru-RU" sz="2000" b="1" i="1" dirty="0"/>
              <a:t> </a:t>
            </a:r>
            <a:r>
              <a:rPr lang="ru-RU" sz="2000" b="1" i="1" dirty="0" err="1"/>
              <a:t>різними</a:t>
            </a:r>
            <a:r>
              <a:rPr lang="ru-RU" sz="2000" b="1" i="1" dirty="0"/>
              <a:t> </a:t>
            </a:r>
            <a:r>
              <a:rPr lang="ru-RU" sz="2000" b="1" i="1" dirty="0" err="1"/>
              <a:t>поверхневими</a:t>
            </a:r>
            <a:r>
              <a:rPr lang="ru-RU" sz="2000" b="1" i="1" dirty="0"/>
              <a:t> температурами - </a:t>
            </a:r>
            <a:r>
              <a:rPr lang="ru-RU" sz="2000" b="1" i="1" dirty="0" err="1"/>
              <a:t>від</a:t>
            </a:r>
            <a:r>
              <a:rPr lang="ru-RU" sz="2000" b="1" i="1" dirty="0"/>
              <a:t> </a:t>
            </a:r>
            <a:r>
              <a:rPr lang="ru-RU" sz="2000" b="1" i="1" dirty="0" err="1"/>
              <a:t>кількох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до </a:t>
            </a:r>
            <a:r>
              <a:rPr lang="ru-RU" sz="2000" b="1" i="1" dirty="0" err="1"/>
              <a:t>десятків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</a:t>
            </a:r>
            <a:r>
              <a:rPr lang="ru-RU" sz="2000" b="1" i="1" dirty="0" err="1"/>
              <a:t>градусів</a:t>
            </a:r>
            <a:r>
              <a:rPr lang="ru-RU" sz="2000" b="1" i="1" dirty="0"/>
              <a:t>. Відповідно </a:t>
            </a:r>
            <a:r>
              <a:rPr lang="ru-RU" sz="2000" b="1" i="1" dirty="0" err="1"/>
              <a:t>розрізняють</a:t>
            </a:r>
            <a:r>
              <a:rPr lang="ru-RU" sz="2000" b="1" i="1" dirty="0"/>
              <a:t> і </a:t>
            </a:r>
            <a:r>
              <a:rPr lang="ru-RU" sz="2000" b="1" i="1" dirty="0" err="1"/>
              <a:t>колір</a:t>
            </a:r>
            <a:r>
              <a:rPr lang="ru-RU" sz="2000" b="1" i="1" dirty="0"/>
              <a:t> </a:t>
            </a:r>
            <a:r>
              <a:rPr lang="ru-RU" sz="2000" b="1" i="1" dirty="0" err="1"/>
              <a:t>зірок</a:t>
            </a:r>
            <a:r>
              <a:rPr lang="ru-RU" sz="2000" b="1" i="1" dirty="0"/>
              <a:t>. </a:t>
            </a:r>
            <a:endParaRPr lang="ru-RU" sz="2000" b="1" dirty="0"/>
          </a:p>
          <a:p>
            <a:pPr algn="ctr"/>
            <a:r>
              <a:rPr lang="ru-RU" sz="2000" b="1" i="1" dirty="0" err="1"/>
              <a:t>Зірки</a:t>
            </a:r>
            <a:r>
              <a:rPr lang="ru-RU" sz="2000" b="1" i="1" dirty="0"/>
              <a:t> не </a:t>
            </a:r>
            <a:r>
              <a:rPr lang="ru-RU" sz="2000" b="1" i="1" dirty="0" err="1"/>
              <a:t>існують</a:t>
            </a:r>
            <a:r>
              <a:rPr lang="ru-RU" sz="2000" b="1" i="1" dirty="0"/>
              <a:t> </a:t>
            </a:r>
            <a:r>
              <a:rPr lang="ru-RU" sz="2000" b="1" i="1" dirty="0" err="1"/>
              <a:t>ізольовано</a:t>
            </a:r>
            <a:r>
              <a:rPr lang="ru-RU" sz="2000" b="1" i="1" dirty="0"/>
              <a:t>, а </a:t>
            </a:r>
            <a:r>
              <a:rPr lang="ru-RU" sz="2000" b="1" i="1" dirty="0" err="1"/>
              <a:t>утворюють</a:t>
            </a:r>
            <a:r>
              <a:rPr lang="ru-RU" sz="2000" b="1" i="1" dirty="0"/>
              <a:t> </a:t>
            </a:r>
            <a:r>
              <a:rPr lang="ru-RU" sz="2000" b="1" i="1" dirty="0" err="1"/>
              <a:t>системи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Зірки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об'єднані</a:t>
            </a:r>
            <a:r>
              <a:rPr lang="ru-RU" sz="2000" b="1" i="1" dirty="0"/>
              <a:t> </a:t>
            </a:r>
            <a:r>
              <a:rPr lang="ru-RU" sz="2000" b="1" i="1" dirty="0" err="1"/>
              <a:t>також</a:t>
            </a:r>
            <a:r>
              <a:rPr lang="ru-RU" sz="2000" b="1" i="1" dirty="0"/>
              <a:t> у </a:t>
            </a:r>
            <a:r>
              <a:rPr lang="ru-RU" sz="2000" b="1" i="1" dirty="0" err="1"/>
              <a:t>ще</a:t>
            </a:r>
            <a:r>
              <a:rPr lang="ru-RU" sz="2000" b="1" i="1" dirty="0"/>
              <a:t> </a:t>
            </a:r>
            <a:r>
              <a:rPr lang="ru-RU" sz="2000" b="1" i="1" dirty="0" err="1"/>
              <a:t>більші</a:t>
            </a:r>
            <a:r>
              <a:rPr lang="ru-RU" sz="2000" b="1" i="1" dirty="0"/>
              <a:t> </a:t>
            </a:r>
            <a:r>
              <a:rPr lang="ru-RU" sz="2000" b="1" i="1" dirty="0" err="1"/>
              <a:t>групи</a:t>
            </a:r>
            <a:r>
              <a:rPr lang="ru-RU" sz="2000" b="1" i="1" dirty="0"/>
              <a:t> - </a:t>
            </a:r>
            <a:r>
              <a:rPr lang="ru-RU" sz="2000" b="1" i="1" dirty="0" err="1"/>
              <a:t>зоряні</a:t>
            </a:r>
            <a:r>
              <a:rPr lang="ru-RU" sz="2000" b="1" i="1" dirty="0"/>
              <a:t> </a:t>
            </a:r>
            <a:r>
              <a:rPr lang="ru-RU" sz="2000" b="1" i="1" dirty="0" err="1"/>
              <a:t>скупчення</a:t>
            </a:r>
            <a:r>
              <a:rPr lang="ru-RU" sz="2000" b="1" i="1" dirty="0"/>
              <a:t>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4748"/>
            <a:ext cx="4104456" cy="58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146346"/>
            <a:ext cx="53345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Сонячна система</a:t>
            </a:r>
            <a:endParaRPr lang="ru-RU" sz="7200" b="1" cap="all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82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4941168"/>
            <a:ext cx="559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Всі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ці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тіла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об'єднані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одну систему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завдяки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силі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тяжіння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центрального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тіла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-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Сонця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Сонячна система є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впорядкованою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системою,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свої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закономірності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будови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endParaRPr lang="ru-RU" b="1" i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00" y="548680"/>
            <a:ext cx="4130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Сонячна система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являє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собою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групу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небесних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тіл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вельми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різних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розмірами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фізичній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будові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 В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цю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групу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входять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Сонце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дев'ять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великих планет, десятки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супутників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планет,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тисячі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малих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планет (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астероїдів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),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сотні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комет,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незліченна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безліч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метеоритних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тіл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06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388843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Сонячна система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утворилася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приблизно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5 млрд.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років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тому,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причому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Сонце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-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зірка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другого </a:t>
            </a:r>
            <a:r>
              <a:rPr lang="ru-RU" sz="2800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покоління</a:t>
            </a:r>
            <a:r>
              <a:rPr lang="ru-RU" sz="28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endParaRPr lang="ru-RU" sz="2800" b="1" i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2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0651" y="1844824"/>
            <a:ext cx="386331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err="1"/>
              <a:t>Важливий</a:t>
            </a:r>
            <a:r>
              <a:rPr lang="ru-RU" sz="2200" i="1" dirty="0"/>
              <a:t> </a:t>
            </a:r>
            <a:r>
              <a:rPr lang="ru-RU" sz="2200" i="1" dirty="0" err="1"/>
              <a:t>крок</a:t>
            </a:r>
            <a:r>
              <a:rPr lang="ru-RU" sz="2200" i="1" dirty="0"/>
              <a:t> у </a:t>
            </a:r>
            <a:r>
              <a:rPr lang="ru-RU" sz="2200" i="1" dirty="0" err="1"/>
              <a:t>вирішенні</a:t>
            </a:r>
            <a:r>
              <a:rPr lang="ru-RU" sz="2200" i="1" dirty="0"/>
              <a:t> проблем </a:t>
            </a:r>
            <a:r>
              <a:rPr lang="ru-RU" sz="2200" i="1" dirty="0" err="1"/>
              <a:t>космологічних</a:t>
            </a:r>
            <a:r>
              <a:rPr lang="ru-RU" sz="2200" i="1" dirty="0"/>
              <a:t> </a:t>
            </a:r>
            <a:r>
              <a:rPr lang="ru-RU" sz="2200" i="1" dirty="0" err="1"/>
              <a:t>зробив</a:t>
            </a:r>
            <a:r>
              <a:rPr lang="ru-RU" sz="2200" i="1" dirty="0"/>
              <a:t> у 1922 р. </a:t>
            </a:r>
            <a:r>
              <a:rPr lang="ru-RU" sz="2200" i="1" dirty="0" err="1"/>
              <a:t>професор</a:t>
            </a:r>
            <a:r>
              <a:rPr lang="ru-RU" sz="2200" i="1" dirty="0"/>
              <a:t> </a:t>
            </a:r>
            <a:r>
              <a:rPr lang="ru-RU" sz="2200" i="1" dirty="0" err="1"/>
              <a:t>Петроградського</a:t>
            </a:r>
            <a:r>
              <a:rPr lang="ru-RU" sz="2200" i="1" dirty="0"/>
              <a:t> </a:t>
            </a:r>
            <a:r>
              <a:rPr lang="ru-RU" sz="2200" i="1" dirty="0" err="1"/>
              <a:t>університету</a:t>
            </a:r>
            <a:r>
              <a:rPr lang="ru-RU" sz="2200" i="1" dirty="0"/>
              <a:t> А.А. </a:t>
            </a:r>
            <a:r>
              <a:rPr lang="ru-RU" sz="2200" i="1" dirty="0" err="1"/>
              <a:t>Фрідман</a:t>
            </a:r>
            <a:r>
              <a:rPr lang="ru-RU" sz="2200" i="1" dirty="0"/>
              <a:t> (1888-1925). У </a:t>
            </a:r>
            <a:r>
              <a:rPr lang="ru-RU" sz="2200" i="1" dirty="0" err="1"/>
              <a:t>результаті</a:t>
            </a:r>
            <a:r>
              <a:rPr lang="ru-RU" sz="2200" i="1" dirty="0"/>
              <a:t> </a:t>
            </a:r>
            <a:r>
              <a:rPr lang="ru-RU" sz="2200" i="1" dirty="0" err="1"/>
              <a:t>рішення</a:t>
            </a:r>
            <a:r>
              <a:rPr lang="ru-RU" sz="2200" i="1" dirty="0"/>
              <a:t> </a:t>
            </a:r>
            <a:r>
              <a:rPr lang="ru-RU" sz="2200" i="1" dirty="0" err="1"/>
              <a:t>космологічних</a:t>
            </a:r>
            <a:r>
              <a:rPr lang="ru-RU" sz="2200" i="1" dirty="0"/>
              <a:t> </a:t>
            </a:r>
            <a:r>
              <a:rPr lang="ru-RU" sz="2200" i="1" dirty="0" err="1"/>
              <a:t>рівнянь</a:t>
            </a:r>
            <a:r>
              <a:rPr lang="ru-RU" sz="2200" i="1" dirty="0"/>
              <a:t> </a:t>
            </a:r>
            <a:r>
              <a:rPr lang="ru-RU" sz="2200" i="1" dirty="0" err="1"/>
              <a:t>він</a:t>
            </a:r>
            <a:r>
              <a:rPr lang="ru-RU" sz="2200" i="1" dirty="0"/>
              <a:t> </a:t>
            </a:r>
            <a:r>
              <a:rPr lang="ru-RU" sz="2200" i="1" dirty="0" err="1"/>
              <a:t>прийшов</a:t>
            </a:r>
            <a:r>
              <a:rPr lang="ru-RU" sz="2200" i="1" dirty="0"/>
              <a:t> до </a:t>
            </a:r>
            <a:r>
              <a:rPr lang="ru-RU" sz="2200" i="1" dirty="0" err="1"/>
              <a:t>висновку</a:t>
            </a:r>
            <a:r>
              <a:rPr lang="ru-RU" sz="2200" i="1" dirty="0"/>
              <a:t>: </a:t>
            </a:r>
            <a:r>
              <a:rPr lang="ru-RU" sz="2200" i="1" dirty="0" err="1"/>
              <a:t>Всесвіт</a:t>
            </a:r>
            <a:r>
              <a:rPr lang="ru-RU" sz="2200" i="1" dirty="0"/>
              <a:t> не </a:t>
            </a:r>
            <a:r>
              <a:rPr lang="ru-RU" sz="2200" i="1" dirty="0" err="1"/>
              <a:t>може</a:t>
            </a:r>
            <a:r>
              <a:rPr lang="ru-RU" sz="2200" i="1" dirty="0"/>
              <a:t>, </a:t>
            </a:r>
            <a:r>
              <a:rPr lang="ru-RU" sz="2200" i="1" dirty="0" err="1"/>
              <a:t>знаходиться</a:t>
            </a:r>
            <a:r>
              <a:rPr lang="ru-RU" sz="2200" i="1" dirty="0"/>
              <a:t> в </a:t>
            </a:r>
            <a:r>
              <a:rPr lang="ru-RU" sz="2200" i="1" dirty="0" err="1"/>
              <a:t>стаціонарному</a:t>
            </a:r>
            <a:r>
              <a:rPr lang="ru-RU" sz="2200" i="1" dirty="0"/>
              <a:t> </a:t>
            </a:r>
            <a:r>
              <a:rPr lang="ru-RU" sz="2200" i="1" dirty="0" err="1"/>
              <a:t>стані</a:t>
            </a:r>
            <a:r>
              <a:rPr lang="ru-RU" sz="2200" i="1" dirty="0"/>
              <a:t> – в</a:t>
            </a:r>
            <a:r>
              <a:rPr lang="uk-UA" sz="2200" i="1" dirty="0" err="1"/>
              <a:t>ін</a:t>
            </a:r>
            <a:r>
              <a:rPr lang="uk-UA" sz="2200" i="1" dirty="0"/>
              <a:t>  </a:t>
            </a:r>
            <a:r>
              <a:rPr lang="ru-RU" sz="2200" i="1" dirty="0" err="1"/>
              <a:t>повин</a:t>
            </a:r>
            <a:r>
              <a:rPr lang="uk-UA" sz="2200" i="1" dirty="0" err="1"/>
              <a:t>ен</a:t>
            </a:r>
            <a:r>
              <a:rPr lang="uk-UA" sz="2200" i="1" dirty="0"/>
              <a:t> </a:t>
            </a:r>
            <a:r>
              <a:rPr lang="ru-RU" sz="2200" i="1" dirty="0"/>
              <a:t> </a:t>
            </a:r>
            <a:r>
              <a:rPr lang="ru-RU" sz="2200" i="1" dirty="0" err="1"/>
              <a:t>розширюватися</a:t>
            </a:r>
            <a:r>
              <a:rPr lang="ru-RU" sz="2200" i="1" dirty="0"/>
              <a:t> </a:t>
            </a:r>
            <a:r>
              <a:rPr lang="ru-RU" sz="2200" i="1" dirty="0" err="1"/>
              <a:t>або</a:t>
            </a:r>
            <a:r>
              <a:rPr lang="ru-RU" sz="2200" i="1" dirty="0"/>
              <a:t> </a:t>
            </a:r>
            <a:r>
              <a:rPr lang="ru-RU" sz="2200" i="1" dirty="0" err="1"/>
              <a:t>звужуватися</a:t>
            </a:r>
            <a:r>
              <a:rPr lang="ru-RU" sz="2200" i="1" dirty="0"/>
              <a:t>. </a:t>
            </a: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905602" cy="550165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20650" y="343340"/>
            <a:ext cx="3863317" cy="108012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9900"/>
                </a:solidFill>
              </a:rPr>
              <a:t>Висновки А.А. </a:t>
            </a:r>
            <a:r>
              <a:rPr lang="ru-RU" sz="3200" b="1" dirty="0" err="1">
                <a:solidFill>
                  <a:srgbClr val="FF9900"/>
                </a:solidFill>
              </a:rPr>
              <a:t>Фрідмана</a:t>
            </a:r>
            <a:endParaRPr lang="ru-RU" sz="32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5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5952"/>
            <a:ext cx="3772644" cy="38884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6370" y="316106"/>
            <a:ext cx="3888432" cy="1296144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9900"/>
                </a:solidFill>
              </a:rPr>
              <a:t>Емпіричний</a:t>
            </a:r>
            <a:r>
              <a:rPr lang="ru-RU" sz="2800" b="1" dirty="0">
                <a:solidFill>
                  <a:srgbClr val="FF9900"/>
                </a:solidFill>
              </a:rPr>
              <a:t> закон - закон Хаббла</a:t>
            </a:r>
            <a:endParaRPr lang="ru-RU" sz="2800" dirty="0">
              <a:solidFill>
                <a:srgbClr val="FF99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8113" y="1588217"/>
            <a:ext cx="418187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Наступний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крок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зроблений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1924 р., коли в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обсерваторії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Маунт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Вілсон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Каліфорнії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американський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астроном Е. Хаббл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виміряв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відстань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найближчих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галактик і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самим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відкрив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alt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галактик.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777" y="4423870"/>
            <a:ext cx="8504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1929 р. в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тій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же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обсерваторії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 Хаббл по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червоному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зсуву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ліній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спектрі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випромінювання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галактик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експериментально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підтвердив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теоретичний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висновок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Фрідмана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розширення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 і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встановив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Емпіричний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закон - закон Хаббла: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швидкість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віддалення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галактики прямо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пропорційна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відстані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до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тобто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=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Hr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де H -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постійна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Хаббла.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3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83" y="482692"/>
            <a:ext cx="4161505" cy="55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1488991"/>
            <a:ext cx="381642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міру розвитку природознавства і особливо ядерної фізики висуваються різні гіпотези про фізичні процеси на різних етапах космологічного розширення. 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 з них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запропонована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наприкінці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40 х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рр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 ХХ ст. Г.А.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Гамовим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називається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моделлю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гарячого Всесвіту</a:t>
            </a:r>
            <a:r>
              <a:rPr kumimoji="0" lang="uk-UA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ній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розглянуті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ядерні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процеси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протікали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початковий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момент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розширення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 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щільному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надзвичайно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високою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температурою. З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розширенням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щільне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охолоджувалося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152" y="278946"/>
            <a:ext cx="3932064" cy="117160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9900"/>
                </a:solidFill>
              </a:rPr>
              <a:t>Гіпотези Г.А. </a:t>
            </a:r>
            <a:r>
              <a:rPr lang="uk-UA" sz="2800" b="1" dirty="0" err="1">
                <a:solidFill>
                  <a:srgbClr val="FF9900"/>
                </a:solidFill>
              </a:rPr>
              <a:t>Гамова</a:t>
            </a:r>
            <a:endParaRPr lang="ru-RU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38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97152"/>
            <a:ext cx="74665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ru-RU" altLang="ru-RU" sz="2000" b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цієї</a:t>
            </a:r>
            <a:r>
              <a:rPr kumimoji="0" lang="ru-RU" altLang="ru-RU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моделі</a:t>
            </a:r>
            <a:r>
              <a:rPr kumimoji="0" lang="ru-RU" altLang="ru-RU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слідує</a:t>
            </a:r>
            <a:r>
              <a:rPr kumimoji="0" lang="ru-RU" altLang="ru-RU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два </a:t>
            </a:r>
            <a:r>
              <a:rPr kumimoji="0" lang="ru-RU" altLang="ru-RU" sz="2000" b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висновки</a:t>
            </a:r>
            <a:r>
              <a:rPr kumimoji="0" lang="ru-RU" altLang="ru-RU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altLang="ru-RU" sz="20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зароджувалися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зірки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складалася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основному з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водню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(75%) і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гелію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(25%);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сьогоднішньому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 повинно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спостерігатися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слабке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електромагнітне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випромінювання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яке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зберегло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пам'ять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початковий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етап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Всесвіту, і тому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реліктовим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7" y="238181"/>
            <a:ext cx="8305783" cy="43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5112568" cy="1296144"/>
          </a:xfrm>
          <a:prstGeom prst="roundRect">
            <a:avLst/>
          </a:prstGeom>
          <a:solidFill>
            <a:srgbClr val="00B050">
              <a:alpha val="29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9900"/>
                </a:solidFill>
              </a:rPr>
              <a:t>Реліктове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400" b="1" dirty="0" err="1">
                <a:solidFill>
                  <a:srgbClr val="FF9900"/>
                </a:solidFill>
              </a:rPr>
              <a:t>випромінювання</a:t>
            </a:r>
            <a:r>
              <a:rPr lang="ru-RU" sz="2400" b="1" dirty="0">
                <a:solidFill>
                  <a:srgbClr val="FF9900"/>
                </a:solidFill>
              </a:rPr>
              <a:t> А. </a:t>
            </a:r>
            <a:r>
              <a:rPr lang="ru-RU" sz="2400" b="1" dirty="0" err="1">
                <a:solidFill>
                  <a:srgbClr val="FF9900"/>
                </a:solidFill>
              </a:rPr>
              <a:t>Пензіса</a:t>
            </a:r>
            <a:r>
              <a:rPr lang="ru-RU" sz="2400" b="1" dirty="0">
                <a:solidFill>
                  <a:srgbClr val="FF9900"/>
                </a:solidFill>
              </a:rPr>
              <a:t> і Р. </a:t>
            </a:r>
            <a:r>
              <a:rPr lang="ru-RU" sz="2400" b="1" dirty="0" err="1">
                <a:solidFill>
                  <a:srgbClr val="FF9900"/>
                </a:solidFill>
              </a:rPr>
              <a:t>Вільсона</a:t>
            </a:r>
            <a:endParaRPr lang="ru-RU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7178" y="1777265"/>
            <a:ext cx="80648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розвитком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астрономічних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засобів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спостереження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і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зокрема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народженням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радіоастрономії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з'явилися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можливості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пізнання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Всесвіту. У 1965 р.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американські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астрофізики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Пензіас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Р.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Вільсон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експериментально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виявили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реліктове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випромінювання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Реліктове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випромінювання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фонове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ізотропне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випромінювання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спектром,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близьким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спектру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випромінювання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абсолютно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чорного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 температурою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близько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К.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7178" y="3933056"/>
            <a:ext cx="8027876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2000 р.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повідомлялося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зроблено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важливий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крок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шляху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розуміння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самого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раннього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етапу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еволюції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Всесвіту. 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лабораторії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європейських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ядерних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досліджень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Женеві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отримано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новий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стан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кварк -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глюонна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плазма.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Передбачається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такому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Всесвіт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перебувала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перші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мкс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великого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вибуху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До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цих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пір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вдавалося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охарактеризувати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еволюцію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матерії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стадії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раніше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трьох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хвилин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вибуху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вже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сформувалися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ядра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атомів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6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72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1257</Words>
  <Application>Microsoft Office PowerPoint</Application>
  <PresentationFormat>Экран (4:3)</PresentationFormat>
  <Paragraphs>73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Основні концепції космології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22</cp:revision>
  <dcterms:created xsi:type="dcterms:W3CDTF">2014-04-22T17:02:52Z</dcterms:created>
  <dcterms:modified xsi:type="dcterms:W3CDTF">2014-04-29T08:23:57Z</dcterms:modified>
</cp:coreProperties>
</file>