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6"/>
  </p:notesMasterIdLst>
  <p:sldIdLst>
    <p:sldId id="257" r:id="rId2"/>
    <p:sldId id="256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61" r:id="rId23"/>
    <p:sldId id="279" r:id="rId24"/>
    <p:sldId id="280" r:id="rId25"/>
    <p:sldId id="281" r:id="rId26"/>
    <p:sldId id="282" r:id="rId27"/>
    <p:sldId id="283" r:id="rId28"/>
    <p:sldId id="284" r:id="rId29"/>
    <p:sldId id="286" r:id="rId30"/>
    <p:sldId id="287" r:id="rId31"/>
    <p:sldId id="288" r:id="rId32"/>
    <p:sldId id="285" r:id="rId33"/>
    <p:sldId id="289" r:id="rId34"/>
    <p:sldId id="290" r:id="rId35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1015"/>
          </a:xfrm>
          <a:prstGeom prst="rect">
            <a:avLst/>
          </a:prstGeom>
        </p:spPr>
        <p:txBody>
          <a:bodyPr vert="horz" lIns="96605" tIns="48303" rIns="96605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1"/>
            <a:ext cx="2984871" cy="501015"/>
          </a:xfrm>
          <a:prstGeom prst="rect">
            <a:avLst/>
          </a:prstGeom>
        </p:spPr>
        <p:txBody>
          <a:bodyPr vert="horz" lIns="96605" tIns="48303" rIns="96605" bIns="48303" rtlCol="0"/>
          <a:lstStyle>
            <a:lvl1pPr algn="r">
              <a:defRPr sz="1300"/>
            </a:lvl1pPr>
          </a:lstStyle>
          <a:p>
            <a:fld id="{A01DDDA6-571A-41AE-ADE1-12FC76AD36DD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5" tIns="48303" rIns="96605" bIns="483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4"/>
            <a:ext cx="5510530" cy="4509135"/>
          </a:xfrm>
          <a:prstGeom prst="rect">
            <a:avLst/>
          </a:prstGeom>
        </p:spPr>
        <p:txBody>
          <a:bodyPr vert="horz" lIns="96605" tIns="48303" rIns="96605" bIns="4830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7"/>
            <a:ext cx="2984871" cy="501015"/>
          </a:xfrm>
          <a:prstGeom prst="rect">
            <a:avLst/>
          </a:prstGeom>
        </p:spPr>
        <p:txBody>
          <a:bodyPr vert="horz" lIns="96605" tIns="48303" rIns="96605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7"/>
            <a:ext cx="2984871" cy="501015"/>
          </a:xfrm>
          <a:prstGeom prst="rect">
            <a:avLst/>
          </a:prstGeom>
        </p:spPr>
        <p:txBody>
          <a:bodyPr vert="horz" lIns="96605" tIns="48303" rIns="96605" bIns="48303" rtlCol="0" anchor="b"/>
          <a:lstStyle>
            <a:lvl1pPr algn="r">
              <a:defRPr sz="1300"/>
            </a:lvl1pPr>
          </a:lstStyle>
          <a:p>
            <a:fld id="{7CAAEFD8-AECC-4B73-B80A-A0A3DF968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3301-CCD1-4BCC-8DE0-1D7CEF1173F2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71FEFB3-8E2C-4B0D-9CF3-416DB974D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3301-CCD1-4BCC-8DE0-1D7CEF1173F2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EFB3-8E2C-4B0D-9CF3-416DB974D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3301-CCD1-4BCC-8DE0-1D7CEF1173F2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EFB3-8E2C-4B0D-9CF3-416DB974D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3301-CCD1-4BCC-8DE0-1D7CEF1173F2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71FEFB3-8E2C-4B0D-9CF3-416DB974D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3301-CCD1-4BCC-8DE0-1D7CEF1173F2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EFB3-8E2C-4B0D-9CF3-416DB974D0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3301-CCD1-4BCC-8DE0-1D7CEF1173F2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EFB3-8E2C-4B0D-9CF3-416DB974D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3301-CCD1-4BCC-8DE0-1D7CEF1173F2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71FEFB3-8E2C-4B0D-9CF3-416DB974D0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3301-CCD1-4BCC-8DE0-1D7CEF1173F2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EFB3-8E2C-4B0D-9CF3-416DB974D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3301-CCD1-4BCC-8DE0-1D7CEF1173F2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EFB3-8E2C-4B0D-9CF3-416DB974D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3301-CCD1-4BCC-8DE0-1D7CEF1173F2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EFB3-8E2C-4B0D-9CF3-416DB974D0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E3301-CCD1-4BCC-8DE0-1D7CEF1173F2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EFB3-8E2C-4B0D-9CF3-416DB974D0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EFE3301-CCD1-4BCC-8DE0-1D7CEF1173F2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71FEFB3-8E2C-4B0D-9CF3-416DB974D0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46.jpeg"/><Relationship Id="rId7" Type="http://schemas.openxmlformats.org/officeDocument/2006/relationships/image" Target="../media/image32.jpe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jpe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5" Type="http://schemas.openxmlformats.org/officeDocument/2006/relationships/image" Target="../media/image40.png"/><Relationship Id="rId23" Type="http://schemas.openxmlformats.org/officeDocument/2006/relationships/image" Target="../media/image48.png"/><Relationship Id="rId10" Type="http://schemas.openxmlformats.org/officeDocument/2006/relationships/image" Target="../media/image35.jpe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928670"/>
            <a:ext cx="8458200" cy="122237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66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Script" pitchFamily="34" charset="0"/>
              </a:rPr>
              <a:t>Творчий проект</a:t>
            </a:r>
            <a:endParaRPr lang="ru-RU" sz="66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Segoe Script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7158" y="2928934"/>
            <a:ext cx="8458200" cy="914400"/>
          </a:xfrm>
        </p:spPr>
        <p:txBody>
          <a:bodyPr>
            <a:noAutofit/>
          </a:bodyPr>
          <a:lstStyle/>
          <a:p>
            <a:pPr algn="ctr"/>
            <a:r>
              <a:rPr lang="uk-UA" sz="8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Script" pitchFamily="34" charset="0"/>
              </a:rPr>
              <a:t>Кінематика</a:t>
            </a:r>
            <a:endParaRPr lang="ru-RU" sz="8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  <a:latin typeface="Segoe Scrip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4714884"/>
            <a:ext cx="2124299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Script" pitchFamily="34" charset="0"/>
              </a:rPr>
              <a:t>Група: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  <a:latin typeface="Segoe Scrip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488" y="4714884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Лемак</a:t>
            </a:r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Ростислава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29322" y="4714884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Попова </a:t>
            </a:r>
            <a:r>
              <a:rPr lang="uk-UA" sz="36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Каріна</a:t>
            </a:r>
            <a:endParaRPr lang="ru-RU" sz="3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10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458200" cy="1222375"/>
          </a:xfrm>
        </p:spPr>
        <p:txBody>
          <a:bodyPr>
            <a:normAutofit/>
          </a:bodyPr>
          <a:lstStyle/>
          <a:p>
            <a:r>
              <a:rPr lang="uk-UA" sz="54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     Переміщення</a:t>
            </a:r>
            <a:endParaRPr lang="ru-RU" sz="54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1142984"/>
            <a:ext cx="24272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Лінійне :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52" y="1142984"/>
            <a:ext cx="23080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Кутове :</a:t>
            </a:r>
            <a:endParaRPr lang="ru-RU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Рисунок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142984"/>
            <a:ext cx="785818" cy="867816"/>
          </a:xfrm>
          <a:prstGeom prst="rect">
            <a:avLst/>
          </a:prstGeom>
        </p:spPr>
      </p:pic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15206" y="1071546"/>
            <a:ext cx="786875" cy="836055"/>
          </a:xfrm>
          <a:prstGeom prst="rect">
            <a:avLst/>
          </a:prstGeom>
        </p:spPr>
      </p:pic>
      <p:pic>
        <p:nvPicPr>
          <p:cNvPr id="9" name="Рисунок 8" descr="Рисунок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5786" y="2357430"/>
            <a:ext cx="6502484" cy="4143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85728"/>
            <a:ext cx="8870352" cy="621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86058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uk-UA" sz="7200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ТРАЄКТОРІЯ РУХУ</a:t>
            </a:r>
            <a:endParaRPr lang="ru-RU" sz="72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12095" flipH="1">
            <a:off x="4333154" y="2706367"/>
            <a:ext cx="4683278" cy="3026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Рисунок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85728"/>
            <a:ext cx="8858280" cy="2620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38667">
            <a:off x="136470" y="3640087"/>
            <a:ext cx="457100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2852"/>
            <a:ext cx="8072462" cy="2286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</a:t>
            </a: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Траєкторія</a:t>
            </a:r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уявна лінія,в кожній точці якої послідовно перебувала матеріальна точка під час свого руху в просторі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uchenye-vozvrashchayuts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357166"/>
            <a:ext cx="8786842" cy="60722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00438"/>
            <a:ext cx="8786874" cy="2143140"/>
          </a:xfrm>
        </p:spPr>
        <p:txBody>
          <a:bodyPr>
            <a:normAutofit/>
          </a:bodyPr>
          <a:lstStyle/>
          <a:p>
            <a:r>
              <a:rPr lang="uk-UA" sz="96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r>
              <a:rPr lang="uk-UA" sz="9600" b="1" cap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Видатні вчені</a:t>
            </a:r>
            <a:endParaRPr lang="ru-RU" sz="9600" b="1" cap="none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4" y="0"/>
            <a:ext cx="3848096" cy="225742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 smtClean="0">
                <a:solidFill>
                  <a:srgbClr val="7030A0"/>
                </a:solidFill>
              </a:rPr>
              <a:t>Ісаак</a:t>
            </a:r>
            <a:r>
              <a:rPr lang="ru-RU" sz="4000" b="1" dirty="0" smtClean="0">
                <a:solidFill>
                  <a:srgbClr val="7030A0"/>
                </a:solidFill>
              </a:rPr>
              <a:t> Ньютон (1642 - 1727)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2214555"/>
            <a:ext cx="3786214" cy="428628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великий </a:t>
            </a:r>
            <a:r>
              <a:rPr lang="ru-RU" b="1" dirty="0" err="1" smtClean="0">
                <a:solidFill>
                  <a:srgbClr val="7030A0"/>
                </a:solidFill>
              </a:rPr>
              <a:t>вчений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який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зробив</a:t>
            </a:r>
            <a:r>
              <a:rPr lang="ru-RU" b="1" dirty="0" smtClean="0">
                <a:solidFill>
                  <a:srgbClr val="7030A0"/>
                </a:solidFill>
              </a:rPr>
              <a:t> великий </a:t>
            </a:r>
            <a:r>
              <a:rPr lang="ru-RU" b="1" dirty="0" err="1" smtClean="0">
                <a:solidFill>
                  <a:srgbClr val="7030A0"/>
                </a:solidFill>
              </a:rPr>
              <a:t>внесок</a:t>
            </a:r>
            <a:r>
              <a:rPr lang="ru-RU" b="1" dirty="0" smtClean="0">
                <a:solidFill>
                  <a:srgbClr val="7030A0"/>
                </a:solidFill>
              </a:rPr>
              <a:t> у </a:t>
            </a:r>
            <a:r>
              <a:rPr lang="ru-RU" b="1" dirty="0" err="1" smtClean="0">
                <a:solidFill>
                  <a:srgbClr val="7030A0"/>
                </a:solidFill>
              </a:rPr>
              <a:t>розвиток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фізики,математики</a:t>
            </a:r>
            <a:r>
              <a:rPr lang="ru-RU" b="1" dirty="0" smtClean="0">
                <a:solidFill>
                  <a:srgbClr val="7030A0"/>
                </a:solidFill>
              </a:rPr>
              <a:t>, </a:t>
            </a:r>
            <a:r>
              <a:rPr lang="ru-RU" b="1" dirty="0" err="1" smtClean="0">
                <a:solidFill>
                  <a:srgbClr val="7030A0"/>
                </a:solidFill>
              </a:rPr>
              <a:t>астрології</a:t>
            </a:r>
            <a:r>
              <a:rPr lang="ru-RU" b="1" dirty="0" smtClean="0">
                <a:solidFill>
                  <a:srgbClr val="7030A0"/>
                </a:solidFill>
              </a:rPr>
              <a:t>.</a:t>
            </a:r>
            <a:endParaRPr lang="ru-RU" dirty="0"/>
          </a:p>
        </p:txBody>
      </p:sp>
      <p:pic>
        <p:nvPicPr>
          <p:cNvPr id="4" name="Picture 8" descr="GodfreyKneller-IsaacNewton-16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4766091" cy="63007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4000496" cy="8382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Жозеф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Луї</a:t>
            </a:r>
            <a:r>
              <a:rPr lang="ru-RU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Лагранж</a:t>
            </a:r>
            <a:endParaRPr lang="ru-RU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54162"/>
            <a:ext cx="3643338" cy="516098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err="1" smtClean="0">
                <a:solidFill>
                  <a:srgbClr val="00B0F0"/>
                </a:solidFill>
              </a:rPr>
              <a:t>французький</a:t>
            </a:r>
            <a:r>
              <a:rPr lang="ru-RU" b="1" dirty="0" smtClean="0">
                <a:solidFill>
                  <a:srgbClr val="00B0F0"/>
                </a:solidFill>
              </a:rPr>
              <a:t> математик </a:t>
            </a:r>
            <a:r>
              <a:rPr lang="ru-RU" b="1" dirty="0" err="1" smtClean="0">
                <a:solidFill>
                  <a:srgbClr val="00B0F0"/>
                </a:solidFill>
              </a:rPr>
              <a:t>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механік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італійського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походження</a:t>
            </a:r>
            <a:r>
              <a:rPr lang="ru-RU" b="1" dirty="0" smtClean="0">
                <a:solidFill>
                  <a:srgbClr val="00B0F0"/>
                </a:solidFill>
              </a:rPr>
              <a:t>. </a:t>
            </a:r>
            <a:r>
              <a:rPr lang="ru-RU" b="1" dirty="0" err="1" smtClean="0">
                <a:solidFill>
                  <a:srgbClr val="00B0F0"/>
                </a:solidFill>
              </a:rPr>
              <a:t>Поряд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з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Ейлером</a:t>
            </a:r>
            <a:r>
              <a:rPr lang="ru-RU" b="1" dirty="0" smtClean="0">
                <a:solidFill>
                  <a:srgbClr val="00B0F0"/>
                </a:solidFill>
              </a:rPr>
              <a:t> - </a:t>
            </a:r>
            <a:r>
              <a:rPr lang="ru-RU" b="1" dirty="0" err="1" smtClean="0">
                <a:solidFill>
                  <a:srgbClr val="00B0F0"/>
                </a:solidFill>
              </a:rPr>
              <a:t>найкращий</a:t>
            </a:r>
            <a:r>
              <a:rPr lang="ru-RU" b="1" dirty="0" smtClean="0">
                <a:solidFill>
                  <a:srgbClr val="00B0F0"/>
                </a:solidFill>
              </a:rPr>
              <a:t> математик </a:t>
            </a:r>
            <a:r>
              <a:rPr lang="en-US" b="1" dirty="0" smtClean="0">
                <a:solidFill>
                  <a:srgbClr val="00B0F0"/>
                </a:solidFill>
              </a:rPr>
              <a:t>XVIII </a:t>
            </a:r>
            <a:r>
              <a:rPr lang="ru-RU" b="1" dirty="0" err="1" smtClean="0">
                <a:solidFill>
                  <a:srgbClr val="00B0F0"/>
                </a:solidFill>
              </a:rPr>
              <a:t>століття</a:t>
            </a:r>
            <a:r>
              <a:rPr lang="ru-RU" b="1" dirty="0" smtClean="0">
                <a:solidFill>
                  <a:srgbClr val="00B0F0"/>
                </a:solidFill>
              </a:rPr>
              <a:t>. Особливо </a:t>
            </a:r>
            <a:r>
              <a:rPr lang="ru-RU" b="1" dirty="0" err="1" smtClean="0">
                <a:solidFill>
                  <a:srgbClr val="00B0F0"/>
                </a:solidFill>
              </a:rPr>
              <a:t>прославився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винятковою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майстерністю</a:t>
            </a:r>
            <a:r>
              <a:rPr lang="ru-RU" b="1" dirty="0" smtClean="0">
                <a:solidFill>
                  <a:srgbClr val="00B0F0"/>
                </a:solidFill>
              </a:rPr>
              <a:t> в </a:t>
            </a:r>
            <a:r>
              <a:rPr lang="ru-RU" b="1" dirty="0" err="1" smtClean="0">
                <a:solidFill>
                  <a:srgbClr val="00B0F0"/>
                </a:solidFill>
              </a:rPr>
              <a:t>області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узагальнення</a:t>
            </a:r>
            <a:r>
              <a:rPr lang="ru-RU" b="1" dirty="0" smtClean="0">
                <a:solidFill>
                  <a:srgbClr val="00B0F0"/>
                </a:solidFill>
              </a:rPr>
              <a:t> та синтезу </a:t>
            </a:r>
            <a:r>
              <a:rPr lang="ru-RU" b="1" dirty="0" err="1" smtClean="0">
                <a:solidFill>
                  <a:srgbClr val="00B0F0"/>
                </a:solidFill>
              </a:rPr>
              <a:t>накопиченого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наукового</a:t>
            </a:r>
            <a:r>
              <a:rPr lang="ru-RU" b="1" dirty="0" smtClean="0">
                <a:solidFill>
                  <a:srgbClr val="00B0F0"/>
                </a:solidFill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</a:rPr>
              <a:t>матеріалу</a:t>
            </a:r>
            <a:r>
              <a:rPr lang="ru-RU" b="1" dirty="0" smtClean="0">
                <a:solidFill>
                  <a:srgbClr val="00B0F0"/>
                </a:solidFill>
              </a:rPr>
              <a:t>.</a:t>
            </a:r>
            <a:endParaRPr lang="ru-RU" b="1" dirty="0">
              <a:solidFill>
                <a:srgbClr val="00B0F0"/>
              </a:solidFill>
            </a:endParaRPr>
          </a:p>
        </p:txBody>
      </p:sp>
      <p:pic>
        <p:nvPicPr>
          <p:cNvPr id="4" name="Picture 7" descr="Лагран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42852"/>
            <a:ext cx="4875629" cy="65008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3552820" cy="900098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Леонард </a:t>
            </a:r>
            <a:r>
              <a:rPr lang="ru-RU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Ейлер</a:t>
            </a: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3286148" cy="51435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ru-RU" b="1" dirty="0" err="1" smtClean="0">
                <a:solidFill>
                  <a:srgbClr val="00B050"/>
                </a:solidFill>
              </a:rPr>
              <a:t>видатний</a:t>
            </a:r>
            <a:r>
              <a:rPr lang="ru-RU" b="1" dirty="0" smtClean="0">
                <a:solidFill>
                  <a:srgbClr val="00B050"/>
                </a:solidFill>
              </a:rPr>
              <a:t> математик, </a:t>
            </a:r>
            <a:r>
              <a:rPr lang="ru-RU" b="1" dirty="0" err="1" smtClean="0">
                <a:solidFill>
                  <a:srgbClr val="00B050"/>
                </a:solidFill>
              </a:rPr>
              <a:t>який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зробив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значний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внесок</a:t>
            </a:r>
            <a:r>
              <a:rPr lang="ru-RU" b="1" dirty="0" smtClean="0">
                <a:solidFill>
                  <a:srgbClr val="00B050"/>
                </a:solidFill>
              </a:rPr>
              <a:t> у </a:t>
            </a:r>
            <a:r>
              <a:rPr lang="ru-RU" b="1" dirty="0" err="1" smtClean="0">
                <a:solidFill>
                  <a:srgbClr val="00B050"/>
                </a:solidFill>
              </a:rPr>
              <a:t>розвиток</a:t>
            </a:r>
            <a:r>
              <a:rPr lang="ru-RU" b="1" dirty="0" smtClean="0">
                <a:solidFill>
                  <a:srgbClr val="00B050"/>
                </a:solidFill>
              </a:rPr>
              <a:t> математики, а </a:t>
            </a:r>
            <a:r>
              <a:rPr lang="ru-RU" b="1" dirty="0" err="1" smtClean="0">
                <a:solidFill>
                  <a:srgbClr val="00B050"/>
                </a:solidFill>
              </a:rPr>
              <a:t>також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механіки</a:t>
            </a:r>
            <a:r>
              <a:rPr lang="ru-RU" b="1" dirty="0" smtClean="0">
                <a:solidFill>
                  <a:srgbClr val="00B050"/>
                </a:solidFill>
              </a:rPr>
              <a:t>, </a:t>
            </a:r>
            <a:r>
              <a:rPr lang="ru-RU" b="1" dirty="0" err="1" smtClean="0">
                <a:solidFill>
                  <a:srgbClr val="00B050"/>
                </a:solidFill>
              </a:rPr>
              <a:t>фізики</a:t>
            </a:r>
            <a:r>
              <a:rPr lang="ru-RU" b="1" dirty="0" smtClean="0">
                <a:solidFill>
                  <a:srgbClr val="00B050"/>
                </a:solidFill>
              </a:rPr>
              <a:t>, </a:t>
            </a:r>
            <a:r>
              <a:rPr lang="ru-RU" b="1" dirty="0" err="1" smtClean="0">
                <a:solidFill>
                  <a:srgbClr val="00B050"/>
                </a:solidFill>
              </a:rPr>
              <a:t>астрономії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й</a:t>
            </a:r>
            <a:r>
              <a:rPr lang="ru-RU" b="1" dirty="0" smtClean="0">
                <a:solidFill>
                  <a:srgbClr val="00B050"/>
                </a:solidFill>
              </a:rPr>
              <a:t> низки </a:t>
            </a:r>
            <a:r>
              <a:rPr lang="ru-RU" b="1" dirty="0" err="1" smtClean="0">
                <a:solidFill>
                  <a:srgbClr val="00B050"/>
                </a:solidFill>
              </a:rPr>
              <a:t>прикладних</a:t>
            </a:r>
            <a:r>
              <a:rPr lang="ru-RU" b="1" dirty="0" smtClean="0">
                <a:solidFill>
                  <a:srgbClr val="00B050"/>
                </a:solidFill>
              </a:rPr>
              <a:t> наук. 29-річний </a:t>
            </a:r>
            <a:r>
              <a:rPr lang="ru-RU" b="1" dirty="0" err="1" smtClean="0">
                <a:solidFill>
                  <a:srgbClr val="00B050"/>
                </a:solidFill>
              </a:rPr>
              <a:t>Ейлер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відмовився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від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традиційного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геометричного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підходу</a:t>
            </a:r>
            <a:r>
              <a:rPr lang="ru-RU" b="1" dirty="0" smtClean="0">
                <a:solidFill>
                  <a:srgbClr val="00B050"/>
                </a:solidFill>
              </a:rPr>
              <a:t> до </a:t>
            </a:r>
            <a:r>
              <a:rPr lang="ru-RU" b="1" dirty="0" err="1" smtClean="0">
                <a:solidFill>
                  <a:srgbClr val="00B050"/>
                </a:solidFill>
              </a:rPr>
              <a:t>механіки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і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використовував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аналітичний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спосіб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вирішення</a:t>
            </a:r>
            <a:r>
              <a:rPr lang="ru-RU" b="1" dirty="0" smtClean="0">
                <a:solidFill>
                  <a:srgbClr val="00B050"/>
                </a:solidFill>
              </a:rPr>
              <a:t> в </a:t>
            </a:r>
            <a:r>
              <a:rPr lang="ru-RU" b="1" dirty="0" err="1" smtClean="0">
                <a:solidFill>
                  <a:srgbClr val="00B050"/>
                </a:solidFill>
              </a:rPr>
              <a:t>механіці</a:t>
            </a:r>
            <a:r>
              <a:rPr lang="ru-RU" b="1" dirty="0" smtClean="0">
                <a:solidFill>
                  <a:srgbClr val="00B050"/>
                </a:solidFill>
              </a:rPr>
              <a:t>.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Picture 7" descr="219px-Leonhard_Euler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42852"/>
            <a:ext cx="5015845" cy="6572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4910" y="142852"/>
            <a:ext cx="3929090" cy="1471602"/>
          </a:xfrm>
        </p:spPr>
        <p:txBody>
          <a:bodyPr>
            <a:normAutofit fontScale="90000"/>
          </a:bodyPr>
          <a:lstStyle/>
          <a:p>
            <a:r>
              <a:rPr lang="ru-RU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/>
                <a:cs typeface="Arial"/>
              </a:rPr>
              <a:t>Галілео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/>
                <a:cs typeface="Arial"/>
              </a:rPr>
              <a:t> </a:t>
            </a:r>
            <a:r>
              <a:rPr lang="ru-RU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/>
                <a:cs typeface="Arial"/>
              </a:rPr>
              <a:t>Галілей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/>
                <a:cs typeface="Arial"/>
              </a:rPr>
              <a:t/>
            </a:r>
            <a:b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/>
                <a:cs typeface="Arial"/>
              </a:rPr>
            </a:b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/>
                <a:cs typeface="Arial"/>
              </a:rPr>
              <a:t>       1564-1642</a:t>
            </a:r>
            <a: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/>
            </a:r>
            <a:b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43504" y="1714488"/>
            <a:ext cx="384809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sz="2800" dirty="0" err="1" smtClean="0">
                <a:solidFill>
                  <a:srgbClr val="FF0000"/>
                </a:solidFill>
              </a:rPr>
              <a:t>італійський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мислитель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епохи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Відродження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засновник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класичної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механіки</a:t>
            </a:r>
            <a:r>
              <a:rPr lang="ru-RU" sz="2800" dirty="0" smtClean="0">
                <a:solidFill>
                  <a:srgbClr val="FF0000"/>
                </a:solidFill>
              </a:rPr>
              <a:t>, </a:t>
            </a:r>
            <a:r>
              <a:rPr lang="ru-RU" sz="2800" dirty="0" err="1" smtClean="0">
                <a:solidFill>
                  <a:srgbClr val="FF0000"/>
                </a:solidFill>
              </a:rPr>
              <a:t>фізик</a:t>
            </a:r>
            <a:r>
              <a:rPr lang="ru-RU" sz="2800" dirty="0" smtClean="0">
                <a:solidFill>
                  <a:srgbClr val="FF0000"/>
                </a:solidFill>
              </a:rPr>
              <a:t>, астроном, математик, поет </a:t>
            </a:r>
            <a:r>
              <a:rPr lang="ru-RU" sz="2800" dirty="0" err="1" smtClean="0">
                <a:solidFill>
                  <a:srgbClr val="FF0000"/>
                </a:solidFill>
              </a:rPr>
              <a:t>і</a:t>
            </a:r>
            <a:r>
              <a:rPr lang="ru-RU" sz="2800" dirty="0" smtClean="0">
                <a:solidFill>
                  <a:srgbClr val="FF0000"/>
                </a:solidFill>
              </a:rPr>
              <a:t> </a:t>
            </a:r>
            <a:r>
              <a:rPr lang="ru-RU" sz="2800" dirty="0" err="1" smtClean="0">
                <a:solidFill>
                  <a:srgbClr val="FF0000"/>
                </a:solidFill>
              </a:rPr>
              <a:t>літературний</a:t>
            </a:r>
            <a:r>
              <a:rPr lang="ru-RU" sz="2800" dirty="0" smtClean="0">
                <a:solidFill>
                  <a:srgbClr val="FF0000"/>
                </a:solidFill>
              </a:rPr>
              <a:t> критик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4939805" cy="60624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142852"/>
            <a:ext cx="3276592" cy="1500198"/>
          </a:xfrm>
        </p:spPr>
        <p:txBody>
          <a:bodyPr>
            <a:normAutofit fontScale="90000"/>
          </a:bodyPr>
          <a:lstStyle/>
          <a:p>
            <a:r>
              <a:rPr lang="ru-RU" b="1" kern="10" dirty="0" smtClean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/>
                <a:cs typeface="Arial"/>
              </a:rPr>
              <a:t>Михайло Ломоносов</a:t>
            </a:r>
            <a:br>
              <a:rPr lang="ru-RU" b="1" kern="10" dirty="0" smtClean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/>
                <a:cs typeface="Arial"/>
              </a:rPr>
            </a:br>
            <a:r>
              <a:rPr lang="ru-RU" b="1" kern="10" dirty="0" smtClean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"/>
                <a:cs typeface="Arial"/>
              </a:rPr>
              <a:t>1711-1765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86446" y="1785926"/>
            <a:ext cx="3205154" cy="492922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C40000"/>
                </a:solidFill>
              </a:rPr>
              <a:t>   </a:t>
            </a:r>
            <a:r>
              <a:rPr lang="ru-RU" b="1" dirty="0" err="1" smtClean="0">
                <a:solidFill>
                  <a:srgbClr val="C40000"/>
                </a:solidFill>
              </a:rPr>
              <a:t>російський</a:t>
            </a:r>
            <a:r>
              <a:rPr lang="ru-RU" b="1" dirty="0" smtClean="0">
                <a:solidFill>
                  <a:srgbClr val="C40000"/>
                </a:solidFill>
              </a:rPr>
              <a:t> </a:t>
            </a:r>
            <a:r>
              <a:rPr lang="ru-RU" b="1" dirty="0" err="1" smtClean="0">
                <a:solidFill>
                  <a:srgbClr val="C40000"/>
                </a:solidFill>
              </a:rPr>
              <a:t>учений-натураліст</a:t>
            </a:r>
            <a:r>
              <a:rPr lang="ru-RU" b="1" dirty="0" smtClean="0">
                <a:solidFill>
                  <a:srgbClr val="C40000"/>
                </a:solidFill>
              </a:rPr>
              <a:t>, </a:t>
            </a:r>
            <a:r>
              <a:rPr lang="ru-RU" b="1" dirty="0" err="1" smtClean="0">
                <a:solidFill>
                  <a:srgbClr val="C40000"/>
                </a:solidFill>
              </a:rPr>
              <a:t>геохімік</a:t>
            </a:r>
            <a:r>
              <a:rPr lang="ru-RU" b="1" dirty="0" smtClean="0">
                <a:solidFill>
                  <a:srgbClr val="C40000"/>
                </a:solidFill>
              </a:rPr>
              <a:t>, поет, заклав </a:t>
            </a:r>
            <a:r>
              <a:rPr lang="ru-RU" b="1" dirty="0" err="1" smtClean="0">
                <a:solidFill>
                  <a:srgbClr val="C40000"/>
                </a:solidFill>
              </a:rPr>
              <a:t>основи</a:t>
            </a:r>
            <a:r>
              <a:rPr lang="ru-RU" b="1" dirty="0" smtClean="0">
                <a:solidFill>
                  <a:srgbClr val="C40000"/>
                </a:solidFill>
              </a:rPr>
              <a:t> </a:t>
            </a:r>
            <a:r>
              <a:rPr lang="ru-RU" b="1" dirty="0" err="1" smtClean="0">
                <a:solidFill>
                  <a:srgbClr val="C40000"/>
                </a:solidFill>
              </a:rPr>
              <a:t>російської</a:t>
            </a:r>
            <a:r>
              <a:rPr lang="ru-RU" b="1" dirty="0" smtClean="0">
                <a:solidFill>
                  <a:srgbClr val="C40000"/>
                </a:solidFill>
              </a:rPr>
              <a:t> </a:t>
            </a:r>
            <a:r>
              <a:rPr lang="ru-RU" b="1" dirty="0" err="1" smtClean="0">
                <a:solidFill>
                  <a:srgbClr val="C40000"/>
                </a:solidFill>
              </a:rPr>
              <a:t>літературної</a:t>
            </a:r>
            <a:r>
              <a:rPr lang="ru-RU" b="1" dirty="0" smtClean="0">
                <a:solidFill>
                  <a:srgbClr val="C40000"/>
                </a:solidFill>
              </a:rPr>
              <a:t> </a:t>
            </a:r>
            <a:r>
              <a:rPr lang="ru-RU" b="1" dirty="0" err="1" smtClean="0">
                <a:solidFill>
                  <a:srgbClr val="C40000"/>
                </a:solidFill>
              </a:rPr>
              <a:t>мови</a:t>
            </a:r>
            <a:r>
              <a:rPr lang="ru-RU" b="1" dirty="0" smtClean="0">
                <a:solidFill>
                  <a:srgbClr val="C40000"/>
                </a:solidFill>
              </a:rPr>
              <a:t>, перший </a:t>
            </a:r>
            <a:r>
              <a:rPr lang="ru-RU" b="1" dirty="0" err="1" smtClean="0">
                <a:solidFill>
                  <a:srgbClr val="C40000"/>
                </a:solidFill>
              </a:rPr>
              <a:t>російський</a:t>
            </a:r>
            <a:r>
              <a:rPr lang="ru-RU" b="1" dirty="0" smtClean="0">
                <a:solidFill>
                  <a:srgbClr val="C40000"/>
                </a:solidFill>
              </a:rPr>
              <a:t> </a:t>
            </a:r>
            <a:r>
              <a:rPr lang="ru-RU" b="1" dirty="0" err="1" smtClean="0">
                <a:solidFill>
                  <a:srgbClr val="C40000"/>
                </a:solidFill>
              </a:rPr>
              <a:t>академічно</a:t>
            </a:r>
            <a:r>
              <a:rPr lang="ru-RU" b="1" dirty="0" smtClean="0">
                <a:solidFill>
                  <a:srgbClr val="C40000"/>
                </a:solidFill>
              </a:rPr>
              <a:t> </a:t>
            </a:r>
            <a:r>
              <a:rPr lang="ru-RU" b="1" dirty="0" err="1" smtClean="0">
                <a:solidFill>
                  <a:srgbClr val="C40000"/>
                </a:solidFill>
              </a:rPr>
              <a:t>освічений</a:t>
            </a:r>
            <a:r>
              <a:rPr lang="ru-RU" b="1" dirty="0" smtClean="0">
                <a:solidFill>
                  <a:srgbClr val="C40000"/>
                </a:solidFill>
              </a:rPr>
              <a:t> </a:t>
            </a:r>
            <a:r>
              <a:rPr lang="ru-RU" b="1" dirty="0" err="1" smtClean="0">
                <a:solidFill>
                  <a:srgbClr val="C40000"/>
                </a:solidFill>
              </a:rPr>
              <a:t>вчений</a:t>
            </a:r>
            <a:r>
              <a:rPr lang="ru-RU" b="1" dirty="0" smtClean="0">
                <a:solidFill>
                  <a:srgbClr val="C40000"/>
                </a:solidFill>
              </a:rPr>
              <a:t>.</a:t>
            </a:r>
            <a:endParaRPr lang="ru-RU" b="1" dirty="0">
              <a:solidFill>
                <a:srgbClr val="C4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89"/>
            <a:ext cx="4714908" cy="6435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8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385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38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385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5008" y="1500174"/>
            <a:ext cx="3214710" cy="2357454"/>
          </a:xfrm>
        </p:spPr>
        <p:txBody>
          <a:bodyPr>
            <a:normAutofit/>
          </a:bodyPr>
          <a:lstStyle/>
          <a:p>
            <a:pPr algn="ctr"/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Script" pitchFamily="34" charset="0"/>
              </a:rPr>
              <a:t>Наша емблема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Segoe Script" pitchFamily="34" charset="0"/>
            </a:endParaRPr>
          </a:p>
        </p:txBody>
      </p:sp>
      <p:pic>
        <p:nvPicPr>
          <p:cNvPr id="4" name="Рисунок 3" descr="post-1815904-12972806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5511805" cy="65722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0"/>
            <a:ext cx="4929222" cy="135729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80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   Загадки</a:t>
            </a:r>
            <a:endParaRPr lang="ru-RU" sz="80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1428736"/>
            <a:ext cx="4127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Хто постійно іде, не рухаючись з місця?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2066" y="1357298"/>
            <a:ext cx="73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i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(Час)</a:t>
            </a:r>
            <a:endParaRPr lang="uk-UA" sz="2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57224" y="2000240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Йде з села до села, а з місця й кроку не робить.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072198" y="2000240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rgbClr val="FF0000"/>
                </a:solidFill>
              </a:rPr>
              <a:t> (Дорога)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857224" y="2500306"/>
            <a:ext cx="30112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Перший каже — ти хвилина,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uk-UA" dirty="0" smtClean="0">
                <a:solidFill>
                  <a:srgbClr val="FF0000"/>
                </a:solidFill>
              </a:rPr>
              <a:t>Другий стверджує — година,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uk-UA" dirty="0" smtClean="0">
                <a:solidFill>
                  <a:srgbClr val="FF0000"/>
                </a:solidFill>
              </a:rPr>
              <a:t>Третій так мені прорік,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uk-UA" dirty="0" smtClean="0">
                <a:solidFill>
                  <a:srgbClr val="FF0000"/>
                </a:solidFill>
              </a:rPr>
              <a:t>Ти для мене — цілий рік.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uk-UA" dirty="0" smtClean="0">
                <a:solidFill>
                  <a:srgbClr val="FF0000"/>
                </a:solidFill>
              </a:rPr>
              <a:t> Мабуть знає кожен з вас, 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uk-UA" dirty="0" smtClean="0">
                <a:solidFill>
                  <a:srgbClr val="FF0000"/>
                </a:solidFill>
              </a:rPr>
              <a:t>Я звичайний, точний —...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857620" y="3929066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i="1" dirty="0" smtClean="0">
                <a:solidFill>
                  <a:srgbClr val="FF0000"/>
                </a:solidFill>
              </a:rPr>
              <a:t>(Час)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857224" y="4429132"/>
            <a:ext cx="24178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Поведе тебе лісами,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uk-UA" dirty="0" smtClean="0">
                <a:solidFill>
                  <a:srgbClr val="FF0000"/>
                </a:solidFill>
              </a:rPr>
              <a:t>І полями, і степами,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uk-UA" dirty="0" smtClean="0">
                <a:solidFill>
                  <a:srgbClr val="FF0000"/>
                </a:solidFill>
              </a:rPr>
              <a:t>Ще й до хати приведе,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uk-UA" dirty="0" smtClean="0">
                <a:solidFill>
                  <a:srgbClr val="FF0000"/>
                </a:solidFill>
              </a:rPr>
              <a:t>На порозі пропаде.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3857620" y="5286388"/>
            <a:ext cx="10286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>
                <a:solidFill>
                  <a:srgbClr val="FF0000"/>
                </a:solidFill>
              </a:rPr>
              <a:t>(Стежка)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857224" y="6000768"/>
            <a:ext cx="514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Цілий світ обійде, а одна куриця його переступить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143636" y="6072206"/>
            <a:ext cx="1504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i="1" dirty="0" smtClean="0">
                <a:solidFill>
                  <a:srgbClr val="FF0000"/>
                </a:solidFill>
              </a:rPr>
              <a:t>( Слід колеса)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5" grpId="0"/>
      <p:bldP spid="16" grpId="0"/>
      <p:bldP spid="19" grpId="0"/>
      <p:bldP spid="20" grpId="0"/>
      <p:bldP spid="21" grpId="0"/>
      <p:bldP spid="24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48756" cy="1152548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</a:t>
            </a:r>
            <a:r>
              <a:rPr lang="uk-UA" sz="6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Прислів</a:t>
            </a:r>
            <a:r>
              <a:rPr lang="en-US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uk-UA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44" y="1428736"/>
            <a:ext cx="871543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Без початку не має кінця.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І велика дорога має початок.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І велика дорога починається з першого кроку.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 По дорозі три торби виїв, а не знайшов Київ.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5. Їхав до вас, а заїхав до нас.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6. Їхав до брата, а заїхав до свата.</a:t>
            </a:r>
          </a:p>
          <a:p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7. Равлик-то іде, та коли ж то буде.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8. Бистрий, як куля.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9. Вітер в полі не догнати.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10. До пори до часу не п'ють холодного квасу. 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11. Багато води утекло з того часу.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12. Час — не кінь — не підженеш, та й не зупиниш.</a:t>
            </a:r>
          </a:p>
          <a:p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13. Біжи, щоб одна нога — тут, друга — там.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14. Тебе тільки за смертю посилати.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15. Як буду помирати — знатиму, кого за смертю посилати.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16. Волом зайця не догнати. 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sz="1400" dirty="0" smtClean="0"/>
          </a:p>
          <a:p>
            <a:endParaRPr lang="uk-UA" sz="1400" dirty="0" smtClean="0"/>
          </a:p>
          <a:p>
            <a:endParaRPr lang="ru-RU" sz="1400" dirty="0" smtClean="0"/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0"/>
            <a:ext cx="5919798" cy="1295400"/>
          </a:xfrm>
        </p:spPr>
        <p:txBody>
          <a:bodyPr>
            <a:normAutofit/>
          </a:bodyPr>
          <a:lstStyle/>
          <a:p>
            <a:r>
              <a:rPr lang="uk-UA" sz="5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uk-UA" sz="5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Вірш про фізику</a:t>
            </a:r>
            <a:endParaRPr lang="ru-RU" sz="5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1285860"/>
            <a:ext cx="6286544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err="1" smtClean="0">
                <a:solidFill>
                  <a:srgbClr val="7030A0"/>
                </a:solidFill>
              </a:rPr>
              <a:t>Фізика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потрібна!Фізика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важлива</a:t>
            </a:r>
            <a:r>
              <a:rPr lang="ru-RU" sz="2000" b="1" dirty="0" smtClean="0">
                <a:solidFill>
                  <a:srgbClr val="7030A0"/>
                </a:solidFill>
              </a:rPr>
              <a:t>!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Без </a:t>
            </a:r>
            <a:r>
              <a:rPr lang="ru-RU" sz="2000" b="1" dirty="0" err="1" smtClean="0">
                <a:solidFill>
                  <a:srgbClr val="7030A0"/>
                </a:solidFill>
              </a:rPr>
              <a:t>неї</a:t>
            </a:r>
            <a:r>
              <a:rPr lang="ru-RU" sz="2000" b="1" dirty="0" smtClean="0">
                <a:solidFill>
                  <a:srgbClr val="7030A0"/>
                </a:solidFill>
              </a:rPr>
              <a:t> не </a:t>
            </a:r>
            <a:r>
              <a:rPr lang="ru-RU" sz="2000" b="1" dirty="0" err="1" smtClean="0">
                <a:solidFill>
                  <a:srgbClr val="7030A0"/>
                </a:solidFill>
              </a:rPr>
              <a:t>зробити</a:t>
            </a:r>
            <a:r>
              <a:rPr lang="ru-RU" sz="2000" b="1" dirty="0" smtClean="0">
                <a:solidFill>
                  <a:srgbClr val="7030A0"/>
                </a:solidFill>
              </a:rPr>
              <a:t> нам </a:t>
            </a:r>
            <a:r>
              <a:rPr lang="ru-RU" sz="2000" b="1" dirty="0" err="1" smtClean="0">
                <a:solidFill>
                  <a:srgbClr val="7030A0"/>
                </a:solidFill>
              </a:rPr>
              <a:t>ні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кроку</a:t>
            </a:r>
            <a:r>
              <a:rPr lang="ru-RU" sz="2000" b="1" dirty="0" smtClean="0">
                <a:solidFill>
                  <a:srgbClr val="7030A0"/>
                </a:solidFill>
              </a:rPr>
              <a:t>!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Як </a:t>
            </a:r>
            <a:r>
              <a:rPr lang="ru-RU" sz="2000" b="1" dirty="0" err="1" smtClean="0">
                <a:solidFill>
                  <a:srgbClr val="7030A0"/>
                </a:solidFill>
              </a:rPr>
              <a:t>з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берези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отримати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папір</a:t>
            </a:r>
            <a:r>
              <a:rPr lang="ru-RU" sz="2000" b="1" dirty="0" smtClean="0">
                <a:solidFill>
                  <a:srgbClr val="7030A0"/>
                </a:solidFill>
              </a:rPr>
              <a:t>?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Як </a:t>
            </a:r>
            <a:r>
              <a:rPr lang="ru-RU" sz="2000" b="1" dirty="0" err="1" smtClean="0">
                <a:solidFill>
                  <a:srgbClr val="7030A0"/>
                </a:solidFill>
              </a:rPr>
              <a:t>мобільний</a:t>
            </a:r>
            <a:r>
              <a:rPr lang="ru-RU" sz="2000" b="1" dirty="0" smtClean="0">
                <a:solidFill>
                  <a:srgbClr val="7030A0"/>
                </a:solidFill>
              </a:rPr>
              <a:t> телефон </a:t>
            </a:r>
            <a:r>
              <a:rPr lang="ru-RU" sz="2000" b="1" dirty="0" err="1" smtClean="0">
                <a:solidFill>
                  <a:srgbClr val="7030A0"/>
                </a:solidFill>
              </a:rPr>
              <a:t>перетворити</a:t>
            </a:r>
            <a:r>
              <a:rPr lang="ru-RU" sz="2000" b="1" dirty="0" smtClean="0">
                <a:solidFill>
                  <a:srgbClr val="7030A0"/>
                </a:solidFill>
              </a:rPr>
              <a:t> на </a:t>
            </a:r>
            <a:r>
              <a:rPr lang="ru-RU" sz="2000" b="1" dirty="0" err="1" smtClean="0">
                <a:solidFill>
                  <a:srgbClr val="7030A0"/>
                </a:solidFill>
              </a:rPr>
              <a:t>магнітофон</a:t>
            </a:r>
            <a:r>
              <a:rPr lang="ru-RU" sz="2000" b="1" dirty="0" smtClean="0">
                <a:solidFill>
                  <a:srgbClr val="7030A0"/>
                </a:solidFill>
              </a:rPr>
              <a:t>?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Як </a:t>
            </a:r>
            <a:r>
              <a:rPr lang="ru-RU" sz="2000" b="1" dirty="0" err="1" smtClean="0">
                <a:solidFill>
                  <a:srgbClr val="7030A0"/>
                </a:solidFill>
              </a:rPr>
              <a:t>отримати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незатухаюче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багаття</a:t>
            </a:r>
            <a:r>
              <a:rPr lang="ru-RU" sz="2000" b="1" dirty="0" smtClean="0">
                <a:solidFill>
                  <a:srgbClr val="7030A0"/>
                </a:solidFill>
              </a:rPr>
              <a:t>?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Як </a:t>
            </a:r>
            <a:r>
              <a:rPr lang="ru-RU" sz="2000" b="1" dirty="0" err="1" smtClean="0">
                <a:solidFill>
                  <a:srgbClr val="7030A0"/>
                </a:solidFill>
              </a:rPr>
              <a:t>побачить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мікросвіт</a:t>
            </a:r>
            <a:r>
              <a:rPr lang="ru-RU" sz="2000" b="1" dirty="0" smtClean="0">
                <a:solidFill>
                  <a:srgbClr val="7030A0"/>
                </a:solidFill>
              </a:rPr>
              <a:t>?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Як створить нам </a:t>
            </a:r>
            <a:r>
              <a:rPr lang="ru-RU" sz="2000" b="1" dirty="0" err="1" smtClean="0">
                <a:solidFill>
                  <a:srgbClr val="7030A0"/>
                </a:solidFill>
              </a:rPr>
              <a:t>новий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світ</a:t>
            </a:r>
            <a:r>
              <a:rPr lang="ru-RU" sz="2000" b="1" dirty="0" smtClean="0">
                <a:solidFill>
                  <a:srgbClr val="7030A0"/>
                </a:solidFill>
              </a:rPr>
              <a:t>?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Як </a:t>
            </a:r>
            <a:r>
              <a:rPr lang="ru-RU" sz="2000" b="1" dirty="0" err="1" smtClean="0">
                <a:solidFill>
                  <a:srgbClr val="7030A0"/>
                </a:solidFill>
              </a:rPr>
              <a:t>нанотехнології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впровадити</a:t>
            </a:r>
            <a:r>
              <a:rPr lang="ru-RU" sz="2000" b="1" dirty="0" smtClean="0">
                <a:solidFill>
                  <a:srgbClr val="7030A0"/>
                </a:solidFill>
              </a:rPr>
              <a:t>?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І </a:t>
            </a:r>
            <a:r>
              <a:rPr lang="ru-RU" sz="2000" b="1" dirty="0" err="1" smtClean="0">
                <a:solidFill>
                  <a:srgbClr val="7030A0"/>
                </a:solidFill>
              </a:rPr>
              <a:t>паралельні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світи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роздобути</a:t>
            </a:r>
            <a:r>
              <a:rPr lang="ru-RU" sz="2000" b="1" dirty="0" smtClean="0">
                <a:solidFill>
                  <a:srgbClr val="7030A0"/>
                </a:solidFill>
              </a:rPr>
              <a:t>?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Як </a:t>
            </a:r>
            <a:r>
              <a:rPr lang="ru-RU" sz="2000" b="1" dirty="0" err="1" smtClean="0">
                <a:solidFill>
                  <a:srgbClr val="7030A0"/>
                </a:solidFill>
              </a:rPr>
              <a:t>заглянути</a:t>
            </a:r>
            <a:r>
              <a:rPr lang="ru-RU" sz="2000" b="1" dirty="0" smtClean="0">
                <a:solidFill>
                  <a:srgbClr val="7030A0"/>
                </a:solidFill>
              </a:rPr>
              <a:t> в </a:t>
            </a:r>
            <a:r>
              <a:rPr lang="ru-RU" sz="2000" b="1" dirty="0" err="1" smtClean="0">
                <a:solidFill>
                  <a:srgbClr val="7030A0"/>
                </a:solidFill>
              </a:rPr>
              <a:t>інші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часи</a:t>
            </a:r>
            <a:r>
              <a:rPr lang="ru-RU" sz="2000" b="1" dirty="0" smtClean="0">
                <a:solidFill>
                  <a:srgbClr val="7030A0"/>
                </a:solidFill>
              </a:rPr>
              <a:t>?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Як в </a:t>
            </a:r>
            <a:r>
              <a:rPr lang="ru-RU" sz="2000" b="1" dirty="0" err="1" smtClean="0">
                <a:solidFill>
                  <a:srgbClr val="7030A0"/>
                </a:solidFill>
              </a:rPr>
              <a:t>невагомості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зростити</a:t>
            </a:r>
            <a:r>
              <a:rPr lang="ru-RU" sz="2000" b="1" dirty="0" smtClean="0">
                <a:solidFill>
                  <a:srgbClr val="7030A0"/>
                </a:solidFill>
              </a:rPr>
              <a:t> нам </a:t>
            </a:r>
            <a:r>
              <a:rPr lang="ru-RU" sz="2000" b="1" dirty="0" err="1" smtClean="0">
                <a:solidFill>
                  <a:srgbClr val="7030A0"/>
                </a:solidFill>
              </a:rPr>
              <a:t>насіння</a:t>
            </a:r>
            <a:r>
              <a:rPr lang="ru-RU" sz="2000" b="1" dirty="0" smtClean="0">
                <a:solidFill>
                  <a:srgbClr val="7030A0"/>
                </a:solidFill>
              </a:rPr>
              <a:t>?</a:t>
            </a:r>
          </a:p>
          <a:p>
            <a:pPr>
              <a:buNone/>
            </a:pPr>
            <a:r>
              <a:rPr lang="ru-RU" sz="2000" b="1" dirty="0" err="1" smtClean="0">
                <a:solidFill>
                  <a:srgbClr val="7030A0"/>
                </a:solidFill>
              </a:rPr>
              <a:t>Відповідь</a:t>
            </a:r>
            <a:r>
              <a:rPr lang="ru-RU" sz="2000" b="1" dirty="0" smtClean="0">
                <a:solidFill>
                  <a:srgbClr val="7030A0"/>
                </a:solidFill>
              </a:rPr>
              <a:t> одна: тут </a:t>
            </a:r>
            <a:r>
              <a:rPr lang="ru-RU" sz="2000" b="1" dirty="0" err="1" smtClean="0">
                <a:solidFill>
                  <a:srgbClr val="7030A0"/>
                </a:solidFill>
              </a:rPr>
              <a:t>фізика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потрібна</a:t>
            </a:r>
            <a:r>
              <a:rPr lang="ru-RU" sz="2000" b="1" dirty="0" smtClean="0">
                <a:solidFill>
                  <a:srgbClr val="7030A0"/>
                </a:solidFill>
              </a:rPr>
              <a:t>!</a:t>
            </a:r>
          </a:p>
          <a:p>
            <a:pPr>
              <a:buNone/>
            </a:pPr>
            <a:r>
              <a:rPr lang="ru-RU" sz="2000" b="1" dirty="0" err="1" smtClean="0">
                <a:solidFill>
                  <a:srgbClr val="7030A0"/>
                </a:solidFill>
              </a:rPr>
              <a:t>Вчи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її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і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станеш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розумним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ти</a:t>
            </a:r>
            <a:r>
              <a:rPr lang="ru-RU" sz="2000" b="1" dirty="0" smtClean="0">
                <a:solidFill>
                  <a:srgbClr val="7030A0"/>
                </a:solidFill>
              </a:rPr>
              <a:t>,</a:t>
            </a:r>
          </a:p>
          <a:p>
            <a:pPr>
              <a:buNone/>
            </a:pPr>
            <a:r>
              <a:rPr lang="ru-RU" sz="2000" b="1" dirty="0" err="1" smtClean="0">
                <a:solidFill>
                  <a:srgbClr val="7030A0"/>
                </a:solidFill>
              </a:rPr>
              <a:t>Досягнеш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з</a:t>
            </a:r>
            <a:r>
              <a:rPr lang="ru-RU" sz="2000" b="1" dirty="0" smtClean="0">
                <a:solidFill>
                  <a:srgbClr val="7030A0"/>
                </a:solidFill>
              </a:rPr>
              <a:t> нею </a:t>
            </a:r>
            <a:r>
              <a:rPr lang="ru-RU" sz="2000" b="1" dirty="0" err="1" smtClean="0">
                <a:solidFill>
                  <a:srgbClr val="7030A0"/>
                </a:solidFill>
              </a:rPr>
              <a:t>кар'єрної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висоти</a:t>
            </a:r>
            <a:r>
              <a:rPr lang="ru-RU" sz="2000" b="1" dirty="0" smtClean="0">
                <a:solidFill>
                  <a:srgbClr val="7030A0"/>
                </a:solidFill>
              </a:rPr>
              <a:t>!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Без имени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848756" cy="928670"/>
          </a:xfrm>
        </p:spPr>
        <p:txBody>
          <a:bodyPr>
            <a:noAutofit/>
          </a:bodyPr>
          <a:lstStyle/>
          <a:p>
            <a:r>
              <a:rPr lang="uk-UA" sz="8000" dirty="0" smtClean="0"/>
              <a:t>          Задача</a:t>
            </a:r>
            <a:endParaRPr lang="ru-RU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500034" y="1214423"/>
            <a:ext cx="7929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Автомобіль рухається з пункту А в пункт В</a:t>
            </a:r>
            <a:r>
              <a:rPr lang="ru-RU" dirty="0" smtClean="0"/>
              <a:t> </a:t>
            </a:r>
            <a:r>
              <a:rPr lang="uk-UA" dirty="0" smtClean="0"/>
              <a:t>рівномірно зі швидкістю </a:t>
            </a:r>
            <a:r>
              <a:rPr lang="en-US" dirty="0" smtClean="0"/>
              <a:t>    </a:t>
            </a:r>
            <a:r>
              <a:rPr lang="uk-UA" dirty="0" smtClean="0"/>
              <a:t>= 54</a:t>
            </a:r>
            <a:r>
              <a:rPr lang="en-US" dirty="0" smtClean="0"/>
              <a:t>     </a:t>
            </a:r>
            <a:r>
              <a:rPr lang="uk-UA" dirty="0" smtClean="0"/>
              <a:t> а з пункту В до пункту А зі швидкістю</a:t>
            </a:r>
            <a:r>
              <a:rPr lang="en-US" dirty="0" smtClean="0"/>
              <a:t>     </a:t>
            </a:r>
            <a:r>
              <a:rPr lang="uk-UA" dirty="0" smtClean="0"/>
              <a:t>= 72</a:t>
            </a:r>
            <a:r>
              <a:rPr lang="en-US" dirty="0" smtClean="0"/>
              <a:t>   </a:t>
            </a:r>
            <a:r>
              <a:rPr lang="uk-UA" dirty="0" smtClean="0"/>
              <a:t> </a:t>
            </a:r>
            <a:r>
              <a:rPr lang="en-US" dirty="0" smtClean="0"/>
              <a:t> </a:t>
            </a:r>
            <a:r>
              <a:rPr lang="uk-UA" dirty="0" smtClean="0"/>
              <a:t>. Визначте середню швидкість автомобіля на всьому шляху.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5206" y="1285860"/>
            <a:ext cx="214314" cy="276225"/>
          </a:xfrm>
          <a:prstGeom prst="rect">
            <a:avLst/>
          </a:prstGeom>
          <a:noFill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1571612"/>
            <a:ext cx="276225" cy="276225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28596" y="23574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5" name="Picture 4" descr="C:\Users\Администратор\Pictures\img081 - Копия - Копия - Копия - Копи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2143116"/>
            <a:ext cx="980261" cy="460375"/>
          </a:xfrm>
          <a:prstGeom prst="rect">
            <a:avLst/>
          </a:prstGeom>
          <a:noFill/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357562"/>
            <a:ext cx="428628" cy="428628"/>
          </a:xfrm>
          <a:prstGeom prst="rect">
            <a:avLst/>
          </a:prstGeom>
          <a:noFill/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9586" y="1142984"/>
            <a:ext cx="304800" cy="485775"/>
          </a:xfrm>
          <a:prstGeom prst="rect">
            <a:avLst/>
          </a:prstGeom>
          <a:noFill/>
        </p:spPr>
      </p:pic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1500174"/>
            <a:ext cx="304800" cy="485775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42910" y="335756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=72    </a:t>
            </a:r>
            <a:endParaRPr lang="ru-RU" dirty="0"/>
          </a:p>
        </p:txBody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3286124"/>
            <a:ext cx="313767" cy="500066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500034" y="2786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786058"/>
            <a:ext cx="285752" cy="368300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642910" y="278605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= 54</a:t>
            </a:r>
            <a:endParaRPr lang="ru-RU" dirty="0"/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2714620"/>
            <a:ext cx="313767" cy="500066"/>
          </a:xfrm>
          <a:prstGeom prst="rect">
            <a:avLst/>
          </a:prstGeom>
          <a:noFill/>
        </p:spPr>
      </p:pic>
      <p:pic>
        <p:nvPicPr>
          <p:cNvPr id="27" name="Picture 18" descr="C:\Users\Администратор\Pictures\img081 - Копия (4) - Копия - Коп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57356" y="2214554"/>
            <a:ext cx="93701" cy="2417762"/>
          </a:xfrm>
          <a:prstGeom prst="rect">
            <a:avLst/>
          </a:prstGeom>
          <a:noFill/>
        </p:spPr>
      </p:pic>
      <p:pic>
        <p:nvPicPr>
          <p:cNvPr id="28" name="Picture 16" descr="C:\Users\Администратор\Pictures\img081 - Копия (4) - Копия - Копия - Копия - Копия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3786190"/>
            <a:ext cx="1500198" cy="238125"/>
          </a:xfrm>
          <a:prstGeom prst="rect">
            <a:avLst/>
          </a:prstGeom>
          <a:noFill/>
        </p:spPr>
      </p:pic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4071942"/>
            <a:ext cx="375050" cy="428628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857224" y="407194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 </a:t>
            </a:r>
            <a:r>
              <a:rPr lang="uk-UA" sz="2400" dirty="0" smtClean="0"/>
              <a:t>?</a:t>
            </a:r>
            <a:endParaRPr lang="ru-RU" sz="2400" dirty="0"/>
          </a:p>
        </p:txBody>
      </p:sp>
      <p:pic>
        <p:nvPicPr>
          <p:cNvPr id="32" name="Picture 3" descr="C:\Users\Администратор\Pictures\img081 - Копия (2) - Копия - Копия - Копия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071670" y="2214554"/>
            <a:ext cx="530225" cy="354013"/>
          </a:xfrm>
          <a:prstGeom prst="rect">
            <a:avLst/>
          </a:prstGeom>
          <a:noFill/>
        </p:spPr>
      </p:pic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2714620"/>
            <a:ext cx="446867" cy="500066"/>
          </a:xfrm>
          <a:prstGeom prst="rect">
            <a:avLst/>
          </a:prstGeom>
          <a:noFill/>
        </p:spPr>
      </p:pic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3108" y="3357562"/>
            <a:ext cx="400050" cy="447675"/>
          </a:xfrm>
          <a:prstGeom prst="rect">
            <a:avLst/>
          </a:prstGeom>
          <a:noFill/>
        </p:spPr>
      </p:pic>
      <p:pic>
        <p:nvPicPr>
          <p:cNvPr id="37" name="Picture 18" descr="C:\Users\Администратор\Pictures\img081 - Копия (4) - Копия - Коп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14612" y="2214554"/>
            <a:ext cx="93701" cy="2417762"/>
          </a:xfrm>
          <a:prstGeom prst="rect">
            <a:avLst/>
          </a:prstGeom>
          <a:noFill/>
        </p:spPr>
      </p:pic>
      <p:sp>
        <p:nvSpPr>
          <p:cNvPr id="1128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84" name="Rectangle 20"/>
          <p:cNvSpPr>
            <a:spLocks noChangeArrowheads="1"/>
          </p:cNvSpPr>
          <p:nvPr/>
        </p:nvSpPr>
        <p:spPr bwMode="auto">
          <a:xfrm>
            <a:off x="0" y="7620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85" name="Rectangle 21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71802" y="242886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1287" name="Picture 23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2143116"/>
            <a:ext cx="357190" cy="408217"/>
          </a:xfrm>
          <a:prstGeom prst="rect">
            <a:avLst/>
          </a:prstGeom>
          <a:noFill/>
        </p:spPr>
      </p:pic>
      <p:pic>
        <p:nvPicPr>
          <p:cNvPr id="11286" name="Picture 2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2143116"/>
            <a:ext cx="571504" cy="536514"/>
          </a:xfrm>
          <a:prstGeom prst="rect">
            <a:avLst/>
          </a:prstGeom>
          <a:noFill/>
        </p:spPr>
      </p:pic>
      <p:sp>
        <p:nvSpPr>
          <p:cNvPr id="11288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0" y="76200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90" name="Rectangle 26"/>
          <p:cNvSpPr>
            <a:spLocks noChangeArrowheads="1"/>
          </p:cNvSpPr>
          <p:nvPr/>
        </p:nvSpPr>
        <p:spPr bwMode="auto">
          <a:xfrm>
            <a:off x="0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43240" y="214311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=</a:t>
            </a:r>
            <a:endParaRPr lang="ru-RU" dirty="0"/>
          </a:p>
        </p:txBody>
      </p:sp>
      <p:pic>
        <p:nvPicPr>
          <p:cNvPr id="11292" name="Picture 28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2714620"/>
            <a:ext cx="214314" cy="365594"/>
          </a:xfrm>
          <a:prstGeom prst="rect">
            <a:avLst/>
          </a:prstGeom>
          <a:noFill/>
        </p:spPr>
      </p:pic>
      <p:pic>
        <p:nvPicPr>
          <p:cNvPr id="11291" name="Picture 27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2643182"/>
            <a:ext cx="214314" cy="549180"/>
          </a:xfrm>
          <a:prstGeom prst="rect">
            <a:avLst/>
          </a:prstGeom>
          <a:noFill/>
        </p:spPr>
      </p:pic>
      <p:sp>
        <p:nvSpPr>
          <p:cNvPr id="1129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94" name="Rectangle 30"/>
          <p:cNvSpPr>
            <a:spLocks noChangeArrowheads="1"/>
          </p:cNvSpPr>
          <p:nvPr/>
        </p:nvSpPr>
        <p:spPr bwMode="auto">
          <a:xfrm>
            <a:off x="0" y="27622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000364" y="264318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=</a:t>
            </a:r>
            <a:endParaRPr lang="ru-RU" dirty="0"/>
          </a:p>
        </p:txBody>
      </p:sp>
      <p:pic>
        <p:nvPicPr>
          <p:cNvPr id="11296" name="Picture 32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7" y="3357562"/>
            <a:ext cx="215791" cy="347663"/>
          </a:xfrm>
          <a:prstGeom prst="rect">
            <a:avLst/>
          </a:prstGeom>
          <a:noFill/>
        </p:spPr>
      </p:pic>
      <p:pic>
        <p:nvPicPr>
          <p:cNvPr id="11295" name="Picture 31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3286124"/>
            <a:ext cx="187732" cy="504531"/>
          </a:xfrm>
          <a:prstGeom prst="rect">
            <a:avLst/>
          </a:prstGeom>
          <a:noFill/>
        </p:spPr>
      </p:pic>
      <p:sp>
        <p:nvSpPr>
          <p:cNvPr id="11297" name="Rectangle 3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98" name="Rectangle 34"/>
          <p:cNvSpPr>
            <a:spLocks noChangeArrowheads="1"/>
          </p:cNvSpPr>
          <p:nvPr/>
        </p:nvSpPr>
        <p:spPr bwMode="auto">
          <a:xfrm>
            <a:off x="0" y="276225"/>
            <a:ext cx="2311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99" name="Rectangle 35"/>
          <p:cNvSpPr>
            <a:spLocks noChangeArrowheads="1"/>
          </p:cNvSpPr>
          <p:nvPr/>
        </p:nvSpPr>
        <p:spPr bwMode="auto">
          <a:xfrm>
            <a:off x="0" y="685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</a:t>
            </a:r>
            <a:endParaRPr kumimoji="0" lang="uk-U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00364" y="328612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=</a:t>
            </a:r>
            <a:endParaRPr lang="ru-RU" dirty="0"/>
          </a:p>
        </p:txBody>
      </p:sp>
      <p:pic>
        <p:nvPicPr>
          <p:cNvPr id="11302" name="Picture 38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50" y="3929066"/>
            <a:ext cx="500066" cy="387552"/>
          </a:xfrm>
          <a:prstGeom prst="rect">
            <a:avLst/>
          </a:prstGeom>
          <a:noFill/>
        </p:spPr>
      </p:pic>
      <p:pic>
        <p:nvPicPr>
          <p:cNvPr id="11301" name="Picture 37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3929066"/>
            <a:ext cx="513510" cy="557213"/>
          </a:xfrm>
          <a:prstGeom prst="rect">
            <a:avLst/>
          </a:prstGeom>
          <a:noFill/>
        </p:spPr>
      </p:pic>
      <p:pic>
        <p:nvPicPr>
          <p:cNvPr id="11300" name="Picture 36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3929066"/>
            <a:ext cx="571504" cy="527542"/>
          </a:xfrm>
          <a:prstGeom prst="rect">
            <a:avLst/>
          </a:prstGeom>
          <a:noFill/>
        </p:spPr>
      </p:pic>
      <p:sp>
        <p:nvSpPr>
          <p:cNvPr id="11303" name="Rectangle 3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04" name="Rectangle 40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05" name="Rectangle 41"/>
          <p:cNvSpPr>
            <a:spLocks noChangeArrowheads="1"/>
          </p:cNvSpPr>
          <p:nvPr/>
        </p:nvSpPr>
        <p:spPr bwMode="auto">
          <a:xfrm>
            <a:off x="0" y="781050"/>
            <a:ext cx="27764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86182" y="392906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=</a:t>
            </a:r>
            <a:endParaRPr lang="ru-RU" dirty="0"/>
          </a:p>
        </p:txBody>
      </p:sp>
      <p:pic>
        <p:nvPicPr>
          <p:cNvPr id="68" name="Picture 18" descr="C:\Users\Администратор\Pictures\img081 - Копия (4) - Копия - Коп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2214554"/>
            <a:ext cx="93701" cy="2417762"/>
          </a:xfrm>
          <a:prstGeom prst="rect">
            <a:avLst/>
          </a:prstGeom>
          <a:noFill/>
        </p:spPr>
      </p:pic>
      <p:pic>
        <p:nvPicPr>
          <p:cNvPr id="69" name="Picture 7" descr="C:\Users\Администратор\Pictures\img081 - Копия - Копия.jp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6000760" y="2143116"/>
            <a:ext cx="1985029" cy="396875"/>
          </a:xfrm>
          <a:prstGeom prst="rect">
            <a:avLst/>
          </a:prstGeom>
          <a:noFill/>
        </p:spPr>
      </p:pic>
      <p:pic>
        <p:nvPicPr>
          <p:cNvPr id="70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2786058"/>
            <a:ext cx="375050" cy="428628"/>
          </a:xfrm>
          <a:prstGeom prst="rect">
            <a:avLst/>
          </a:prstGeom>
          <a:noFill/>
        </p:spPr>
      </p:pic>
      <p:sp>
        <p:nvSpPr>
          <p:cNvPr id="71" name="TextBox 70"/>
          <p:cNvSpPr txBox="1"/>
          <p:nvPr/>
        </p:nvSpPr>
        <p:spPr>
          <a:xfrm>
            <a:off x="5214942" y="278605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=</a:t>
            </a:r>
            <a:endParaRPr lang="ru-RU" dirty="0"/>
          </a:p>
        </p:txBody>
      </p:sp>
      <p:sp>
        <p:nvSpPr>
          <p:cNvPr id="11307" name="Rectangle 4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306" name="Picture 42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2643182"/>
            <a:ext cx="1264453" cy="642942"/>
          </a:xfrm>
          <a:prstGeom prst="rect">
            <a:avLst/>
          </a:prstGeom>
          <a:noFill/>
        </p:spPr>
      </p:pic>
      <p:sp>
        <p:nvSpPr>
          <p:cNvPr id="74" name="Прямоугольник 73"/>
          <p:cNvSpPr/>
          <p:nvPr/>
        </p:nvSpPr>
        <p:spPr>
          <a:xfrm>
            <a:off x="6715140" y="2786058"/>
            <a:ext cx="319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=</a:t>
            </a:r>
            <a:endParaRPr lang="ru-RU" dirty="0"/>
          </a:p>
        </p:txBody>
      </p:sp>
      <p:pic>
        <p:nvPicPr>
          <p:cNvPr id="11308" name="Picture 44"/>
          <p:cNvPicPr>
            <a:picLocks noChangeAspect="1" noChangeArrowheads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72396" y="2714620"/>
            <a:ext cx="214314" cy="566400"/>
          </a:xfrm>
          <a:prstGeom prst="rect">
            <a:avLst/>
          </a:prstGeom>
          <a:noFill/>
        </p:spPr>
      </p:pic>
      <p:sp>
        <p:nvSpPr>
          <p:cNvPr id="77" name="TextBox 76"/>
          <p:cNvSpPr txBox="1"/>
          <p:nvPr/>
        </p:nvSpPr>
        <p:spPr>
          <a:xfrm>
            <a:off x="6858016" y="2786058"/>
            <a:ext cx="80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17,14 </a:t>
            </a:r>
            <a:endParaRPr lang="ru-RU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7715272" y="2786058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=</a:t>
            </a:r>
            <a:endParaRPr lang="ru-RU" dirty="0"/>
          </a:p>
        </p:txBody>
      </p:sp>
      <p:sp>
        <p:nvSpPr>
          <p:cNvPr id="79" name="TextBox 78"/>
          <p:cNvSpPr txBox="1"/>
          <p:nvPr/>
        </p:nvSpPr>
        <p:spPr>
          <a:xfrm>
            <a:off x="7929586" y="2786058"/>
            <a:ext cx="745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61,17</a:t>
            </a:r>
            <a:endParaRPr lang="ru-RU" dirty="0"/>
          </a:p>
        </p:txBody>
      </p:sp>
      <p:sp>
        <p:nvSpPr>
          <p:cNvPr id="80" name="TextBox 79"/>
          <p:cNvSpPr txBox="1"/>
          <p:nvPr/>
        </p:nvSpPr>
        <p:spPr>
          <a:xfrm>
            <a:off x="5000628" y="3857628"/>
            <a:ext cx="129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Відповідь : </a:t>
            </a:r>
            <a:endParaRPr lang="ru-RU" dirty="0"/>
          </a:p>
        </p:txBody>
      </p:sp>
      <p:pic>
        <p:nvPicPr>
          <p:cNvPr id="81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74" y="3929066"/>
            <a:ext cx="312542" cy="357190"/>
          </a:xfrm>
          <a:prstGeom prst="rect">
            <a:avLst/>
          </a:prstGeom>
          <a:noFill/>
        </p:spPr>
      </p:pic>
      <p:sp>
        <p:nvSpPr>
          <p:cNvPr id="82" name="TextBox 81"/>
          <p:cNvSpPr txBox="1"/>
          <p:nvPr/>
        </p:nvSpPr>
        <p:spPr>
          <a:xfrm>
            <a:off x="6500826" y="3929066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=</a:t>
            </a:r>
            <a:endParaRPr lang="ru-RU" dirty="0"/>
          </a:p>
        </p:txBody>
      </p:sp>
      <p:sp>
        <p:nvSpPr>
          <p:cNvPr id="83" name="TextBox 82"/>
          <p:cNvSpPr txBox="1"/>
          <p:nvPr/>
        </p:nvSpPr>
        <p:spPr>
          <a:xfrm>
            <a:off x="6643702" y="3929066"/>
            <a:ext cx="745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61,17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4" name="Picture 16" descr="C:\Users\Администратор\Pictures\img081 - Копия (4) - Копия - Копия - Копия - Копия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4572008"/>
            <a:ext cx="2071702" cy="7143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1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20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1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1" grpId="0"/>
      <p:bldP spid="25" grpId="0"/>
      <p:bldP spid="31" grpId="0"/>
      <p:bldP spid="49" grpId="0"/>
      <p:bldP spid="54" grpId="0"/>
      <p:bldP spid="60" grpId="0"/>
      <p:bldP spid="67" grpId="0"/>
      <p:bldP spid="71" grpId="0"/>
      <p:bldP spid="74" grpId="0"/>
      <p:bldP spid="77" grpId="0"/>
      <p:bldP spid="78" grpId="0"/>
      <p:bldP spid="79" grpId="0"/>
      <p:bldP spid="80" grpId="0"/>
      <p:bldP spid="82" grpId="0"/>
      <p:bldP spid="8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7200"/>
            <a:ext cx="8777318" cy="5615006"/>
          </a:xfrm>
        </p:spPr>
        <p:txBody>
          <a:bodyPr>
            <a:normAutofit/>
          </a:bodyPr>
          <a:lstStyle/>
          <a:p>
            <a:pPr algn="ctr"/>
            <a:r>
              <a:rPr lang="uk-UA" sz="8000" b="1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Цікаве про видатних фізиків</a:t>
            </a:r>
            <a:endParaRPr lang="ru-RU" sz="8000" b="1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71480"/>
            <a:ext cx="3838572" cy="2043106"/>
          </a:xfrm>
        </p:spPr>
        <p:txBody>
          <a:bodyPr>
            <a:normAutofit fontScale="90000"/>
          </a:bodyPr>
          <a:lstStyle/>
          <a:p>
            <a:r>
              <a:rPr lang="ru-RU" kern="10" dirty="0" err="1" smtClean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660066"/>
                </a:solidFill>
                <a:latin typeface="Arial"/>
                <a:cs typeface="Arial"/>
              </a:rPr>
              <a:t>Ісаак</a:t>
            </a:r>
            <a:r>
              <a:rPr lang="ru-RU" kern="10" dirty="0" smtClean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660066"/>
                </a:solidFill>
                <a:latin typeface="Arial"/>
                <a:cs typeface="Arial"/>
              </a:rPr>
              <a:t> Ньютон</a:t>
            </a:r>
            <a:br>
              <a:rPr lang="ru-RU" kern="10" dirty="0" smtClean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660066"/>
                </a:solidFill>
                <a:latin typeface="Arial"/>
                <a:cs typeface="Arial"/>
              </a:rPr>
            </a:br>
            <a:r>
              <a:rPr lang="ru-RU" kern="10" dirty="0" smtClean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660066"/>
                </a:solidFill>
                <a:latin typeface="Arial"/>
                <a:cs typeface="Arial"/>
              </a:rPr>
              <a:t>      </a:t>
            </a:r>
            <a:r>
              <a:rPr lang="ru-RU" sz="4000" b="1" dirty="0" smtClean="0">
                <a:solidFill>
                  <a:srgbClr val="0000FF"/>
                </a:solidFill>
              </a:rPr>
              <a:t>КУХОВАР</a:t>
            </a:r>
            <a:r>
              <a:rPr lang="ru-RU" b="1" dirty="0" smtClean="0">
                <a:solidFill>
                  <a:srgbClr val="0000FF"/>
                </a:solidFill>
              </a:rPr>
              <a:t/>
            </a:r>
            <a:br>
              <a:rPr lang="ru-RU" b="1" dirty="0" smtClean="0">
                <a:solidFill>
                  <a:srgbClr val="0000FF"/>
                </a:solidFill>
              </a:rPr>
            </a:br>
            <a:r>
              <a:rPr lang="ru-RU" kern="10" dirty="0" smtClean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660066"/>
                </a:solidFill>
                <a:latin typeface="Arial"/>
                <a:cs typeface="Arial"/>
              </a:rPr>
              <a:t/>
            </a:r>
            <a:br>
              <a:rPr lang="ru-RU" kern="10" dirty="0" smtClean="0">
                <a:ln w="9525">
                  <a:solidFill>
                    <a:srgbClr val="660066"/>
                  </a:solidFill>
                  <a:round/>
                  <a:headEnd/>
                  <a:tailEnd/>
                </a:ln>
                <a:solidFill>
                  <a:srgbClr val="660066"/>
                </a:solidFill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857364"/>
            <a:ext cx="3124192" cy="4857784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  <a:buNone/>
            </a:pPr>
            <a:r>
              <a:rPr lang="ru-RU" sz="1400" b="1" dirty="0" smtClean="0">
                <a:solidFill>
                  <a:srgbClr val="660066"/>
                </a:solidFill>
              </a:rPr>
              <a:t>         </a:t>
            </a:r>
            <a:r>
              <a:rPr lang="ru-RU" sz="1400" b="1" dirty="0" err="1" smtClean="0">
                <a:solidFill>
                  <a:srgbClr val="660066"/>
                </a:solidFill>
              </a:rPr>
              <a:t>Під</a:t>
            </a:r>
            <a:r>
              <a:rPr lang="ru-RU" sz="1400" b="1" dirty="0" smtClean="0">
                <a:solidFill>
                  <a:srgbClr val="660066"/>
                </a:solidFill>
              </a:rPr>
              <a:t> час </a:t>
            </a:r>
            <a:r>
              <a:rPr lang="ru-RU" sz="1400" b="1" dirty="0" err="1" smtClean="0">
                <a:solidFill>
                  <a:srgbClr val="660066"/>
                </a:solidFill>
              </a:rPr>
              <a:t>роботи</a:t>
            </a:r>
            <a:r>
              <a:rPr lang="ru-RU" sz="1400" b="1" dirty="0" smtClean="0">
                <a:solidFill>
                  <a:srgbClr val="660066"/>
                </a:solidFill>
              </a:rPr>
              <a:t> </a:t>
            </a:r>
            <a:r>
              <a:rPr lang="ru-RU" sz="1400" b="1" dirty="0" err="1" smtClean="0">
                <a:solidFill>
                  <a:srgbClr val="660066"/>
                </a:solidFill>
              </a:rPr>
              <a:t>Ісаак</a:t>
            </a:r>
            <a:r>
              <a:rPr lang="ru-RU" sz="1400" b="1" dirty="0" smtClean="0">
                <a:solidFill>
                  <a:srgbClr val="660066"/>
                </a:solidFill>
              </a:rPr>
              <a:t> Ньютон </a:t>
            </a:r>
            <a:r>
              <a:rPr lang="ru-RU" sz="1400" b="1" dirty="0" err="1" smtClean="0">
                <a:solidFill>
                  <a:srgbClr val="660066"/>
                </a:solidFill>
              </a:rPr>
              <a:t>завжди</a:t>
            </a:r>
            <a:r>
              <a:rPr lang="ru-RU" sz="1400" b="1" dirty="0" smtClean="0">
                <a:solidFill>
                  <a:srgbClr val="660066"/>
                </a:solidFill>
              </a:rPr>
              <a:t> </a:t>
            </a:r>
            <a:r>
              <a:rPr lang="ru-RU" sz="1400" b="1" dirty="0" err="1" smtClean="0">
                <a:solidFill>
                  <a:srgbClr val="660066"/>
                </a:solidFill>
              </a:rPr>
              <a:t>замикався</a:t>
            </a:r>
            <a:r>
              <a:rPr lang="ru-RU" sz="1400" b="1" dirty="0" smtClean="0">
                <a:solidFill>
                  <a:srgbClr val="660066"/>
                </a:solidFill>
              </a:rPr>
              <a:t> у </a:t>
            </a:r>
            <a:r>
              <a:rPr lang="ru-RU" sz="1400" b="1" dirty="0" err="1" smtClean="0">
                <a:solidFill>
                  <a:srgbClr val="660066"/>
                </a:solidFill>
              </a:rPr>
              <a:t>своїйлабораторії</a:t>
            </a:r>
            <a:r>
              <a:rPr lang="ru-RU" sz="1400" b="1" dirty="0" smtClean="0">
                <a:solidFill>
                  <a:srgbClr val="660066"/>
                </a:solidFill>
              </a:rPr>
              <a:t>. </a:t>
            </a:r>
            <a:r>
              <a:rPr lang="ru-RU" sz="1400" b="1" dirty="0" err="1" smtClean="0">
                <a:solidFill>
                  <a:srgbClr val="660066"/>
                </a:solidFill>
              </a:rPr>
              <a:t>Туди</a:t>
            </a:r>
            <a:r>
              <a:rPr lang="ru-RU" sz="1400" b="1" dirty="0" smtClean="0">
                <a:solidFill>
                  <a:srgbClr val="660066"/>
                </a:solidFill>
              </a:rPr>
              <a:t> </a:t>
            </a:r>
            <a:r>
              <a:rPr lang="ru-RU" sz="1400" b="1" dirty="0" err="1" smtClean="0">
                <a:solidFill>
                  <a:srgbClr val="660066"/>
                </a:solidFill>
              </a:rPr>
              <a:t>мав</a:t>
            </a:r>
            <a:r>
              <a:rPr lang="ru-RU" sz="1400" b="1" dirty="0" smtClean="0">
                <a:solidFill>
                  <a:srgbClr val="660066"/>
                </a:solidFill>
              </a:rPr>
              <a:t> право </a:t>
            </a:r>
            <a:r>
              <a:rPr lang="ru-RU" sz="1400" b="1" dirty="0" err="1" smtClean="0">
                <a:solidFill>
                  <a:srgbClr val="660066"/>
                </a:solidFill>
              </a:rPr>
              <a:t>заходити</a:t>
            </a:r>
            <a:r>
              <a:rPr lang="ru-RU" sz="1400" b="1" dirty="0" smtClean="0">
                <a:solidFill>
                  <a:srgbClr val="660066"/>
                </a:solidFill>
              </a:rPr>
              <a:t> </a:t>
            </a:r>
            <a:r>
              <a:rPr lang="ru-RU" sz="1400" b="1" dirty="0" err="1" smtClean="0">
                <a:solidFill>
                  <a:srgbClr val="660066"/>
                </a:solidFill>
              </a:rPr>
              <a:t>тільки</a:t>
            </a:r>
            <a:r>
              <a:rPr lang="ru-RU" sz="1400" b="1" dirty="0" smtClean="0">
                <a:solidFill>
                  <a:srgbClr val="660066"/>
                </a:solidFill>
              </a:rPr>
              <a:t> </a:t>
            </a:r>
            <a:r>
              <a:rPr lang="ru-RU" sz="1400" b="1" dirty="0" err="1" smtClean="0">
                <a:solidFill>
                  <a:srgbClr val="660066"/>
                </a:solidFill>
              </a:rPr>
              <a:t>його</a:t>
            </a:r>
            <a:r>
              <a:rPr lang="ru-RU" sz="1400" b="1" dirty="0" smtClean="0">
                <a:solidFill>
                  <a:srgbClr val="660066"/>
                </a:solidFill>
              </a:rPr>
              <a:t> </a:t>
            </a:r>
            <a:r>
              <a:rPr lang="ru-RU" sz="1400" b="1" dirty="0" err="1" smtClean="0">
                <a:solidFill>
                  <a:srgbClr val="660066"/>
                </a:solidFill>
              </a:rPr>
              <a:t>старий</a:t>
            </a:r>
            <a:r>
              <a:rPr lang="ru-RU" sz="1400" b="1" dirty="0" smtClean="0">
                <a:solidFill>
                  <a:srgbClr val="660066"/>
                </a:solidFill>
              </a:rPr>
              <a:t> слуга. </a:t>
            </a:r>
            <a:r>
              <a:rPr lang="ru-RU" sz="1400" b="1" dirty="0" err="1" smtClean="0">
                <a:solidFill>
                  <a:srgbClr val="660066"/>
                </a:solidFill>
              </a:rPr>
              <a:t>Якось</a:t>
            </a:r>
            <a:r>
              <a:rPr lang="ru-RU" sz="1400" b="1" dirty="0" smtClean="0">
                <a:solidFill>
                  <a:srgbClr val="660066"/>
                </a:solidFill>
              </a:rPr>
              <a:t> </a:t>
            </a:r>
            <a:r>
              <a:rPr lang="ru-RU" sz="1400" b="1" dirty="0" err="1" smtClean="0">
                <a:solidFill>
                  <a:srgbClr val="660066"/>
                </a:solidFill>
              </a:rPr>
              <a:t>уранці</a:t>
            </a:r>
            <a:r>
              <a:rPr lang="ru-RU" sz="1400" b="1" dirty="0" smtClean="0">
                <a:solidFill>
                  <a:srgbClr val="660066"/>
                </a:solidFill>
              </a:rPr>
              <a:t>, коли слуга </a:t>
            </a:r>
            <a:r>
              <a:rPr lang="ru-RU" sz="1400" b="1" dirty="0" err="1" smtClean="0">
                <a:solidFill>
                  <a:srgbClr val="660066"/>
                </a:solidFill>
              </a:rPr>
              <a:t>прийшов</a:t>
            </a:r>
            <a:r>
              <a:rPr lang="ru-RU" sz="1400" b="1" dirty="0" smtClean="0">
                <a:solidFill>
                  <a:srgbClr val="660066"/>
                </a:solidFill>
              </a:rPr>
              <a:t> </a:t>
            </a:r>
            <a:r>
              <a:rPr lang="ru-RU" sz="1400" b="1" dirty="0" err="1" smtClean="0">
                <a:solidFill>
                  <a:srgbClr val="660066"/>
                </a:solidFill>
              </a:rPr>
              <a:t>запитати</a:t>
            </a:r>
            <a:r>
              <a:rPr lang="ru-RU" sz="1400" b="1" dirty="0" smtClean="0">
                <a:solidFill>
                  <a:srgbClr val="660066"/>
                </a:solidFill>
              </a:rPr>
              <a:t> Ньютона про </a:t>
            </a:r>
            <a:r>
              <a:rPr lang="ru-RU" sz="1400" b="1" dirty="0" err="1" smtClean="0">
                <a:solidFill>
                  <a:srgbClr val="660066"/>
                </a:solidFill>
              </a:rPr>
              <a:t>сніданок</a:t>
            </a:r>
            <a:r>
              <a:rPr lang="ru-RU" sz="1400" b="1" dirty="0" smtClean="0">
                <a:solidFill>
                  <a:srgbClr val="660066"/>
                </a:solidFill>
              </a:rPr>
              <a:t>, </a:t>
            </a:r>
            <a:r>
              <a:rPr lang="ru-RU" sz="1400" b="1" dirty="0" err="1" smtClean="0">
                <a:solidFill>
                  <a:srgbClr val="660066"/>
                </a:solidFill>
              </a:rPr>
              <a:t>він</a:t>
            </a:r>
            <a:r>
              <a:rPr lang="ru-RU" sz="1400" b="1" dirty="0" smtClean="0">
                <a:solidFill>
                  <a:srgbClr val="660066"/>
                </a:solidFill>
              </a:rPr>
              <a:t> </a:t>
            </a:r>
            <a:r>
              <a:rPr lang="ru-RU" sz="1400" b="1" dirty="0" err="1" smtClean="0">
                <a:solidFill>
                  <a:srgbClr val="660066"/>
                </a:solidFill>
              </a:rPr>
              <a:t>побачив</a:t>
            </a:r>
            <a:r>
              <a:rPr lang="ru-RU" sz="1400" b="1" dirty="0" smtClean="0">
                <a:solidFill>
                  <a:srgbClr val="660066"/>
                </a:solidFill>
              </a:rPr>
              <a:t>, </a:t>
            </a:r>
            <a:r>
              <a:rPr lang="ru-RU" sz="1400" b="1" dirty="0" err="1" smtClean="0">
                <a:solidFill>
                  <a:srgbClr val="660066"/>
                </a:solidFill>
              </a:rPr>
              <a:t>що</a:t>
            </a:r>
            <a:r>
              <a:rPr lang="ru-RU" sz="1400" b="1" dirty="0" smtClean="0">
                <a:solidFill>
                  <a:srgbClr val="660066"/>
                </a:solidFill>
              </a:rPr>
              <a:t> </a:t>
            </a:r>
            <a:r>
              <a:rPr lang="ru-RU" sz="1400" b="1" dirty="0" err="1" smtClean="0">
                <a:solidFill>
                  <a:srgbClr val="660066"/>
                </a:solidFill>
              </a:rPr>
              <a:t>його</a:t>
            </a:r>
            <a:r>
              <a:rPr lang="ru-RU" sz="1400" b="1" dirty="0" smtClean="0">
                <a:solidFill>
                  <a:srgbClr val="660066"/>
                </a:solidFill>
              </a:rPr>
              <a:t> </a:t>
            </a:r>
            <a:r>
              <a:rPr lang="ru-RU" sz="1400" b="1" dirty="0" err="1" smtClean="0">
                <a:solidFill>
                  <a:srgbClr val="660066"/>
                </a:solidFill>
              </a:rPr>
              <a:t>господар</a:t>
            </a:r>
            <a:r>
              <a:rPr lang="ru-RU" sz="1400" b="1" dirty="0" smtClean="0">
                <a:solidFill>
                  <a:srgbClr val="660066"/>
                </a:solidFill>
              </a:rPr>
              <a:t> </a:t>
            </a:r>
            <a:r>
              <a:rPr lang="ru-RU" sz="1400" b="1" dirty="0" err="1" smtClean="0">
                <a:solidFill>
                  <a:srgbClr val="660066"/>
                </a:solidFill>
              </a:rPr>
              <a:t>сидить</a:t>
            </a:r>
            <a:r>
              <a:rPr lang="ru-RU" sz="1400" b="1" dirty="0" smtClean="0">
                <a:solidFill>
                  <a:srgbClr val="660066"/>
                </a:solidFill>
              </a:rPr>
              <a:t> перед </a:t>
            </a:r>
            <a:r>
              <a:rPr lang="ru-RU" sz="1400" b="1" dirty="0" err="1" smtClean="0">
                <a:solidFill>
                  <a:srgbClr val="660066"/>
                </a:solidFill>
              </a:rPr>
              <a:t>каміном</a:t>
            </a:r>
            <a:r>
              <a:rPr lang="ru-RU" sz="1400" b="1" dirty="0" smtClean="0">
                <a:solidFill>
                  <a:srgbClr val="660066"/>
                </a:solidFill>
              </a:rPr>
              <a:t> </a:t>
            </a:r>
            <a:r>
              <a:rPr lang="ru-RU" sz="1400" b="1" dirty="0" err="1" smtClean="0">
                <a:solidFill>
                  <a:srgbClr val="660066"/>
                </a:solidFill>
              </a:rPr>
              <a:t>і</a:t>
            </a:r>
            <a:r>
              <a:rPr lang="ru-RU" sz="1400" b="1" dirty="0" smtClean="0">
                <a:solidFill>
                  <a:srgbClr val="660066"/>
                </a:solidFill>
              </a:rPr>
              <a:t> про </a:t>
            </a:r>
            <a:r>
              <a:rPr lang="ru-RU" sz="1400" b="1" dirty="0" err="1" smtClean="0">
                <a:solidFill>
                  <a:srgbClr val="660066"/>
                </a:solidFill>
              </a:rPr>
              <a:t>щось</a:t>
            </a:r>
            <a:r>
              <a:rPr lang="ru-RU" sz="1400" b="1" dirty="0" smtClean="0">
                <a:solidFill>
                  <a:srgbClr val="660066"/>
                </a:solidFill>
              </a:rPr>
              <a:t> </a:t>
            </a:r>
            <a:r>
              <a:rPr lang="ru-RU" sz="1400" b="1" dirty="0" err="1" smtClean="0">
                <a:solidFill>
                  <a:srgbClr val="660066"/>
                </a:solidFill>
              </a:rPr>
              <a:t>зосередженно</a:t>
            </a:r>
            <a:r>
              <a:rPr lang="ru-RU" sz="1400" b="1" dirty="0" smtClean="0">
                <a:solidFill>
                  <a:srgbClr val="660066"/>
                </a:solidFill>
              </a:rPr>
              <a:t> </a:t>
            </a:r>
            <a:r>
              <a:rPr lang="ru-RU" sz="1400" b="1" dirty="0" err="1" smtClean="0">
                <a:solidFill>
                  <a:srgbClr val="660066"/>
                </a:solidFill>
              </a:rPr>
              <a:t>думає</a:t>
            </a:r>
            <a:r>
              <a:rPr lang="ru-RU" sz="1400" b="1" dirty="0" smtClean="0">
                <a:solidFill>
                  <a:srgbClr val="660066"/>
                </a:solidFill>
              </a:rPr>
              <a:t>. </a:t>
            </a:r>
            <a:r>
              <a:rPr lang="ru-RU" sz="1400" b="1" dirty="0" err="1" smtClean="0">
                <a:solidFill>
                  <a:srgbClr val="660066"/>
                </a:solidFill>
              </a:rPr>
              <a:t>Помітивши</a:t>
            </a:r>
            <a:r>
              <a:rPr lang="ru-RU" sz="1400" b="1" dirty="0" smtClean="0">
                <a:solidFill>
                  <a:srgbClr val="660066"/>
                </a:solidFill>
              </a:rPr>
              <a:t> старого, Ньютон сказав:</a:t>
            </a:r>
          </a:p>
          <a:p>
            <a:pPr>
              <a:spcBef>
                <a:spcPct val="50000"/>
              </a:spcBef>
              <a:buNone/>
            </a:pPr>
            <a:r>
              <a:rPr lang="ru-RU" sz="1400" b="1" dirty="0" smtClean="0">
                <a:solidFill>
                  <a:srgbClr val="660066"/>
                </a:solidFill>
              </a:rPr>
              <a:t>         « Дивись, я </a:t>
            </a:r>
            <a:r>
              <a:rPr lang="ru-RU" sz="1400" b="1" dirty="0" err="1" smtClean="0">
                <a:solidFill>
                  <a:srgbClr val="660066"/>
                </a:solidFill>
              </a:rPr>
              <a:t>ніяк</a:t>
            </a:r>
            <a:r>
              <a:rPr lang="ru-RU" sz="1400" b="1" dirty="0" smtClean="0">
                <a:solidFill>
                  <a:srgbClr val="660066"/>
                </a:solidFill>
              </a:rPr>
              <a:t> не </a:t>
            </a:r>
            <a:r>
              <a:rPr lang="ru-RU" sz="1400" b="1" dirty="0" err="1" smtClean="0">
                <a:solidFill>
                  <a:srgbClr val="660066"/>
                </a:solidFill>
              </a:rPr>
              <a:t>можу</a:t>
            </a:r>
            <a:r>
              <a:rPr lang="ru-RU" sz="1400" b="1" dirty="0" smtClean="0">
                <a:solidFill>
                  <a:srgbClr val="660066"/>
                </a:solidFill>
              </a:rPr>
              <a:t> </a:t>
            </a:r>
            <a:r>
              <a:rPr lang="ru-RU" sz="1400" b="1" dirty="0" err="1" smtClean="0">
                <a:solidFill>
                  <a:srgbClr val="660066"/>
                </a:solidFill>
              </a:rPr>
              <a:t>зрозуміти</a:t>
            </a:r>
            <a:r>
              <a:rPr lang="ru-RU" sz="1400" b="1" dirty="0" smtClean="0">
                <a:solidFill>
                  <a:srgbClr val="660066"/>
                </a:solidFill>
              </a:rPr>
              <a:t>, в </a:t>
            </a:r>
            <a:r>
              <a:rPr lang="ru-RU" sz="1400" b="1" dirty="0" err="1" smtClean="0">
                <a:solidFill>
                  <a:srgbClr val="660066"/>
                </a:solidFill>
              </a:rPr>
              <a:t>чому</a:t>
            </a:r>
            <a:r>
              <a:rPr lang="ru-RU" sz="1400" b="1" dirty="0" smtClean="0">
                <a:solidFill>
                  <a:srgbClr val="660066"/>
                </a:solidFill>
              </a:rPr>
              <a:t> справа: ось уже </a:t>
            </a:r>
            <a:r>
              <a:rPr lang="ru-RU" sz="1400" b="1" dirty="0" err="1" smtClean="0">
                <a:solidFill>
                  <a:srgbClr val="660066"/>
                </a:solidFill>
              </a:rPr>
              <a:t>близько</a:t>
            </a:r>
            <a:r>
              <a:rPr lang="ru-RU" sz="1400" b="1" dirty="0" smtClean="0">
                <a:solidFill>
                  <a:srgbClr val="660066"/>
                </a:solidFill>
              </a:rPr>
              <a:t> </a:t>
            </a:r>
            <a:r>
              <a:rPr lang="ru-RU" sz="1400" b="1" dirty="0" err="1" smtClean="0">
                <a:solidFill>
                  <a:srgbClr val="660066"/>
                </a:solidFill>
              </a:rPr>
              <a:t>години</a:t>
            </a:r>
            <a:r>
              <a:rPr lang="ru-RU" sz="1400" b="1" dirty="0" smtClean="0">
                <a:solidFill>
                  <a:srgbClr val="660066"/>
                </a:solidFill>
              </a:rPr>
              <a:t> я варю яйце, а </a:t>
            </a:r>
            <a:r>
              <a:rPr lang="ru-RU" sz="1400" b="1" dirty="0" err="1" smtClean="0">
                <a:solidFill>
                  <a:srgbClr val="660066"/>
                </a:solidFill>
              </a:rPr>
              <a:t>воно</a:t>
            </a:r>
            <a:r>
              <a:rPr lang="ru-RU" sz="1400" b="1" dirty="0" smtClean="0">
                <a:solidFill>
                  <a:srgbClr val="660066"/>
                </a:solidFill>
              </a:rPr>
              <a:t> </a:t>
            </a:r>
            <a:r>
              <a:rPr lang="ru-RU" sz="1400" b="1" dirty="0" err="1" smtClean="0">
                <a:solidFill>
                  <a:srgbClr val="660066"/>
                </a:solidFill>
              </a:rPr>
              <a:t>й</a:t>
            </a:r>
            <a:r>
              <a:rPr lang="ru-RU" sz="1400" b="1" dirty="0" smtClean="0">
                <a:solidFill>
                  <a:srgbClr val="660066"/>
                </a:solidFill>
              </a:rPr>
              <a:t> </a:t>
            </a:r>
            <a:r>
              <a:rPr lang="ru-RU" sz="1400" b="1" dirty="0" err="1" smtClean="0">
                <a:solidFill>
                  <a:srgbClr val="660066"/>
                </a:solidFill>
              </a:rPr>
              <a:t>досі</a:t>
            </a:r>
            <a:r>
              <a:rPr lang="ru-RU" sz="1400" b="1" dirty="0" smtClean="0">
                <a:solidFill>
                  <a:srgbClr val="660066"/>
                </a:solidFill>
              </a:rPr>
              <a:t> не </a:t>
            </a:r>
            <a:r>
              <a:rPr lang="ru-RU" sz="1400" b="1" dirty="0" err="1" smtClean="0">
                <a:solidFill>
                  <a:srgbClr val="660066"/>
                </a:solidFill>
              </a:rPr>
              <a:t>зварилося</a:t>
            </a:r>
            <a:r>
              <a:rPr lang="ru-RU" sz="1400" b="1" dirty="0" smtClean="0">
                <a:solidFill>
                  <a:srgbClr val="660066"/>
                </a:solidFill>
              </a:rPr>
              <a:t>!».</a:t>
            </a:r>
          </a:p>
          <a:p>
            <a:pPr>
              <a:spcBef>
                <a:spcPct val="50000"/>
              </a:spcBef>
              <a:buNone/>
            </a:pPr>
            <a:r>
              <a:rPr lang="ru-RU" sz="1400" b="1" dirty="0" smtClean="0">
                <a:solidFill>
                  <a:srgbClr val="660066"/>
                </a:solidFill>
              </a:rPr>
              <a:t>         Слуга </a:t>
            </a:r>
            <a:r>
              <a:rPr lang="ru-RU" sz="1400" b="1" dirty="0" err="1" smtClean="0">
                <a:solidFill>
                  <a:srgbClr val="660066"/>
                </a:solidFill>
              </a:rPr>
              <a:t>зазирнув</a:t>
            </a:r>
            <a:r>
              <a:rPr lang="ru-RU" sz="1400" b="1" dirty="0" smtClean="0">
                <a:solidFill>
                  <a:srgbClr val="660066"/>
                </a:solidFill>
              </a:rPr>
              <a:t> у </a:t>
            </a:r>
            <a:r>
              <a:rPr lang="ru-RU" sz="1400" b="1" dirty="0" err="1" smtClean="0">
                <a:solidFill>
                  <a:srgbClr val="660066"/>
                </a:solidFill>
              </a:rPr>
              <a:t>горщик</a:t>
            </a:r>
            <a:r>
              <a:rPr lang="ru-RU" sz="1400" b="1" dirty="0" smtClean="0">
                <a:solidFill>
                  <a:srgbClr val="660066"/>
                </a:solidFill>
              </a:rPr>
              <a:t>: там </a:t>
            </a:r>
            <a:r>
              <a:rPr lang="ru-RU" sz="1400" b="1" dirty="0" err="1" smtClean="0">
                <a:solidFill>
                  <a:srgbClr val="660066"/>
                </a:solidFill>
              </a:rPr>
              <a:t>варився</a:t>
            </a:r>
            <a:r>
              <a:rPr lang="ru-RU" sz="1400" b="1" dirty="0" smtClean="0">
                <a:solidFill>
                  <a:srgbClr val="660066"/>
                </a:solidFill>
              </a:rPr>
              <a:t> </a:t>
            </a:r>
            <a:r>
              <a:rPr lang="ru-RU" sz="1400" b="1" dirty="0" err="1" smtClean="0">
                <a:solidFill>
                  <a:srgbClr val="660066"/>
                </a:solidFill>
              </a:rPr>
              <a:t>годинник</a:t>
            </a:r>
            <a:r>
              <a:rPr lang="ru-RU" sz="1400" b="1" dirty="0" smtClean="0">
                <a:solidFill>
                  <a:srgbClr val="660066"/>
                </a:solidFill>
              </a:rPr>
              <a:t>, а яйце Ньютон </a:t>
            </a:r>
            <a:r>
              <a:rPr lang="ru-RU" sz="1400" b="1" dirty="0" err="1" smtClean="0">
                <a:solidFill>
                  <a:srgbClr val="660066"/>
                </a:solidFill>
              </a:rPr>
              <a:t>тримав</a:t>
            </a:r>
            <a:r>
              <a:rPr lang="ru-RU" sz="1400" b="1" dirty="0" smtClean="0">
                <a:solidFill>
                  <a:srgbClr val="660066"/>
                </a:solidFill>
              </a:rPr>
              <a:t> у руках.</a:t>
            </a:r>
          </a:p>
          <a:p>
            <a:pPr>
              <a:buNone/>
            </a:pPr>
            <a:endParaRPr lang="ru-RU" sz="1200" dirty="0"/>
          </a:p>
        </p:txBody>
      </p:sp>
      <p:pic>
        <p:nvPicPr>
          <p:cNvPr id="4" name="Picture 12" descr="01_01_05_06"/>
          <p:cNvPicPr>
            <a:picLocks noChangeAspect="1" noChangeArrowheads="1"/>
          </p:cNvPicPr>
          <p:nvPr/>
        </p:nvPicPr>
        <p:blipFill>
          <a:blip r:embed="rId2" cstate="print">
            <a:lum contrast="-48000"/>
          </a:blip>
          <a:srcRect/>
          <a:stretch>
            <a:fillRect/>
          </a:stretch>
        </p:blipFill>
        <p:spPr bwMode="auto">
          <a:xfrm>
            <a:off x="3929058" y="428604"/>
            <a:ext cx="4373571" cy="58500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3124192" cy="828660"/>
          </a:xfrm>
        </p:spPr>
        <p:txBody>
          <a:bodyPr>
            <a:normAutofit fontScale="90000"/>
          </a:bodyPr>
          <a:lstStyle/>
          <a:p>
            <a:r>
              <a:rPr lang="ru-RU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Mistral" pitchFamily="66" charset="0"/>
                <a:cs typeface="Arial"/>
              </a:rPr>
              <a:t>Галілео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Mistral" pitchFamily="66" charset="0"/>
                <a:cs typeface="Arial"/>
              </a:rPr>
              <a:t> </a:t>
            </a:r>
            <a:r>
              <a:rPr lang="ru-RU" b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Mistral" pitchFamily="66" charset="0"/>
                <a:cs typeface="Arial"/>
              </a:rPr>
              <a:t>Галілей</a:t>
            </a: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Mistral" pitchFamily="66" charset="0"/>
                <a:cs typeface="Arial"/>
              </a:rPr>
              <a:t/>
            </a:r>
            <a:b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Mistral" pitchFamily="66" charset="0"/>
                <a:cs typeface="Arial"/>
              </a:rPr>
            </a:br>
            <a:r>
              <a:rPr lang="ru-RU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Mistral" pitchFamily="66" charset="0"/>
                <a:cs typeface="Arial"/>
              </a:rPr>
              <a:t>    </a:t>
            </a:r>
            <a:r>
              <a:rPr lang="ru-RU" sz="3100" b="1" dirty="0" smtClean="0">
                <a:solidFill>
                  <a:srgbClr val="FF0000"/>
                </a:solidFill>
                <a:latin typeface="Mistral" pitchFamily="66" charset="0"/>
              </a:rPr>
              <a:t>ВИНО ЧУДОВЕ</a:t>
            </a:r>
            <a:br>
              <a:rPr lang="ru-RU" sz="3100" b="1" dirty="0" smtClean="0">
                <a:solidFill>
                  <a:srgbClr val="FF0000"/>
                </a:solidFill>
                <a:latin typeface="Mistral" pitchFamily="66" charset="0"/>
              </a:rPr>
            </a:br>
            <a: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/>
            </a:r>
            <a:br>
              <a:rPr lang="ru-RU" kern="10" dirty="0" smtClean="0">
                <a:ln w="9525">
                  <a:noFill/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267200" cy="48752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b="1" dirty="0" smtClean="0">
                <a:solidFill>
                  <a:srgbClr val="000000"/>
                </a:solidFill>
              </a:rPr>
              <a:t>   </a:t>
            </a:r>
            <a:r>
              <a:rPr lang="ru-RU" sz="1900" b="1" dirty="0" smtClean="0">
                <a:solidFill>
                  <a:srgbClr val="FF0000"/>
                </a:solidFill>
              </a:rPr>
              <a:t>   </a:t>
            </a:r>
            <a:r>
              <a:rPr lang="ru-RU" sz="1900" b="1" dirty="0" err="1" smtClean="0">
                <a:solidFill>
                  <a:srgbClr val="FF0000"/>
                </a:solidFill>
              </a:rPr>
              <a:t>Відомо</a:t>
            </a:r>
            <a:r>
              <a:rPr lang="ru-RU" sz="1900" b="1" dirty="0" smtClean="0">
                <a:solidFill>
                  <a:srgbClr val="FF0000"/>
                </a:solidFill>
              </a:rPr>
              <a:t>, </a:t>
            </a:r>
            <a:r>
              <a:rPr lang="ru-RU" sz="1900" b="1" dirty="0" err="1" smtClean="0">
                <a:solidFill>
                  <a:srgbClr val="FF0000"/>
                </a:solidFill>
              </a:rPr>
              <a:t>що</a:t>
            </a:r>
            <a:r>
              <a:rPr lang="ru-RU" sz="1900" b="1" dirty="0" smtClean="0">
                <a:solidFill>
                  <a:srgbClr val="FF0000"/>
                </a:solidFill>
              </a:rPr>
              <a:t> </a:t>
            </a:r>
            <a:r>
              <a:rPr lang="ru-RU" sz="1900" b="1" dirty="0" err="1" smtClean="0">
                <a:solidFill>
                  <a:srgbClr val="FF0000"/>
                </a:solidFill>
              </a:rPr>
              <a:t>Галілео</a:t>
            </a:r>
            <a:r>
              <a:rPr lang="ru-RU" sz="1900" b="1" dirty="0" smtClean="0">
                <a:solidFill>
                  <a:srgbClr val="FF0000"/>
                </a:solidFill>
              </a:rPr>
              <a:t> </a:t>
            </a:r>
            <a:r>
              <a:rPr lang="ru-RU" sz="1900" b="1" dirty="0" err="1" smtClean="0">
                <a:solidFill>
                  <a:srgbClr val="FF0000"/>
                </a:solidFill>
              </a:rPr>
              <a:t>Галілей</a:t>
            </a:r>
            <a:r>
              <a:rPr lang="ru-RU" sz="1900" b="1" dirty="0" smtClean="0">
                <a:solidFill>
                  <a:srgbClr val="FF0000"/>
                </a:solidFill>
              </a:rPr>
              <a:t> </a:t>
            </a:r>
            <a:r>
              <a:rPr lang="ru-RU" sz="1900" b="1" dirty="0" err="1" smtClean="0">
                <a:solidFill>
                  <a:srgbClr val="FF0000"/>
                </a:solidFill>
              </a:rPr>
              <a:t>наповнював</a:t>
            </a:r>
            <a:r>
              <a:rPr lang="ru-RU" sz="1900" b="1" dirty="0" smtClean="0">
                <a:solidFill>
                  <a:srgbClr val="FF0000"/>
                </a:solidFill>
              </a:rPr>
              <a:t> </a:t>
            </a:r>
            <a:r>
              <a:rPr lang="ru-RU" sz="1900" b="1" dirty="0" err="1" smtClean="0">
                <a:solidFill>
                  <a:srgbClr val="FF0000"/>
                </a:solidFill>
              </a:rPr>
              <a:t>винайдені</a:t>
            </a:r>
            <a:r>
              <a:rPr lang="ru-RU" sz="1900" b="1" dirty="0" smtClean="0">
                <a:solidFill>
                  <a:srgbClr val="FF0000"/>
                </a:solidFill>
              </a:rPr>
              <a:t> ним </a:t>
            </a:r>
            <a:r>
              <a:rPr lang="ru-RU" sz="1900" b="1" dirty="0" err="1" smtClean="0">
                <a:solidFill>
                  <a:srgbClr val="FF0000"/>
                </a:solidFill>
              </a:rPr>
              <a:t>термометри</a:t>
            </a:r>
            <a:r>
              <a:rPr lang="ru-RU" sz="1900" b="1" dirty="0" smtClean="0">
                <a:solidFill>
                  <a:srgbClr val="FF0000"/>
                </a:solidFill>
              </a:rPr>
              <a:t> не </a:t>
            </a:r>
            <a:r>
              <a:rPr lang="ru-RU" sz="1900" b="1" dirty="0" err="1" smtClean="0">
                <a:solidFill>
                  <a:srgbClr val="FF0000"/>
                </a:solidFill>
              </a:rPr>
              <a:t>ртуттю</a:t>
            </a:r>
            <a:r>
              <a:rPr lang="ru-RU" sz="1900" b="1" dirty="0" smtClean="0">
                <a:solidFill>
                  <a:srgbClr val="FF0000"/>
                </a:solidFill>
              </a:rPr>
              <a:t> </a:t>
            </a:r>
            <a:r>
              <a:rPr lang="ru-RU" sz="1900" b="1" dirty="0" err="1" smtClean="0">
                <a:solidFill>
                  <a:srgbClr val="FF0000"/>
                </a:solidFill>
              </a:rPr>
              <a:t>і</a:t>
            </a:r>
            <a:r>
              <a:rPr lang="ru-RU" sz="1900" b="1" dirty="0" smtClean="0">
                <a:solidFill>
                  <a:srgbClr val="FF0000"/>
                </a:solidFill>
              </a:rPr>
              <a:t> </a:t>
            </a:r>
            <a:r>
              <a:rPr lang="ru-RU" sz="1900" b="1" dirty="0" err="1" smtClean="0">
                <a:solidFill>
                  <a:srgbClr val="FF0000"/>
                </a:solidFill>
              </a:rPr>
              <a:t>не</a:t>
            </a:r>
            <a:r>
              <a:rPr lang="ru-RU" sz="1900" b="1" dirty="0" smtClean="0">
                <a:solidFill>
                  <a:srgbClr val="FF0000"/>
                </a:solidFill>
              </a:rPr>
              <a:t> спиртом, а вином. </a:t>
            </a:r>
            <a:r>
              <a:rPr lang="ru-RU" sz="1900" b="1" dirty="0" err="1" smtClean="0">
                <a:solidFill>
                  <a:srgbClr val="FF0000"/>
                </a:solidFill>
              </a:rPr>
              <a:t>Якось</a:t>
            </a:r>
            <a:r>
              <a:rPr lang="ru-RU" sz="1900" b="1" dirty="0" smtClean="0">
                <a:solidFill>
                  <a:srgbClr val="FF0000"/>
                </a:solidFill>
              </a:rPr>
              <a:t> один </a:t>
            </a:r>
            <a:r>
              <a:rPr lang="ru-RU" sz="1900" b="1" dirty="0" err="1" smtClean="0">
                <a:solidFill>
                  <a:srgbClr val="FF0000"/>
                </a:solidFill>
              </a:rPr>
              <a:t>із</a:t>
            </a:r>
            <a:r>
              <a:rPr lang="ru-RU" sz="1900" b="1" dirty="0" smtClean="0">
                <a:solidFill>
                  <a:srgbClr val="FF0000"/>
                </a:solidFill>
              </a:rPr>
              <a:t> таких </a:t>
            </a:r>
            <a:r>
              <a:rPr lang="ru-RU" sz="1900" b="1" dirty="0" err="1" smtClean="0">
                <a:solidFill>
                  <a:srgbClr val="FF0000"/>
                </a:solidFill>
              </a:rPr>
              <a:t>приладів</a:t>
            </a:r>
            <a:r>
              <a:rPr lang="ru-RU" sz="1900" b="1" dirty="0" smtClean="0">
                <a:solidFill>
                  <a:srgbClr val="FF0000"/>
                </a:solidFill>
              </a:rPr>
              <a:t> великий </a:t>
            </a:r>
            <a:r>
              <a:rPr lang="ru-RU" sz="1900" b="1" dirty="0" err="1" smtClean="0">
                <a:solidFill>
                  <a:srgbClr val="FF0000"/>
                </a:solidFill>
              </a:rPr>
              <a:t>італієць</a:t>
            </a:r>
            <a:r>
              <a:rPr lang="ru-RU" sz="1900" b="1" dirty="0" smtClean="0">
                <a:solidFill>
                  <a:srgbClr val="FF0000"/>
                </a:solidFill>
              </a:rPr>
              <a:t> </a:t>
            </a:r>
            <a:r>
              <a:rPr lang="ru-RU" sz="1900" b="1" dirty="0" err="1" smtClean="0">
                <a:solidFill>
                  <a:srgbClr val="FF0000"/>
                </a:solidFill>
              </a:rPr>
              <a:t>надіслав</a:t>
            </a:r>
            <a:r>
              <a:rPr lang="ru-RU" sz="1900" b="1" dirty="0" smtClean="0">
                <a:solidFill>
                  <a:srgbClr val="FF0000"/>
                </a:solidFill>
              </a:rPr>
              <a:t> </a:t>
            </a:r>
            <a:r>
              <a:rPr lang="ru-RU" sz="1900" b="1" dirty="0" err="1" smtClean="0">
                <a:solidFill>
                  <a:srgbClr val="FF0000"/>
                </a:solidFill>
              </a:rPr>
              <a:t>своєму</a:t>
            </a:r>
            <a:r>
              <a:rPr lang="ru-RU" sz="1900" b="1" dirty="0" smtClean="0">
                <a:solidFill>
                  <a:srgbClr val="FF0000"/>
                </a:solidFill>
              </a:rPr>
              <a:t> </a:t>
            </a:r>
            <a:r>
              <a:rPr lang="ru-RU" sz="1900" b="1" dirty="0" err="1" smtClean="0">
                <a:solidFill>
                  <a:srgbClr val="FF0000"/>
                </a:solidFill>
              </a:rPr>
              <a:t>другові-вченому</a:t>
            </a:r>
            <a:r>
              <a:rPr lang="ru-RU" sz="1900" b="1" dirty="0" smtClean="0">
                <a:solidFill>
                  <a:srgbClr val="FF0000"/>
                </a:solidFill>
              </a:rPr>
              <a:t> в </a:t>
            </a:r>
            <a:r>
              <a:rPr lang="ru-RU" sz="1900" b="1" dirty="0" err="1" smtClean="0">
                <a:solidFill>
                  <a:srgbClr val="FF0000"/>
                </a:solidFill>
              </a:rPr>
              <a:t>Англію</a:t>
            </a:r>
            <a:r>
              <a:rPr lang="ru-RU" sz="1900" b="1" dirty="0" smtClean="0">
                <a:solidFill>
                  <a:srgbClr val="FF0000"/>
                </a:solidFill>
              </a:rPr>
              <a:t>. Разом </a:t>
            </a:r>
            <a:r>
              <a:rPr lang="ru-RU" sz="1900" b="1" dirty="0" err="1" smtClean="0">
                <a:solidFill>
                  <a:srgbClr val="FF0000"/>
                </a:solidFill>
              </a:rPr>
              <a:t>із</a:t>
            </a:r>
            <a:r>
              <a:rPr lang="ru-RU" sz="1900" b="1" dirty="0" smtClean="0">
                <a:solidFill>
                  <a:srgbClr val="FF0000"/>
                </a:solidFill>
              </a:rPr>
              <a:t> термометром </a:t>
            </a:r>
            <a:r>
              <a:rPr lang="ru-RU" sz="1900" b="1" dirty="0" err="1" smtClean="0">
                <a:solidFill>
                  <a:srgbClr val="FF0000"/>
                </a:solidFill>
              </a:rPr>
              <a:t>він</a:t>
            </a:r>
            <a:r>
              <a:rPr lang="ru-RU" sz="1900" b="1" dirty="0" smtClean="0">
                <a:solidFill>
                  <a:srgbClr val="FF0000"/>
                </a:solidFill>
              </a:rPr>
              <a:t> послав записку, в </a:t>
            </a:r>
            <a:r>
              <a:rPr lang="ru-RU" sz="1900" b="1" dirty="0" err="1" smtClean="0">
                <a:solidFill>
                  <a:srgbClr val="FF0000"/>
                </a:solidFill>
              </a:rPr>
              <a:t>якій</a:t>
            </a:r>
            <a:r>
              <a:rPr lang="ru-RU" sz="1900" b="1" dirty="0" smtClean="0">
                <a:solidFill>
                  <a:srgbClr val="FF0000"/>
                </a:solidFill>
              </a:rPr>
              <a:t> описав </a:t>
            </a:r>
            <a:r>
              <a:rPr lang="ru-RU" sz="1900" b="1" dirty="0" err="1" smtClean="0">
                <a:solidFill>
                  <a:srgbClr val="FF0000"/>
                </a:solidFill>
              </a:rPr>
              <a:t>призначення</a:t>
            </a:r>
            <a:r>
              <a:rPr lang="ru-RU" sz="1900" b="1" dirty="0" smtClean="0">
                <a:solidFill>
                  <a:srgbClr val="FF0000"/>
                </a:solidFill>
              </a:rPr>
              <a:t> </a:t>
            </a:r>
            <a:r>
              <a:rPr lang="ru-RU" sz="1900" b="1" dirty="0" err="1" smtClean="0">
                <a:solidFill>
                  <a:srgbClr val="FF0000"/>
                </a:solidFill>
              </a:rPr>
              <a:t>приладу</a:t>
            </a:r>
            <a:r>
              <a:rPr lang="ru-RU" sz="1900" b="1" dirty="0" smtClean="0">
                <a:solidFill>
                  <a:srgbClr val="FF0000"/>
                </a:solidFill>
              </a:rPr>
              <a:t>. В </a:t>
            </a:r>
            <a:r>
              <a:rPr lang="ru-RU" sz="1900" b="1" dirty="0" err="1" smtClean="0">
                <a:solidFill>
                  <a:srgbClr val="FF0000"/>
                </a:solidFill>
              </a:rPr>
              <a:t>дорозі</a:t>
            </a:r>
            <a:r>
              <a:rPr lang="ru-RU" sz="1900" b="1" dirty="0" smtClean="0">
                <a:solidFill>
                  <a:srgbClr val="FF0000"/>
                </a:solidFill>
              </a:rPr>
              <a:t> записка, </a:t>
            </a:r>
            <a:r>
              <a:rPr lang="ru-RU" sz="1900" b="1" dirty="0" err="1" smtClean="0">
                <a:solidFill>
                  <a:srgbClr val="FF0000"/>
                </a:solidFill>
              </a:rPr>
              <a:t>мабуть</a:t>
            </a:r>
            <a:r>
              <a:rPr lang="ru-RU" sz="1900" b="1" dirty="0" smtClean="0">
                <a:solidFill>
                  <a:srgbClr val="FF0000"/>
                </a:solidFill>
              </a:rPr>
              <a:t>, </a:t>
            </a:r>
            <a:r>
              <a:rPr lang="ru-RU" sz="1900" b="1" dirty="0" err="1" smtClean="0">
                <a:solidFill>
                  <a:srgbClr val="FF0000"/>
                </a:solidFill>
              </a:rPr>
              <a:t>загубилася</a:t>
            </a:r>
            <a:r>
              <a:rPr lang="ru-RU" sz="1900" b="1" dirty="0" smtClean="0">
                <a:solidFill>
                  <a:srgbClr val="FF0000"/>
                </a:solidFill>
              </a:rPr>
              <a:t>, а, </a:t>
            </a:r>
            <a:r>
              <a:rPr lang="ru-RU" sz="1900" b="1" dirty="0" err="1" smtClean="0">
                <a:solidFill>
                  <a:srgbClr val="FF0000"/>
                </a:solidFill>
              </a:rPr>
              <a:t>можливо</a:t>
            </a:r>
            <a:r>
              <a:rPr lang="ru-RU" sz="1900" b="1" dirty="0" smtClean="0">
                <a:solidFill>
                  <a:srgbClr val="FF0000"/>
                </a:solidFill>
              </a:rPr>
              <a:t>, друг </a:t>
            </a:r>
            <a:r>
              <a:rPr lang="ru-RU" sz="1900" b="1" dirty="0" err="1" smtClean="0">
                <a:solidFill>
                  <a:srgbClr val="FF0000"/>
                </a:solidFill>
              </a:rPr>
              <a:t>Галілея</a:t>
            </a:r>
            <a:r>
              <a:rPr lang="ru-RU" sz="1900" b="1" dirty="0" smtClean="0">
                <a:solidFill>
                  <a:srgbClr val="FF0000"/>
                </a:solidFill>
              </a:rPr>
              <a:t> не </a:t>
            </a:r>
            <a:r>
              <a:rPr lang="ru-RU" sz="1900" b="1" dirty="0" err="1" smtClean="0">
                <a:solidFill>
                  <a:srgbClr val="FF0000"/>
                </a:solidFill>
              </a:rPr>
              <a:t>зрозумів</a:t>
            </a:r>
            <a:r>
              <a:rPr lang="ru-RU" sz="1900" b="1" dirty="0" smtClean="0">
                <a:solidFill>
                  <a:srgbClr val="FF0000"/>
                </a:solidFill>
              </a:rPr>
              <a:t> </a:t>
            </a:r>
            <a:r>
              <a:rPr lang="ru-RU" sz="1900" b="1" dirty="0" err="1" smtClean="0">
                <a:solidFill>
                  <a:srgbClr val="FF0000"/>
                </a:solidFill>
              </a:rPr>
              <a:t>її</a:t>
            </a:r>
            <a:r>
              <a:rPr lang="ru-RU" sz="1900" b="1" dirty="0" smtClean="0">
                <a:solidFill>
                  <a:srgbClr val="FF0000"/>
                </a:solidFill>
              </a:rPr>
              <a:t> </a:t>
            </a:r>
            <a:r>
              <a:rPr lang="ru-RU" sz="1900" b="1" dirty="0" err="1" smtClean="0">
                <a:solidFill>
                  <a:srgbClr val="FF0000"/>
                </a:solidFill>
              </a:rPr>
              <a:t>змісту</a:t>
            </a:r>
            <a:r>
              <a:rPr lang="ru-RU" sz="1900" b="1" dirty="0" smtClean="0">
                <a:solidFill>
                  <a:srgbClr val="FF0000"/>
                </a:solidFill>
              </a:rPr>
              <a:t>. Через </a:t>
            </a:r>
            <a:r>
              <a:rPr lang="ru-RU" sz="1900" b="1" dirty="0" err="1" smtClean="0">
                <a:solidFill>
                  <a:srgbClr val="FF0000"/>
                </a:solidFill>
              </a:rPr>
              <a:t>деякий</a:t>
            </a:r>
            <a:r>
              <a:rPr lang="ru-RU" sz="1900" b="1" dirty="0" smtClean="0">
                <a:solidFill>
                  <a:srgbClr val="FF0000"/>
                </a:solidFill>
              </a:rPr>
              <a:t> час </a:t>
            </a:r>
            <a:r>
              <a:rPr lang="ru-RU" sz="1900" b="1" dirty="0" err="1" smtClean="0">
                <a:solidFill>
                  <a:srgbClr val="FF0000"/>
                </a:solidFill>
              </a:rPr>
              <a:t>Галілей</a:t>
            </a:r>
            <a:r>
              <a:rPr lang="ru-RU" sz="1900" b="1" dirty="0" smtClean="0">
                <a:solidFill>
                  <a:srgbClr val="FF0000"/>
                </a:solidFill>
              </a:rPr>
              <a:t> одержав </a:t>
            </a:r>
            <a:r>
              <a:rPr lang="ru-RU" sz="1900" b="1" dirty="0" err="1" smtClean="0">
                <a:solidFill>
                  <a:srgbClr val="FF0000"/>
                </a:solidFill>
              </a:rPr>
              <a:t>таку</a:t>
            </a:r>
            <a:r>
              <a:rPr lang="ru-RU" sz="1900" b="1" dirty="0" smtClean="0">
                <a:solidFill>
                  <a:srgbClr val="FF0000"/>
                </a:solidFill>
              </a:rPr>
              <a:t> </a:t>
            </a:r>
            <a:r>
              <a:rPr lang="ru-RU" sz="1900" b="1" dirty="0" err="1" smtClean="0">
                <a:solidFill>
                  <a:srgbClr val="FF0000"/>
                </a:solidFill>
              </a:rPr>
              <a:t>відповідь</a:t>
            </a:r>
            <a:r>
              <a:rPr lang="ru-RU" sz="1900" b="1" dirty="0" smtClean="0">
                <a:solidFill>
                  <a:srgbClr val="FF0000"/>
                </a:solidFill>
              </a:rPr>
              <a:t>: «Вино </a:t>
            </a:r>
            <a:r>
              <a:rPr lang="ru-RU" sz="1900" b="1" dirty="0" err="1" smtClean="0">
                <a:solidFill>
                  <a:srgbClr val="FF0000"/>
                </a:solidFill>
              </a:rPr>
              <a:t>було</a:t>
            </a:r>
            <a:r>
              <a:rPr lang="ru-RU" sz="1900" b="1" dirty="0" smtClean="0">
                <a:solidFill>
                  <a:srgbClr val="FF0000"/>
                </a:solidFill>
              </a:rPr>
              <a:t> </a:t>
            </a:r>
            <a:r>
              <a:rPr lang="ru-RU" sz="1900" b="1" dirty="0" err="1" smtClean="0">
                <a:solidFill>
                  <a:srgbClr val="FF0000"/>
                </a:solidFill>
              </a:rPr>
              <a:t>справді</a:t>
            </a:r>
            <a:r>
              <a:rPr lang="ru-RU" sz="1900" b="1" dirty="0" smtClean="0">
                <a:solidFill>
                  <a:srgbClr val="FF0000"/>
                </a:solidFill>
              </a:rPr>
              <a:t> </a:t>
            </a:r>
            <a:r>
              <a:rPr lang="ru-RU" sz="1900" b="1" dirty="0" err="1" smtClean="0">
                <a:solidFill>
                  <a:srgbClr val="FF0000"/>
                </a:solidFill>
              </a:rPr>
              <a:t>чудове</a:t>
            </a:r>
            <a:r>
              <a:rPr lang="ru-RU" sz="1900" b="1" dirty="0" smtClean="0">
                <a:solidFill>
                  <a:srgbClr val="FF0000"/>
                </a:solidFill>
              </a:rPr>
              <a:t>. Будь ласка, </a:t>
            </a:r>
            <a:r>
              <a:rPr lang="ru-RU" sz="1900" b="1" dirty="0" err="1" smtClean="0">
                <a:solidFill>
                  <a:srgbClr val="FF0000"/>
                </a:solidFill>
              </a:rPr>
              <a:t>надішліть</a:t>
            </a:r>
            <a:r>
              <a:rPr lang="ru-RU" sz="1900" b="1" dirty="0" smtClean="0">
                <a:solidFill>
                  <a:srgbClr val="FF0000"/>
                </a:solidFill>
              </a:rPr>
              <a:t> </a:t>
            </a:r>
            <a:r>
              <a:rPr lang="ru-RU" sz="1900" b="1" dirty="0" err="1" smtClean="0">
                <a:solidFill>
                  <a:srgbClr val="FF0000"/>
                </a:solidFill>
              </a:rPr>
              <a:t>мені</a:t>
            </a:r>
            <a:r>
              <a:rPr lang="ru-RU" sz="1900" b="1" dirty="0" smtClean="0">
                <a:solidFill>
                  <a:srgbClr val="FF0000"/>
                </a:solidFill>
              </a:rPr>
              <a:t> </a:t>
            </a:r>
            <a:r>
              <a:rPr lang="ru-RU" sz="1900" b="1" dirty="0" err="1" smtClean="0">
                <a:solidFill>
                  <a:srgbClr val="FF0000"/>
                </a:solidFill>
              </a:rPr>
              <a:t>ще</a:t>
            </a:r>
            <a:r>
              <a:rPr lang="ru-RU" sz="1900" b="1" dirty="0" smtClean="0">
                <a:solidFill>
                  <a:srgbClr val="FF0000"/>
                </a:solidFill>
              </a:rPr>
              <a:t> один </a:t>
            </a:r>
            <a:r>
              <a:rPr lang="ru-RU" sz="1900" b="1" dirty="0" err="1" smtClean="0">
                <a:solidFill>
                  <a:srgbClr val="FF0000"/>
                </a:solidFill>
              </a:rPr>
              <a:t>такий</a:t>
            </a:r>
            <a:r>
              <a:rPr lang="ru-RU" sz="1900" b="1" dirty="0" smtClean="0">
                <a:solidFill>
                  <a:srgbClr val="FF0000"/>
                </a:solidFill>
              </a:rPr>
              <a:t> </a:t>
            </a:r>
            <a:r>
              <a:rPr lang="ru-RU" sz="1900" b="1" dirty="0" err="1" smtClean="0">
                <a:solidFill>
                  <a:srgbClr val="FF0000"/>
                </a:solidFill>
              </a:rPr>
              <a:t>прилад</a:t>
            </a:r>
            <a:r>
              <a:rPr lang="ru-RU" sz="1900" b="1" dirty="0" smtClean="0">
                <a:solidFill>
                  <a:srgbClr val="FF0000"/>
                </a:solidFill>
              </a:rPr>
              <a:t>».</a:t>
            </a:r>
          </a:p>
          <a:p>
            <a:pPr>
              <a:buNone/>
            </a:pPr>
            <a:endParaRPr lang="ru-RU" b="1" dirty="0" smtClean="0">
              <a:solidFill>
                <a:schemeClr val="bg2"/>
              </a:solidFill>
            </a:endParaRPr>
          </a:p>
        </p:txBody>
      </p:sp>
      <p:pic>
        <p:nvPicPr>
          <p:cNvPr id="4" name="Picture 9" descr="01_01_05_03"/>
          <p:cNvPicPr>
            <a:picLocks noChangeAspect="1" noChangeArrowheads="1"/>
          </p:cNvPicPr>
          <p:nvPr/>
        </p:nvPicPr>
        <p:blipFill>
          <a:blip r:embed="rId2" cstate="print">
            <a:lum bright="6000" contrast="42000"/>
          </a:blip>
          <a:srcRect/>
          <a:stretch>
            <a:fillRect/>
          </a:stretch>
        </p:blipFill>
        <p:spPr bwMode="auto">
          <a:xfrm>
            <a:off x="4572000" y="714356"/>
            <a:ext cx="4463540" cy="5429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695828" cy="190023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kern="10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 Альберт </a:t>
            </a:r>
            <a:r>
              <a:rPr lang="ru-RU" b="1" kern="10" cap="none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>Ейнштейн</a:t>
            </a:r>
            <a:r>
              <a:rPr lang="ru-RU" b="1" kern="10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b="1" kern="10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27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ЯК НАРОДЖУЄТЬСЯ ВИНАХІД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kern="10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b="1" kern="10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b="1" kern="10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b="1" kern="10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</a:rPr>
            </a:br>
            <a:endParaRPr lang="ru-RU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052886" cy="516098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50000"/>
              </a:spcBef>
              <a:buNone/>
            </a:pPr>
            <a:r>
              <a:rPr lang="ru-RU" dirty="0" smtClean="0"/>
              <a:t>   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Ейнштейна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одного разу запитали, як, на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думку,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народжуються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винаходи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на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відповів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</a:p>
          <a:p>
            <a:pPr>
              <a:spcBef>
                <a:spcPct val="50000"/>
              </a:spcBef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«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Дуже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просто.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Усі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знають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зробити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неможливо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Але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трапляється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один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дивак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котрий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знає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робить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винахід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.»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169" name="Object 1"/>
          <p:cNvGraphicFramePr>
            <a:graphicFrameLocks noChangeAspect="1"/>
          </p:cNvGraphicFramePr>
          <p:nvPr/>
        </p:nvGraphicFramePr>
        <p:xfrm>
          <a:off x="4572000" y="785794"/>
          <a:ext cx="4348376" cy="5500726"/>
        </p:xfrm>
        <a:graphic>
          <a:graphicData uri="http://schemas.openxmlformats.org/presentationml/2006/ole">
            <p:oleObj spid="_x0000_s7169" name="Документ" r:id="rId3" imgW="1658160" imgH="2096640" progId="Word.Document.8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0"/>
            <a:ext cx="4114768" cy="838200"/>
          </a:xfrm>
        </p:spPr>
        <p:txBody>
          <a:bodyPr>
            <a:normAutofit/>
          </a:bodyPr>
          <a:lstStyle/>
          <a:p>
            <a:r>
              <a:rPr lang="uk-UA" sz="4800" dirty="0" smtClean="0"/>
              <a:t>  вікторина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000108"/>
            <a:ext cx="59612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1. Наука про механічний рух і взаємодію тіл в процесі цього руху.</a:t>
            </a:r>
            <a:endParaRPr lang="ru-RU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357950" y="1000108"/>
            <a:ext cx="1137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(Механіка)</a:t>
            </a: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1285860"/>
            <a:ext cx="51459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2. Визначення положення тіла в будь-який момент часу.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357818" y="1285860"/>
            <a:ext cx="2645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(Основна задача механіки) 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1571612"/>
            <a:ext cx="39374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3. Лінія, уздовж якої відбувається рух тіла. 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4143372" y="1571612"/>
            <a:ext cx="12937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(Траєкторія) 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1857364"/>
            <a:ext cx="20546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4. Спосіб опису руху. </a:t>
            </a:r>
            <a:endParaRPr lang="ru-RU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285984" y="1857364"/>
            <a:ext cx="16314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(Координатний) </a:t>
            </a:r>
            <a:endParaRPr lang="ru-RU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2143116"/>
            <a:ext cx="3101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5. Яким буває рух по траєкторії? 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357554" y="2143116"/>
            <a:ext cx="16487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(Криволінійний) 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14282" y="2428868"/>
            <a:ext cx="5845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6 . Швидкість в даний момент часу або в даній точці траєкторії. 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000760" y="2428868"/>
            <a:ext cx="10972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(Миттєва) 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14282" y="2714620"/>
            <a:ext cx="5786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/>
              <a:t>7. Розділ механіки, що вивчає способи опису руху і зв'язок між величинами, що характеризують цей рух.</a:t>
            </a:r>
            <a:endParaRPr lang="ru-RU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000760" y="2928934"/>
            <a:ext cx="13866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(Кінематика) </a:t>
            </a:r>
            <a:endParaRPr lang="ru-RU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214282" y="3214686"/>
            <a:ext cx="22256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8. Довжина траєкторії. 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500298" y="3214686"/>
            <a:ext cx="824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(Шлях) 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14282" y="3500438"/>
            <a:ext cx="6784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9. Вектор, що з'єднує початкове положення тіла з наступним (з кінцевим). 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7000892" y="3429000"/>
            <a:ext cx="1588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(Переміщення) 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42844" y="3786190"/>
            <a:ext cx="71920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10.Рух, при якому за рівні проміжки часу тіло здійснює однакові переміщення.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7215206" y="3786190"/>
            <a:ext cx="14702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(Рівномірний) 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142844" y="4071942"/>
            <a:ext cx="4584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11. Як називається рух або падіння тіл в вакуумі. </a:t>
            </a:r>
            <a:endParaRPr lang="ru-RU" sz="1600" dirty="0"/>
          </a:p>
        </p:txBody>
      </p:sp>
      <p:sp>
        <p:nvSpPr>
          <p:cNvPr id="25" name="TextBox 24"/>
          <p:cNvSpPr txBox="1"/>
          <p:nvPr/>
        </p:nvSpPr>
        <p:spPr>
          <a:xfrm>
            <a:off x="4786314" y="4071942"/>
            <a:ext cx="1042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(Вільний) </a:t>
            </a:r>
            <a:endParaRPr lang="ru-RU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142844" y="4357694"/>
            <a:ext cx="77019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12. Фізична величина, що дорівнює відношенню зміни швидкості до проміжку часу. </a:t>
            </a:r>
            <a:endParaRPr lang="ru-RU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7597166" y="4357694"/>
            <a:ext cx="15468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(Прискорення) </a:t>
            </a:r>
            <a:endParaRPr lang="ru-RU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142844" y="4643446"/>
            <a:ext cx="23537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13. Час одного обороту. </a:t>
            </a:r>
            <a:endParaRPr lang="ru-RU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2428860" y="4643446"/>
            <a:ext cx="9557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(Період) </a:t>
            </a:r>
            <a:endParaRPr lang="ru-RU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142844" y="5000636"/>
            <a:ext cx="48514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14. Як називається число обертів за одиницю часу? </a:t>
            </a:r>
            <a:endParaRPr lang="ru-RU" sz="1600" dirty="0"/>
          </a:p>
        </p:txBody>
      </p:sp>
      <p:sp>
        <p:nvSpPr>
          <p:cNvPr id="31" name="TextBox 30"/>
          <p:cNvSpPr txBox="1"/>
          <p:nvPr/>
        </p:nvSpPr>
        <p:spPr>
          <a:xfrm>
            <a:off x="4929190" y="5000636"/>
            <a:ext cx="10397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 smtClean="0"/>
              <a:t>(Частота) </a:t>
            </a:r>
            <a:endParaRPr lang="ru-RU" sz="1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/>
          <a:lstStyle/>
          <a:p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Рух човна відносно поверхні землі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643050"/>
            <a:ext cx="8271164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357166"/>
            <a:ext cx="8715436" cy="838200"/>
          </a:xfrm>
        </p:spPr>
        <p:txBody>
          <a:bodyPr>
            <a:noAutofit/>
          </a:bodyPr>
          <a:lstStyle/>
          <a:p>
            <a:pPr algn="ctr"/>
            <a:r>
              <a:rPr lang="uk-UA" sz="6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istral" pitchFamily="66" charset="0"/>
              </a:rPr>
              <a:t>Наш девіз</a:t>
            </a:r>
            <a:endParaRPr lang="ru-RU" sz="6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Mistral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571612"/>
            <a:ext cx="8358246" cy="4525963"/>
          </a:xfrm>
        </p:spPr>
        <p:txBody>
          <a:bodyPr>
            <a:normAutofit/>
          </a:bodyPr>
          <a:lstStyle/>
          <a:p>
            <a:pPr lvl="1" algn="ctr">
              <a:buNone/>
            </a:pPr>
            <a:r>
              <a:rPr lang="uk-UA" dirty="0" smtClean="0"/>
              <a:t>   </a:t>
            </a:r>
            <a:r>
              <a:rPr lang="uk-UA" sz="4000" dirty="0" smtClean="0"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Script" pitchFamily="34" charset="0"/>
              </a:rPr>
              <a:t>Кінематику вивчаємо,</a:t>
            </a:r>
            <a:br>
              <a:rPr lang="uk-UA" sz="4000" dirty="0" smtClean="0"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Script" pitchFamily="34" charset="0"/>
              </a:rPr>
            </a:br>
            <a:r>
              <a:rPr lang="uk-UA" sz="4000" dirty="0" smtClean="0"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Script" pitchFamily="34" charset="0"/>
              </a:rPr>
              <a:t>Знання із фізики ми </a:t>
            </a:r>
            <a:r>
              <a:rPr lang="uk-UA" sz="4000" dirty="0" err="1" smtClean="0"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Script" pitchFamily="34" charset="0"/>
              </a:rPr>
              <a:t>здовуваємо</a:t>
            </a:r>
            <a:r>
              <a:rPr lang="uk-UA" sz="4000" dirty="0" smtClean="0"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Script" pitchFamily="34" charset="0"/>
              </a:rPr>
              <a:t>,</a:t>
            </a:r>
          </a:p>
          <a:p>
            <a:pPr lvl="1" algn="ctr">
              <a:buNone/>
            </a:pPr>
            <a:r>
              <a:rPr lang="uk-UA" sz="4000" dirty="0" smtClean="0"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Script" pitchFamily="34" charset="0"/>
              </a:rPr>
              <a:t>   Основну задачу механіки розглядаємо </a:t>
            </a:r>
            <a:br>
              <a:rPr lang="uk-UA" sz="4000" dirty="0" smtClean="0"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Script" pitchFamily="34" charset="0"/>
              </a:rPr>
            </a:br>
            <a:r>
              <a:rPr lang="uk-UA" sz="4000" dirty="0" smtClean="0"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Script" pitchFamily="34" charset="0"/>
              </a:rPr>
              <a:t>і </a:t>
            </a:r>
            <a:r>
              <a:rPr lang="uk-UA" sz="4000" dirty="0" smtClean="0"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Script" pitchFamily="34" charset="0"/>
              </a:rPr>
              <a:t>прискорення </a:t>
            </a:r>
            <a:r>
              <a:rPr lang="uk-UA" sz="4000" dirty="0" smtClean="0">
                <a:solidFill>
                  <a:srgbClr val="00B050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Segoe Script" pitchFamily="34" charset="0"/>
              </a:rPr>
              <a:t>в практику пускаємо.</a:t>
            </a:r>
            <a:endParaRPr lang="ru-RU" sz="4000" dirty="0">
              <a:solidFill>
                <a:srgbClr val="00B050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  <a:latin typeface="Monotype Corsiva" pitchFamily="66" charset="0"/>
              </a:rPr>
              <a:t>Рух повітряної кулі відносно землі</a:t>
            </a:r>
            <a:endParaRPr lang="ru-RU" sz="32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Рисунок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1428736"/>
            <a:ext cx="7046402" cy="50365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Monotype Corsiva" pitchFamily="66" charset="0"/>
              </a:rPr>
              <a:t>Рух супутника відносно землі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Содержимое 3" descr="Рисунок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238128" cy="5143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285728"/>
            <a:ext cx="8825521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857892"/>
            <a:ext cx="8686800" cy="838200"/>
          </a:xfrm>
        </p:spPr>
        <p:txBody>
          <a:bodyPr>
            <a:noAutofit/>
          </a:bodyPr>
          <a:lstStyle/>
          <a:p>
            <a:r>
              <a:rPr lang="uk-UA" sz="6600" dirty="0" smtClean="0"/>
              <a:t>     </a:t>
            </a:r>
            <a:r>
              <a:rPr lang="uk-UA" sz="6600" b="1" dirty="0" smtClean="0">
                <a:solidFill>
                  <a:srgbClr val="FF0000"/>
                </a:solidFill>
                <a:latin typeface="Mistral" pitchFamily="66" charset="0"/>
              </a:rPr>
              <a:t>швидкість</a:t>
            </a:r>
            <a:endParaRPr lang="ru-RU" sz="6600" b="1" dirty="0">
              <a:solidFill>
                <a:srgbClr val="FF0000"/>
              </a:solidFill>
              <a:latin typeface="Mistral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857232"/>
            <a:ext cx="7572428" cy="53056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57200"/>
            <a:ext cx="8848756" cy="2043106"/>
          </a:xfrm>
        </p:spPr>
        <p:txBody>
          <a:bodyPr>
            <a:normAutofit/>
          </a:bodyPr>
          <a:lstStyle/>
          <a:p>
            <a:r>
              <a:rPr lang="uk-UA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Segoe Script" pitchFamily="34" charset="0"/>
              </a:rPr>
              <a:t>Траєкторія руху тіл</a:t>
            </a:r>
            <a:endParaRPr lang="ru-RU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2214578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</a:rPr>
              <a:t>       </a:t>
            </a:r>
            <a:r>
              <a:rPr lang="uk-UA" sz="7200" b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egoe Script" pitchFamily="34" charset="0"/>
              </a:rPr>
              <a:t>Побажання</a:t>
            </a:r>
            <a:endParaRPr lang="ru-RU" sz="7200" b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2285992"/>
            <a:ext cx="82868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5400" dirty="0" err="1" smtClean="0">
                <a:solidFill>
                  <a:srgbClr val="3F25DB"/>
                </a:solidFill>
                <a:latin typeface="Monotype Corsiva" pitchFamily="66" charset="0"/>
                <a:cs typeface="Arial" pitchFamily="34" charset="0"/>
              </a:rPr>
              <a:t>Вчись</a:t>
            </a:r>
            <a:r>
              <a:rPr lang="ru-RU" sz="5400" dirty="0" smtClean="0">
                <a:solidFill>
                  <a:srgbClr val="3F25DB"/>
                </a:solidFill>
                <a:latin typeface="Monotype Corsiva" pitchFamily="66" charset="0"/>
                <a:cs typeface="Arial" pitchFamily="34" charset="0"/>
              </a:rPr>
              <a:t> не для того, </a:t>
            </a:r>
            <a:r>
              <a:rPr lang="ru-RU" sz="5400" dirty="0" err="1" smtClean="0">
                <a:solidFill>
                  <a:srgbClr val="3F25DB"/>
                </a:solidFill>
                <a:latin typeface="Monotype Corsiva" pitchFamily="66" charset="0"/>
                <a:cs typeface="Arial" pitchFamily="34" charset="0"/>
              </a:rPr>
              <a:t>щоб</a:t>
            </a:r>
            <a:r>
              <a:rPr lang="ru-RU" sz="5400" dirty="0" smtClean="0">
                <a:solidFill>
                  <a:srgbClr val="3F25DB"/>
                </a:solidFill>
                <a:latin typeface="Monotype Corsiva" pitchFamily="66" charset="0"/>
                <a:cs typeface="Arial" pitchFamily="34" charset="0"/>
              </a:rPr>
              <a:t> знати </a:t>
            </a:r>
            <a:r>
              <a:rPr lang="ru-RU" sz="5400" dirty="0" err="1" smtClean="0">
                <a:solidFill>
                  <a:srgbClr val="3F25DB"/>
                </a:solidFill>
                <a:latin typeface="Monotype Corsiva" pitchFamily="66" charset="0"/>
                <a:cs typeface="Arial" pitchFamily="34" charset="0"/>
              </a:rPr>
              <a:t>більше</a:t>
            </a:r>
            <a:r>
              <a:rPr lang="ru-RU" sz="5400" dirty="0" smtClean="0">
                <a:solidFill>
                  <a:srgbClr val="3F25DB"/>
                </a:solidFill>
                <a:latin typeface="Monotype Corsiva" pitchFamily="66" charset="0"/>
                <a:cs typeface="Arial" pitchFamily="34" charset="0"/>
              </a:rPr>
              <a:t>, а для того, </a:t>
            </a:r>
            <a:r>
              <a:rPr lang="ru-RU" sz="5400" dirty="0" err="1" smtClean="0">
                <a:solidFill>
                  <a:srgbClr val="3F25DB"/>
                </a:solidFill>
                <a:latin typeface="Monotype Corsiva" pitchFamily="66" charset="0"/>
                <a:cs typeface="Arial" pitchFamily="34" charset="0"/>
              </a:rPr>
              <a:t>щоб</a:t>
            </a:r>
            <a:r>
              <a:rPr lang="ru-RU" sz="5400" dirty="0" smtClean="0">
                <a:solidFill>
                  <a:srgbClr val="3F25DB"/>
                </a:solidFill>
                <a:latin typeface="Monotype Corsiva" pitchFamily="66" charset="0"/>
                <a:cs typeface="Arial" pitchFamily="34" charset="0"/>
              </a:rPr>
              <a:t> знати </a:t>
            </a:r>
            <a:r>
              <a:rPr lang="ru-RU" sz="5400" dirty="0" err="1" smtClean="0">
                <a:solidFill>
                  <a:srgbClr val="3F25DB"/>
                </a:solidFill>
                <a:latin typeface="Monotype Corsiva" pitchFamily="66" charset="0"/>
                <a:cs typeface="Arial" pitchFamily="34" charset="0"/>
              </a:rPr>
              <a:t>краще</a:t>
            </a:r>
            <a:r>
              <a:rPr lang="ru-RU" sz="5400" dirty="0" smtClean="0">
                <a:solidFill>
                  <a:srgbClr val="3F25DB"/>
                </a:solidFill>
                <a:latin typeface="Monotype Corsiva" pitchFamily="66" charset="0"/>
                <a:cs typeface="Arial" pitchFamily="34" charset="0"/>
              </a:rPr>
              <a:t>. </a:t>
            </a:r>
          </a:p>
          <a:p>
            <a:pPr>
              <a:buNone/>
            </a:pPr>
            <a:endParaRPr lang="ru-RU" sz="1400" dirty="0" smtClean="0">
              <a:latin typeface="Monotype Corsiva" pitchFamily="66" charset="0"/>
              <a:cs typeface="Arial" pitchFamily="34" charset="0"/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                                                                                         </a:t>
            </a:r>
            <a:r>
              <a:rPr lang="ru-RU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Анней</a:t>
            </a:r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ru-RU" sz="360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Луцій</a:t>
            </a:r>
            <a:r>
              <a:rPr lang="ru-RU" sz="36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Сенека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857232"/>
            <a:ext cx="8501122" cy="4643470"/>
          </a:xfrm>
        </p:spPr>
        <p:txBody>
          <a:bodyPr>
            <a:normAutofit/>
          </a:bodyPr>
          <a:lstStyle/>
          <a:p>
            <a:pPr algn="ctr"/>
            <a:r>
              <a:rPr lang="uk-UA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Mistral" pitchFamily="66" charset="0"/>
              </a:rPr>
              <a:t>Теорія та застосування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Mistral" pitchFamily="66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705880" cy="2714644"/>
          </a:xfrm>
        </p:spPr>
        <p:txBody>
          <a:bodyPr>
            <a:normAutofit/>
          </a:bodyPr>
          <a:lstStyle/>
          <a:p>
            <a:r>
              <a:rPr lang="vi-VN" b="1" dirty="0" smtClean="0">
                <a:solidFill>
                  <a:srgbClr val="00B0F0"/>
                </a:solidFill>
              </a:rPr>
              <a:t>Кінематика</a:t>
            </a:r>
            <a:r>
              <a:rPr lang="uk-UA" b="1" dirty="0" smtClean="0">
                <a:solidFill>
                  <a:srgbClr val="00B0F0"/>
                </a:solidFill>
              </a:rPr>
              <a:t> </a:t>
            </a:r>
            <a:r>
              <a:rPr lang="uk-UA" b="1" dirty="0" smtClean="0">
                <a:solidFill>
                  <a:srgbClr val="00B0F0"/>
                </a:solidFill>
                <a:latin typeface="Mistral" pitchFamily="66" charset="0"/>
              </a:rPr>
              <a:t>- </a:t>
            </a:r>
            <a:r>
              <a:rPr lang="ru-RU" b="1" dirty="0" err="1" smtClean="0">
                <a:solidFill>
                  <a:srgbClr val="00B0F0"/>
                </a:solidFill>
                <a:latin typeface="Mistral" pitchFamily="66" charset="0"/>
              </a:rPr>
              <a:t>це</a:t>
            </a:r>
            <a:r>
              <a:rPr lang="ru-RU" b="1" dirty="0" smtClean="0">
                <a:solidFill>
                  <a:srgbClr val="00B0F0"/>
                </a:solidFill>
                <a:latin typeface="Mistral" pitchFamily="66" charset="0"/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  <a:latin typeface="Mistral" pitchFamily="66" charset="0"/>
              </a:rPr>
              <a:t>розділ</a:t>
            </a:r>
            <a:r>
              <a:rPr lang="ru-RU" b="1" dirty="0" smtClean="0">
                <a:solidFill>
                  <a:srgbClr val="00B0F0"/>
                </a:solidFill>
                <a:latin typeface="Mistral" pitchFamily="66" charset="0"/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  <a:latin typeface="Mistral" pitchFamily="66" charset="0"/>
              </a:rPr>
              <a:t>механіки</a:t>
            </a:r>
            <a:r>
              <a:rPr lang="ru-RU" b="1" dirty="0" smtClean="0">
                <a:solidFill>
                  <a:srgbClr val="00B0F0"/>
                </a:solidFill>
                <a:latin typeface="Mistral" pitchFamily="66" charset="0"/>
              </a:rPr>
              <a:t>, у </a:t>
            </a:r>
            <a:r>
              <a:rPr lang="ru-RU" b="1" dirty="0" err="1" smtClean="0">
                <a:solidFill>
                  <a:srgbClr val="00B0F0"/>
                </a:solidFill>
                <a:latin typeface="Mistral" pitchFamily="66" charset="0"/>
              </a:rPr>
              <a:t>якому</a:t>
            </a:r>
            <a:r>
              <a:rPr lang="ru-RU" b="1" dirty="0" smtClean="0">
                <a:solidFill>
                  <a:srgbClr val="00B0F0"/>
                </a:solidFill>
                <a:latin typeface="Mistral" pitchFamily="66" charset="0"/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  <a:latin typeface="Mistral" pitchFamily="66" charset="0"/>
              </a:rPr>
              <a:t>вивчається</a:t>
            </a:r>
            <a:r>
              <a:rPr lang="ru-RU" b="1" dirty="0" smtClean="0">
                <a:solidFill>
                  <a:srgbClr val="00B0F0"/>
                </a:solidFill>
                <a:latin typeface="Mistral" pitchFamily="66" charset="0"/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  <a:latin typeface="Mistral" pitchFamily="66" charset="0"/>
              </a:rPr>
              <a:t>рух</a:t>
            </a:r>
            <a:r>
              <a:rPr lang="ru-RU" b="1" dirty="0" smtClean="0">
                <a:solidFill>
                  <a:srgbClr val="00B0F0"/>
                </a:solidFill>
                <a:latin typeface="Mistral" pitchFamily="66" charset="0"/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  <a:latin typeface="Mistral" pitchFamily="66" charset="0"/>
              </a:rPr>
              <a:t>матеріальних</a:t>
            </a:r>
            <a:r>
              <a:rPr lang="ru-RU" b="1" dirty="0" smtClean="0">
                <a:solidFill>
                  <a:srgbClr val="00B0F0"/>
                </a:solidFill>
                <a:latin typeface="Mistral" pitchFamily="66" charset="0"/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  <a:latin typeface="Mistral" pitchFamily="66" charset="0"/>
              </a:rPr>
              <a:t>тіл</a:t>
            </a:r>
            <a:r>
              <a:rPr lang="ru-RU" b="1" dirty="0" smtClean="0">
                <a:solidFill>
                  <a:srgbClr val="00B0F0"/>
                </a:solidFill>
                <a:latin typeface="Mistral" pitchFamily="66" charset="0"/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  <a:latin typeface="Mistral" pitchFamily="66" charset="0"/>
              </a:rPr>
              <a:t>у</a:t>
            </a:r>
            <a:r>
              <a:rPr lang="ru-RU" b="1" dirty="0" smtClean="0">
                <a:solidFill>
                  <a:srgbClr val="00B0F0"/>
                </a:solidFill>
                <a:latin typeface="Mistral" pitchFamily="66" charset="0"/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  <a:latin typeface="Mistral" pitchFamily="66" charset="0"/>
              </a:rPr>
              <a:t>просторі</a:t>
            </a:r>
            <a:r>
              <a:rPr lang="ru-RU" b="1" dirty="0" smtClean="0">
                <a:solidFill>
                  <a:srgbClr val="00B0F0"/>
                </a:solidFill>
                <a:latin typeface="Mistral" pitchFamily="66" charset="0"/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  <a:latin typeface="Mistral" pitchFamily="66" charset="0"/>
              </a:rPr>
              <a:t>з</a:t>
            </a:r>
            <a:r>
              <a:rPr lang="ru-RU" b="1" dirty="0" smtClean="0">
                <a:solidFill>
                  <a:srgbClr val="00B0F0"/>
                </a:solidFill>
                <a:latin typeface="Mistral" pitchFamily="66" charset="0"/>
              </a:rPr>
              <a:t> </a:t>
            </a:r>
            <a:r>
              <a:rPr lang="ru-RU" b="1" dirty="0" err="1" smtClean="0">
                <a:solidFill>
                  <a:srgbClr val="00B0F0"/>
                </a:solidFill>
                <a:latin typeface="Mistral" pitchFamily="66" charset="0"/>
              </a:rPr>
              <a:t>геометричної</a:t>
            </a:r>
            <a:r>
              <a:rPr lang="ru-RU" b="1" dirty="0" smtClean="0">
                <a:solidFill>
                  <a:srgbClr val="00B0F0"/>
                </a:solidFill>
                <a:latin typeface="Mistral" pitchFamily="66" charset="0"/>
              </a:rPr>
              <a:t> точки </a:t>
            </a:r>
            <a:r>
              <a:rPr lang="ru-RU" b="1" dirty="0" err="1" smtClean="0">
                <a:solidFill>
                  <a:srgbClr val="00B0F0"/>
                </a:solidFill>
                <a:latin typeface="Mistral" pitchFamily="66" charset="0"/>
              </a:rPr>
              <a:t>зору</a:t>
            </a:r>
            <a:endParaRPr lang="ru-RU" b="1" dirty="0">
              <a:solidFill>
                <a:srgbClr val="00B0F0"/>
              </a:solidFill>
              <a:latin typeface="Mistral" pitchFamily="66" charset="0"/>
            </a:endParaRPr>
          </a:p>
        </p:txBody>
      </p:sp>
      <p:pic>
        <p:nvPicPr>
          <p:cNvPr id="4" name="Рисунок 3" descr="img0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143248"/>
            <a:ext cx="9144000" cy="278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97 - Копия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07132"/>
            <a:ext cx="8858312" cy="66437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03030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53406">
            <a:off x="58700" y="160052"/>
            <a:ext cx="3391112" cy="4177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00592029_2_644x461_godinniki-nastnn-z-bom-fotograf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409405">
            <a:off x="6143636" y="2860406"/>
            <a:ext cx="3000364" cy="3997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0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21409475">
            <a:off x="142844" y="4286256"/>
            <a:ext cx="6134143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130429-JKT_46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01917">
            <a:off x="5401695" y="69630"/>
            <a:ext cx="3772621" cy="2197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130715_poezda-00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6050" y="1142984"/>
            <a:ext cx="3708648" cy="2160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357430"/>
            <a:ext cx="8786874" cy="242889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Система відліку </a:t>
            </a:r>
            <a:r>
              <a:rPr lang="vi-VN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— сукупність нерухомих одне відносно іншого тіл, відносно яких розглядається рух, і годинників, що відраховують час.</a:t>
            </a:r>
            <a:endParaRPr lang="ru-RU" sz="2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0"/>
            <a:ext cx="7000924" cy="1714488"/>
          </a:xfrm>
        </p:spPr>
        <p:txBody>
          <a:bodyPr>
            <a:normAutofit/>
          </a:bodyPr>
          <a:lstStyle/>
          <a:p>
            <a:r>
              <a:rPr lang="uk-UA" sz="5400" dirty="0" smtClean="0"/>
              <a:t>          </a:t>
            </a:r>
            <a:r>
              <a:rPr lang="uk-UA" sz="6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Швидкість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4838704" cy="108902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Лінійна швидкість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496" y="3071810"/>
            <a:ext cx="4929222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Кутова швидкість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2428868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 =l/t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3786190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sym typeface="Symbol" pitchFamily="18" charset="2"/>
              </a:rPr>
              <a:t>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</a:rPr>
              <a:t>=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sym typeface="Symbol" pitchFamily="18" charset="2"/>
              </a:rPr>
              <a:t>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cs typeface="Times New Roman" pitchFamily="18" charset="0"/>
              </a:rPr>
              <a:t>/t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4714884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Зв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’</a:t>
            </a:r>
            <a:r>
              <a:rPr lang="uk-UA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язок</a:t>
            </a:r>
            <a:r>
              <a:rPr lang="uk-UA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 лінійної і кутової швидкості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5572140"/>
            <a:ext cx="18261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 =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sym typeface="Symbol" pitchFamily="18" charset="2"/>
              </a:rPr>
              <a:t>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ahoma" pitchFamily="34" charset="0"/>
                <a:sym typeface="Symbol" pitchFamily="18" charset="2"/>
              </a:rPr>
              <a:t>R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uk-UA" sz="540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Прискорення</a:t>
            </a:r>
            <a:endParaRPr lang="ru-RU" sz="54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28" y="1214422"/>
            <a:ext cx="3857652" cy="178595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uk-U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r>
              <a:rPr lang="uk-U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Рух по колу - це рух з прискоренням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4" y="2500306"/>
            <a:ext cx="4000496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Доцентрове прискорення тіла напрямлено по радіусу до центру кола.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4643446"/>
            <a:ext cx="478634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uk-UA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Доцентрове прискорення тіла при русі по колу.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5357826"/>
            <a:ext cx="1928826" cy="13151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57158" y="1357298"/>
          <a:ext cx="4572000" cy="2671762"/>
        </p:xfrm>
        <a:graphic>
          <a:graphicData uri="http://schemas.openxmlformats.org/presentationml/2006/ole">
            <p:oleObj spid="_x0000_s1028" name="Точечный рисунок" r:id="rId4" imgW="3723810" imgH="2066667" progId="PBrush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769</TotalTime>
  <Words>1192</Words>
  <Application>Microsoft Office PowerPoint</Application>
  <PresentationFormat>Экран (4:3)</PresentationFormat>
  <Paragraphs>163</Paragraphs>
  <Slides>34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Трек</vt:lpstr>
      <vt:lpstr>Точечный рисунок</vt:lpstr>
      <vt:lpstr>Документ</vt:lpstr>
      <vt:lpstr>Творчий проект</vt:lpstr>
      <vt:lpstr>Слайд 2</vt:lpstr>
      <vt:lpstr>Наш девіз</vt:lpstr>
      <vt:lpstr>Теорія та застосування</vt:lpstr>
      <vt:lpstr>Кінематика - це розділ механіки, у якому вивчається рух матеріальних тіл у просторі з геометричної точки зору</vt:lpstr>
      <vt:lpstr>Слайд 6</vt:lpstr>
      <vt:lpstr>Система відліку — сукупність нерухомих одне відносно іншого тіл, відносно яких розглядається рух, і годинників, що відраховують час.</vt:lpstr>
      <vt:lpstr>          Швидкість</vt:lpstr>
      <vt:lpstr>Прискорення</vt:lpstr>
      <vt:lpstr>           Переміщення</vt:lpstr>
      <vt:lpstr>ТРАЄКТОРІЯ РУХУ</vt:lpstr>
      <vt:lpstr>Слайд 12</vt:lpstr>
      <vt:lpstr>  Видатні вчені</vt:lpstr>
      <vt:lpstr>Ісаак Ньютон (1642 - 1727)</vt:lpstr>
      <vt:lpstr>Жозеф Луї Лагранж</vt:lpstr>
      <vt:lpstr>Леонард Ейлер</vt:lpstr>
      <vt:lpstr>Галілео Галілей        1564-1642 </vt:lpstr>
      <vt:lpstr>Михайло Ломоносов 1711-1765</vt:lpstr>
      <vt:lpstr>Слайд 19</vt:lpstr>
      <vt:lpstr>    Загадки</vt:lpstr>
      <vt:lpstr>            Прислів’я</vt:lpstr>
      <vt:lpstr> Вірш про фізику</vt:lpstr>
      <vt:lpstr>          Задача</vt:lpstr>
      <vt:lpstr>Цікаве про видатних фізиків</vt:lpstr>
      <vt:lpstr>Ісаак Ньютон       КУХОВАР  </vt:lpstr>
      <vt:lpstr>Галілео Галілей     ВИНО ЧУДОВЕ  </vt:lpstr>
      <vt:lpstr> Альберт Ейнштейн ЯК НАРОДЖУЄТЬСЯ ВИНАХІД   </vt:lpstr>
      <vt:lpstr>  вікторина</vt:lpstr>
      <vt:lpstr>Рух човна відносно поверхні землі</vt:lpstr>
      <vt:lpstr>Рух повітряної кулі відносно землі</vt:lpstr>
      <vt:lpstr>Рух супутника відносно землі</vt:lpstr>
      <vt:lpstr>     швидкість</vt:lpstr>
      <vt:lpstr>Траєкторія руху тіл</vt:lpstr>
      <vt:lpstr>       Побажання</vt:lpstr>
    </vt:vector>
  </TitlesOfParts>
  <Company>*Питер-Company*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Ярослав Попов</dc:creator>
  <cp:lastModifiedBy>Ярослав</cp:lastModifiedBy>
  <cp:revision>80</cp:revision>
  <dcterms:created xsi:type="dcterms:W3CDTF">2013-09-29T11:07:51Z</dcterms:created>
  <dcterms:modified xsi:type="dcterms:W3CDTF">2014-01-20T18:39:57Z</dcterms:modified>
</cp:coreProperties>
</file>