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2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A26B-EB24-4058-8EB8-A96234DDA7C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3BA-D41F-42A8-AE00-856A2C1BD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A26B-EB24-4058-8EB8-A96234DDA7C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3BA-D41F-42A8-AE00-856A2C1BD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A26B-EB24-4058-8EB8-A96234DDA7C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3BA-D41F-42A8-AE00-856A2C1BD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A26B-EB24-4058-8EB8-A96234DDA7C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3BA-D41F-42A8-AE00-856A2C1BD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A26B-EB24-4058-8EB8-A96234DDA7C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3BA-D41F-42A8-AE00-856A2C1BD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A26B-EB24-4058-8EB8-A96234DDA7C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3BA-D41F-42A8-AE00-856A2C1BD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A26B-EB24-4058-8EB8-A96234DDA7C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3BA-D41F-42A8-AE00-856A2C1BD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A26B-EB24-4058-8EB8-A96234DDA7C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3BA-D41F-42A8-AE00-856A2C1BD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A26B-EB24-4058-8EB8-A96234DDA7C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3BA-D41F-42A8-AE00-856A2C1BD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A26B-EB24-4058-8EB8-A96234DDA7C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3BA-D41F-42A8-AE00-856A2C1BD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A26B-EB24-4058-8EB8-A96234DDA7C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3BA-D41F-42A8-AE00-856A2C1BD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5A26B-EB24-4058-8EB8-A96234DDA7CB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03BA-D41F-42A8-AE00-856A2C1BD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гапыч\Desktop\anypics.ru_9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12776"/>
            <a:ext cx="71429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Звукові хвилі</a:t>
            </a:r>
            <a:endParaRPr lang="ru-RU" sz="9600" b="1" i="1" dirty="0">
              <a:ln w="28575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гапыч\Desktop\anypics.ru_9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Гучність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звуку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пов'язана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енергією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коливань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джерелі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хвилі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Енергія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коливань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визначається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амплітудою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коливань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Отже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гучність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звуку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залежить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амплітуди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коливань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algn="ctr"/>
            <a:endParaRPr lang="ru-RU" sz="2400" b="1" dirty="0" smtClean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Гучність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звуку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вимірюється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децибелах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дБ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</a:t>
            </a:r>
            <a:endParaRPr lang="ru-RU" sz="24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43" name="Picture 3" descr="C:\Users\Агапыч\Desktop\Izofones-U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4067944" cy="33514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916832"/>
            <a:ext cx="9144000" cy="7200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99993" y="1988840"/>
            <a:ext cx="72008" cy="486916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C:\Users\Агапыч\Desktop\predinfo15.gif"/>
          <p:cNvPicPr>
            <a:picLocks noChangeAspect="1" noChangeArrowheads="1"/>
          </p:cNvPicPr>
          <p:nvPr/>
        </p:nvPicPr>
        <p:blipFill>
          <a:blip r:embed="rId4" cstate="print"/>
          <a:srcRect t="10043" b="22166"/>
          <a:stretch>
            <a:fillRect/>
          </a:stretch>
        </p:blipFill>
        <p:spPr bwMode="auto">
          <a:xfrm>
            <a:off x="4716016" y="3356992"/>
            <a:ext cx="4239419" cy="2160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гапыч\Desktop\anypics.ru_9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1267" name="Picture 3" descr="C:\Users\Агапыч\Desktop\cda6bd344013fa2489caad01b5aa18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4392488" cy="29892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1268" name="Picture 4" descr="C:\Users\Агапыч\Desktop\isp_Whisper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3" y="1124744"/>
            <a:ext cx="3888431" cy="3015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23528" y="548680"/>
            <a:ext cx="4536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Літак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зльоті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— 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110 дБ</a:t>
            </a:r>
            <a:endParaRPr lang="ru-RU" sz="32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548680"/>
            <a:ext cx="2775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Шепіт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 дБ</a:t>
            </a:r>
            <a:endParaRPr lang="ru-RU" sz="32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2514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Гучність</a:t>
            </a:r>
            <a:r>
              <a:rPr lang="ru-RU" sz="4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130 дБ </a:t>
            </a:r>
            <a:r>
              <a:rPr lang="ru-RU" sz="4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відчувається</a:t>
            </a:r>
            <a:r>
              <a:rPr lang="ru-RU" sz="4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шкірою</a:t>
            </a:r>
            <a:r>
              <a:rPr lang="ru-RU" sz="4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4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спричиняється</a:t>
            </a:r>
            <a:r>
              <a:rPr lang="ru-RU" sz="4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відчуттям</a:t>
            </a:r>
            <a:r>
              <a:rPr lang="ru-RU" sz="4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болю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гапыч\Desktop\anypics.ru_9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3968" y="0"/>
            <a:ext cx="486003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Звук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здатність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відбиватися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перешкод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З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кожним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відбиванням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закритих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приміщеннях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відбувається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втрата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звукової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енергії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звук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послаблюється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З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явищем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відбивання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звуку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пов'язане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таке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відоме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явище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як 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луна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(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Наприклад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звук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дзвону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</a:t>
            </a:r>
            <a:endParaRPr lang="ru-RU" sz="32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2292" name="Picture 4" descr="C:\Users\Агапыч\Desktop\koloko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39952" cy="3861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0" y="3861048"/>
            <a:ext cx="4139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Вона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полягає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тому,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звук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джерела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доходить до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якоїсь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перешкоди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відбивається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неї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повертається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місця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де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він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виник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якщо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первинний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звук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відбитий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звук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доходять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вуха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слухача, то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він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чує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два звуки. Але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можна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чути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багаторазове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відбивання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перекати грому.</a:t>
            </a:r>
            <a:endParaRPr lang="ru-RU" sz="20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гапыч\Desktop\anypics.ru_9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Звукові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хвилі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акустичні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хвилі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—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повздовжні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хвилі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вони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складаються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частинок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коливаються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вздовж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напряму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поширення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хвилі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створюючи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області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високого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низького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тиску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області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розрідження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стиску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Вони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можуть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поширюватися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твердих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тілах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рідинах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газах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мають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широкий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діапазон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частот.</a:t>
            </a:r>
            <a:endParaRPr lang="ru-RU" sz="2800" b="1" i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1" name="Picture 3" descr="C:\Users\Агапыч\Desktop\depositphotos_9742841-Sound-waves-set.-Music-background.-EPS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гапыч\Desktop\anypics.ru_9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Хвилі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частотою </a:t>
            </a:r>
            <a:r>
              <a:rPr lang="ru-RU" sz="54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приблизно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20 до 20 000 герц (</a:t>
            </a:r>
            <a:r>
              <a:rPr lang="ru-RU" sz="54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звуковий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діапазон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</a:t>
            </a:r>
            <a:r>
              <a:rPr lang="ru-RU" sz="54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сприймаються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органами слуху </a:t>
            </a:r>
            <a:r>
              <a:rPr lang="ru-RU" sz="54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людини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називаються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звуком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54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Хвилі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більшої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меншої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частоти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відомі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як 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ультразвук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54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інфразвук</a:t>
            </a:r>
            <a:r>
              <a:rPr lang="ru-RU" sz="54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5400" b="1" i="1" dirty="0">
              <a:ln w="28575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гапыч\Desktop\anypics.ru_9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3501008"/>
            <a:ext cx="7411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Природні</a:t>
            </a:r>
            <a:r>
              <a:rPr lang="ru-RU" sz="40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0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джерела</a:t>
            </a:r>
            <a:r>
              <a:rPr lang="ru-RU" sz="40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ультразвуку</a:t>
            </a:r>
            <a:endParaRPr lang="ru-RU" sz="4000" b="1" i="1" dirty="0">
              <a:ln w="28575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Ультразвук</a:t>
            </a:r>
            <a:r>
              <a:rPr lang="ru-RU" sz="32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32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32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звукові</a:t>
            </a:r>
            <a:r>
              <a:rPr lang="ru-RU" sz="32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хвилі</a:t>
            </a:r>
            <a:r>
              <a:rPr lang="ru-RU" sz="32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частотою </a:t>
            </a:r>
            <a:r>
              <a:rPr lang="ru-RU" sz="32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більше</a:t>
            </a:r>
            <a:r>
              <a:rPr lang="ru-RU" sz="32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20 000 Гц, вони не </a:t>
            </a:r>
            <a:r>
              <a:rPr lang="ru-RU" sz="32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сприймаються</a:t>
            </a:r>
            <a:r>
              <a:rPr lang="ru-RU" sz="32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вухом</a:t>
            </a:r>
            <a:r>
              <a:rPr lang="ru-RU" sz="32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i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людини</a:t>
            </a:r>
            <a:r>
              <a:rPr lang="ru-RU" sz="3200" b="1" i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3200" b="1" i="1" dirty="0">
              <a:ln w="28575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099" name="Picture 3" descr="C:\Users\Агапыч\Desktop\1290684904_1204292456_7969-philippine-tarsier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0904"/>
            <a:ext cx="2843808" cy="2007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100" name="Picture 4" descr="C:\Users\Агапыч\Desktop\7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841776"/>
            <a:ext cx="2952328" cy="2016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101" name="Picture 5" descr="C:\Users\Агапыч\Desktop\536066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829348"/>
            <a:ext cx="2915816" cy="2028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102" name="Picture 6" descr="C:\Users\Агапыч\Desktop\животные-летучая-мышь-фото-265977.jpeg"/>
          <p:cNvPicPr>
            <a:picLocks noChangeAspect="1" noChangeArrowheads="1"/>
          </p:cNvPicPr>
          <p:nvPr/>
        </p:nvPicPr>
        <p:blipFill>
          <a:blip r:embed="rId6" cstate="print"/>
          <a:srcRect b="4927"/>
          <a:stretch>
            <a:fillRect/>
          </a:stretch>
        </p:blipFill>
        <p:spPr bwMode="auto">
          <a:xfrm>
            <a:off x="1547664" y="1052736"/>
            <a:ext cx="2840832" cy="2062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103" name="Picture 7" descr="C:\Users\Агапыч\Desktop\1270740296_dolph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052736"/>
            <a:ext cx="2936843" cy="2088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1" name="Стрелка вверх 10"/>
          <p:cNvSpPr/>
          <p:nvPr/>
        </p:nvSpPr>
        <p:spPr>
          <a:xfrm rot="10800000" flipH="1">
            <a:off x="4427984" y="4149080"/>
            <a:ext cx="144016" cy="648072"/>
          </a:xfrm>
          <a:prstGeom prst="upArrow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5125449">
            <a:off x="3176280" y="3486703"/>
            <a:ext cx="199460" cy="1979132"/>
          </a:xfrm>
          <a:prstGeom prst="upArrow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rgbClr val="CCFFCC"/>
              </a:solidFill>
            </a:endParaRPr>
          </a:p>
        </p:txBody>
      </p:sp>
      <p:sp>
        <p:nvSpPr>
          <p:cNvPr id="13" name="Стрелка вверх 12"/>
          <p:cNvSpPr/>
          <p:nvPr/>
        </p:nvSpPr>
        <p:spPr>
          <a:xfrm rot="6344071">
            <a:off x="5765357" y="3387568"/>
            <a:ext cx="246061" cy="2217077"/>
          </a:xfrm>
          <a:prstGeom prst="upArrow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7455178">
            <a:off x="3629204" y="2735376"/>
            <a:ext cx="237309" cy="1382448"/>
          </a:xfrm>
          <a:prstGeom prst="upArrow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rgbClr val="CCFFCC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 rot="3836443">
            <a:off x="5104382" y="2725944"/>
            <a:ext cx="223487" cy="1324745"/>
          </a:xfrm>
          <a:prstGeom prst="upArrow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гапыч\Desktop\anypics.ru_9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70892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Сфера </a:t>
            </a:r>
            <a:r>
              <a:rPr lang="ru-RU" sz="44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використання</a:t>
            </a:r>
            <a:r>
              <a:rPr lang="ru-RU" sz="44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ультразвуку 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1484784"/>
            <a:ext cx="3131840" cy="1368152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медицина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>
            <a:off x="971600" y="0"/>
            <a:ext cx="3384376" cy="1368152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косметологія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5796136" y="1412776"/>
            <a:ext cx="3347864" cy="144016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очищення</a:t>
            </a:r>
            <a:r>
              <a:rPr lang="ru-RU" sz="28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коренеплодів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4788024" y="0"/>
            <a:ext cx="3312368" cy="1340768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біологія</a:t>
            </a:r>
            <a:endParaRPr lang="ru-RU" sz="4400" dirty="0"/>
          </a:p>
        </p:txBody>
      </p:sp>
      <p:sp>
        <p:nvSpPr>
          <p:cNvPr id="9" name="Овал 8"/>
          <p:cNvSpPr/>
          <p:nvPr/>
        </p:nvSpPr>
        <p:spPr>
          <a:xfrm>
            <a:off x="3203848" y="1556792"/>
            <a:ext cx="2520280" cy="1224136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паяння</a:t>
            </a:r>
            <a:endParaRPr lang="ru-RU" sz="4000" dirty="0"/>
          </a:p>
        </p:txBody>
      </p:sp>
      <p:sp>
        <p:nvSpPr>
          <p:cNvPr id="10" name="Овал 9"/>
          <p:cNvSpPr/>
          <p:nvPr/>
        </p:nvSpPr>
        <p:spPr>
          <a:xfrm>
            <a:off x="0" y="3501008"/>
            <a:ext cx="3312368" cy="1512168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приготування</a:t>
            </a:r>
            <a:r>
              <a:rPr lang="ru-RU" sz="24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сумішей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5796136" y="3501008"/>
            <a:ext cx="3347864" cy="1512168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ехолокація</a:t>
            </a:r>
            <a:endParaRPr lang="ru-RU" sz="3200" dirty="0"/>
          </a:p>
        </p:txBody>
      </p:sp>
      <p:sp>
        <p:nvSpPr>
          <p:cNvPr id="12" name="Овал 11"/>
          <p:cNvSpPr/>
          <p:nvPr/>
        </p:nvSpPr>
        <p:spPr>
          <a:xfrm>
            <a:off x="3347864" y="3645024"/>
            <a:ext cx="2448272" cy="1224136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техніка</a:t>
            </a:r>
            <a:endParaRPr lang="ru-RU" sz="3200" dirty="0"/>
          </a:p>
        </p:txBody>
      </p:sp>
      <p:sp>
        <p:nvSpPr>
          <p:cNvPr id="14" name="Овал 13"/>
          <p:cNvSpPr/>
          <p:nvPr/>
        </p:nvSpPr>
        <p:spPr>
          <a:xfrm>
            <a:off x="755576" y="5157192"/>
            <a:ext cx="3744416" cy="1484784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різка</a:t>
            </a:r>
            <a:r>
              <a:rPr lang="ru-RU" sz="4000" b="1" i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4000" b="1" i="1" dirty="0" smtClean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40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металлів</a:t>
            </a:r>
            <a:endParaRPr lang="ru-RU" sz="4000" dirty="0"/>
          </a:p>
        </p:txBody>
      </p:sp>
      <p:sp>
        <p:nvSpPr>
          <p:cNvPr id="15" name="Овал 14"/>
          <p:cNvSpPr/>
          <p:nvPr/>
        </p:nvSpPr>
        <p:spPr>
          <a:xfrm>
            <a:off x="4644008" y="5085184"/>
            <a:ext cx="3600400" cy="1512168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зварювання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4" grpId="0" build="allAtOnce" animBg="1"/>
      <p:bldP spid="1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гапыч\Desktop\anypics.ru_9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Інфразвук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звук,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утворений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інфразвуковими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хвилями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частоти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яких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нижче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границі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діапазону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сприймання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вухами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людини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тобто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нижче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20 Гц. Вони мало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застосовуються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тому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дуже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боляче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переносяться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людьми.</a:t>
            </a:r>
            <a:endParaRPr lang="ru-RU" sz="28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437112"/>
            <a:ext cx="73011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Джерела</a:t>
            </a:r>
            <a:r>
              <a:rPr lang="ru-RU" sz="6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ru-RU" sz="6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інфразвуку</a:t>
            </a:r>
            <a:endParaRPr lang="ru-RU" sz="60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852936"/>
            <a:ext cx="37469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 </a:t>
            </a:r>
            <a:r>
              <a:rPr lang="ru-RU" sz="5400" b="1" dirty="0" err="1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Природні</a:t>
            </a:r>
            <a:endParaRPr lang="ru-RU" sz="5400" b="1" dirty="0">
              <a:ln w="381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852936"/>
            <a:ext cx="40866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2. </a:t>
            </a:r>
            <a:r>
              <a:rPr lang="ru-RU" sz="5400" b="1" dirty="0" err="1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Техногенні</a:t>
            </a:r>
            <a:endParaRPr lang="ru-RU" sz="5400" b="1" dirty="0">
              <a:ln w="28575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2411760" y="3717032"/>
            <a:ext cx="360040" cy="936104"/>
          </a:xfrm>
          <a:prstGeom prst="upArrow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5868144" y="3717032"/>
            <a:ext cx="360040" cy="936104"/>
          </a:xfrm>
          <a:prstGeom prst="upArrow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гапыч\Desktop\anypics.ru_9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7984" y="0"/>
            <a:ext cx="144016" cy="68580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-315416"/>
            <a:ext cx="11368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</a:t>
            </a:r>
            <a:endParaRPr lang="ru-RU" sz="9600" b="1" dirty="0">
              <a:ln w="28575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-315416"/>
            <a:ext cx="11368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n w="381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2.</a:t>
            </a:r>
            <a:endParaRPr lang="ru-RU" sz="9600" b="1" dirty="0">
              <a:ln w="381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171" name="Picture 3" descr="C:\Users\Агапыч\Desktop\336178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2174847" cy="13755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172" name="Picture 4" descr="C:\Users\Агапыч\Desktop\6_nasc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195736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173" name="Picture 5" descr="C:\Users\Агапыч\Desktop\3779_file_Elephant2_Balfo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412776"/>
            <a:ext cx="2157968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174" name="Picture 6" descr="C:\Users\Агапыч\Desktop\3836593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429000"/>
            <a:ext cx="2087513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175" name="Picture 7" descr="C:\Users\Агапыч\Desktop\1364292089_kiti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46601"/>
            <a:ext cx="2195736" cy="15113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176" name="Picture 8" descr="C:\Users\Агапыч\Desktop\burya-rumynia-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5373216"/>
            <a:ext cx="2103334" cy="1484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179512" y="980728"/>
            <a:ext cx="1749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Землетруси</a:t>
            </a:r>
            <a:endParaRPr lang="ru-RU" sz="24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980728"/>
            <a:ext cx="1015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Слони</a:t>
            </a:r>
            <a:endParaRPr lang="ru-RU" sz="24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996952"/>
            <a:ext cx="2074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Удари</a:t>
            </a:r>
            <a:r>
              <a:rPr lang="ru-RU" sz="20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блискавок</a:t>
            </a:r>
            <a:endParaRPr lang="ru-RU" sz="20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4869160"/>
            <a:ext cx="817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Буря</a:t>
            </a:r>
            <a:endParaRPr lang="ru-RU" sz="24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2996952"/>
            <a:ext cx="1087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Ураган</a:t>
            </a:r>
            <a:endParaRPr lang="ru-RU" sz="24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4869160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Кити</a:t>
            </a:r>
            <a:endParaRPr lang="ru-RU" sz="24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177" name="Picture 9" descr="C:\Users\Агапыч\Desktop\1256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1412776"/>
            <a:ext cx="2232248" cy="14154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178" name="Picture 10" descr="C:\Users\Агапыч\Desktop\2k1.jpg"/>
          <p:cNvPicPr>
            <a:picLocks noChangeAspect="1" noChangeArrowheads="1"/>
          </p:cNvPicPr>
          <p:nvPr/>
        </p:nvPicPr>
        <p:blipFill>
          <a:blip r:embed="rId10" cstate="print"/>
          <a:srcRect l="1332" t="3504" r="2786" b="1875"/>
          <a:stretch>
            <a:fillRect/>
          </a:stretch>
        </p:blipFill>
        <p:spPr bwMode="auto">
          <a:xfrm>
            <a:off x="7020272" y="1412776"/>
            <a:ext cx="2123728" cy="1376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179" name="Picture 11" descr="C:\Users\Агапыч\Desktop\compressor_porshnevoy_ABAC_Montecarlo Plus D 4-50.jpg"/>
          <p:cNvPicPr>
            <a:picLocks noChangeAspect="1" noChangeArrowheads="1"/>
          </p:cNvPicPr>
          <p:nvPr/>
        </p:nvPicPr>
        <p:blipFill>
          <a:blip r:embed="rId11" cstate="print"/>
          <a:srcRect t="3478" b="2314"/>
          <a:stretch>
            <a:fillRect/>
          </a:stretch>
        </p:blipFill>
        <p:spPr bwMode="auto">
          <a:xfrm>
            <a:off x="7055768" y="3356992"/>
            <a:ext cx="2088232" cy="14202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180" name="Picture 12" descr="C:\Users\Агапыч\Desktop\4213cc21180ba5b9e9f63ed09b28b91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3356992"/>
            <a:ext cx="2250205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181" name="Picture 13" descr="C:\Users\Агапыч\Desktop\6-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4008" y="5373216"/>
            <a:ext cx="2304256" cy="1484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182" name="Picture 14" descr="C:\Users\Агапыч\Desktop\15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279" y="5373216"/>
            <a:ext cx="2051721" cy="1484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4" name="Прямоугольник 23"/>
          <p:cNvSpPr/>
          <p:nvPr/>
        </p:nvSpPr>
        <p:spPr>
          <a:xfrm>
            <a:off x="4860032" y="980728"/>
            <a:ext cx="1908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Вентилятори</a:t>
            </a:r>
            <a:endParaRPr lang="ru-RU" sz="24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96336" y="980728"/>
            <a:ext cx="119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Вітряки</a:t>
            </a:r>
            <a:endParaRPr lang="ru-RU" sz="24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48064" y="2924944"/>
            <a:ext cx="101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реблі</a:t>
            </a:r>
            <a:endParaRPr lang="ru-RU" sz="24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24328" y="4869160"/>
            <a:ext cx="1213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Турбіни</a:t>
            </a:r>
            <a:endParaRPr lang="ru-RU" sz="24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8024" y="4941168"/>
            <a:ext cx="2218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Судові</a:t>
            </a:r>
            <a:r>
              <a:rPr lang="ru-RU" sz="24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4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двигуни</a:t>
            </a:r>
            <a:endParaRPr lang="ru-RU" sz="24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93457" y="2924944"/>
            <a:ext cx="2450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Поршневі</a:t>
            </a:r>
            <a:r>
              <a:rPr lang="ru-RU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компресори</a:t>
            </a:r>
            <a:endParaRPr lang="ru-RU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24" grpId="0" build="allAtOnce"/>
      <p:bldP spid="25" grpId="0" build="allAtOnce"/>
      <p:bldP spid="26" grpId="0" build="allAtOnce"/>
      <p:bldP spid="27" grpId="0" build="allAtOnce"/>
      <p:bldP spid="28" grpId="0" build="allAtOnce"/>
      <p:bldP spid="2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гапыч\Desktop\anypics.ru_9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Швидкість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якою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поширюються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звукові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хвилі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називається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швидкістю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звуку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Вона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залежить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густини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середовища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її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температури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Швидкість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звукових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коливань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сухому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повітрі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331 м/с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або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1180 км/год, 1200 км/год, вона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збільшується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збільшенням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температури</a:t>
            </a:r>
            <a:r>
              <a:rPr lang="ru-RU" sz="32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32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195" name="Picture 3" descr="C:\Users\Агапыч\Desktop\image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8676456" cy="35367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гапыч\Desktop\anypics.ru_9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Наше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вухо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легко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розрізняє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високі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низькі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тони.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бубна — звук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низького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тону, а свист —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високого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тону. Звуком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високого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тону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відповідає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більша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частота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коливань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28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78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Висота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тону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залежить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частоти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коливань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існують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джерела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звуку,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утворюють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єдину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частоту — так званий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чистий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тон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камертони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різних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розмірів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Якщо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ньому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вдарити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молоточком, то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почуємо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чистий</a:t>
            </a:r>
            <a:r>
              <a:rPr lang="ru-RU" sz="2800" b="1" dirty="0" smtClean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тон звуку.</a:t>
            </a:r>
            <a:endParaRPr lang="ru-RU" sz="28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12776"/>
            <a:ext cx="9144000" cy="7200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 descr="C:\Users\Агапыч\Desktop\post-y7th4nq483h3rkfyk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1430"/>
            <a:ext cx="4343904" cy="31565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9220" name="Picture 4" descr="C:\Users\Агапыч\Desktop\_________________4cf3a36246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17032"/>
            <a:ext cx="4355976" cy="31409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442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Агапыч</dc:creator>
  <cp:lastModifiedBy>Агапыч</cp:lastModifiedBy>
  <cp:revision>27</cp:revision>
  <dcterms:created xsi:type="dcterms:W3CDTF">2013-11-24T14:36:20Z</dcterms:created>
  <dcterms:modified xsi:type="dcterms:W3CDTF">2013-11-24T17:05:07Z</dcterms:modified>
</cp:coreProperties>
</file>