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53069D8-FA02-4CE4-993A-FF155DA6032A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CC86C42-4E97-42F8-98D9-D6CBAD285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476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C7F7C6-D5B3-4605-B56F-133DF712F55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823EB-4739-430E-8F99-1CAD714DB386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B3EB-07E1-4700-BE51-9C4B9B5EBC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9749F-C840-4153-BD98-4BC85E9DA382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F41BE-4BDA-451F-9DA4-0351296A5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08632-5133-452B-8600-D7F6C2A3AD53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D9E2C-462A-447B-90FE-88BCCA961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D6F62-A1A3-4A3B-AEB6-3E3B125EF0DF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1FF1-0C7A-4EE6-9AC2-9FF64C3F3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1CE9C-E060-4ED6-B5C0-7AE1DF7FD680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23636-C020-472F-A0B8-162637735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07E5C-AA6E-4050-8FD6-2CD084EB470A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BE2A6-1244-4523-9BBD-F92A9655F3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CC763-8A78-400E-9F9D-EDD3B278B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40093-37B3-41CB-98AE-0DE16A8F4866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11BC8-C82B-48A9-A60A-E5C4CBF1655F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84E4-6D3F-44C4-A134-CB6A3AD1F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5E2A-C4EF-48D3-A1D3-0905654A2394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B18E-B268-4F02-A3EA-0FC1D98A3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5E931-1203-4C21-81F7-C51D11D8BBA0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D1E0-7FFD-44BF-B498-1434F250F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A23A1-7E79-45EB-9FC1-443E9EA48D4A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8ADE-80B1-46C6-8C52-F27E5B128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FA2F20B-4D21-4CEC-BDC8-1A5B85C2A755}" type="datetimeFigureOut">
              <a:rPr lang="ru-RU"/>
              <a:pPr>
                <a:defRPr/>
              </a:pPr>
              <a:t>21.04.2015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ACDE5BB-AFC8-4EE4-86C2-E3F2031B5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4" r:id="rId1"/>
    <p:sldLayoutId id="2147483983" r:id="rId2"/>
    <p:sldLayoutId id="2147483985" r:id="rId3"/>
    <p:sldLayoutId id="2147483982" r:id="rId4"/>
    <p:sldLayoutId id="2147483986" r:id="rId5"/>
    <p:sldLayoutId id="2147483981" r:id="rId6"/>
    <p:sldLayoutId id="2147483980" r:id="rId7"/>
    <p:sldLayoutId id="2147483987" r:id="rId8"/>
    <p:sldLayoutId id="2147483988" r:id="rId9"/>
    <p:sldLayoutId id="2147483979" r:id="rId10"/>
    <p:sldLayoutId id="2147483978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0;&#1076;&#1084;&#1080;&#1085;&#1080;&#1089;&#1090;&#1088;&#1072;&#1090;&#1086;&#1088;\Downloads\&#1052;&#1091;&#1079;&#1099;&#1082;&#1072;-&#1092;&#1086;&#1085;-&#1085;&#1072;-&#1090;&#1080;&#1090;&#1072;&#1085;&#1080;&#1082;-&#1087;&#1086;&#1093;&#1086;&#1078;&#1072;(muzofon.com)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hyperlink" Target="http://uk.wikipedia.org/wiki/%D0%9C%D0%BE%D0%BB%D0%B5%D0%BA%D1%83%D0%BB%D1%8F%D1%80%D0%BD%D0%BE-%D0%BA%D1%96%D0%BD%D0%B5%D1%82%D0%B8%D1%87%D0%BD%D0%B0_%D1%82%D0%B5%D0%BE%D1%80%D1%96%D1%8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0%D1%82%D0%BE%D0%BC" TargetMode="External"/><Relationship Id="rId5" Type="http://schemas.openxmlformats.org/officeDocument/2006/relationships/hyperlink" Target="http://uk.wikipedia.org/wiki/%D0%97%D0%B0%D0%BA%D0%BE%D0%BD_%D0%BA%D1%80%D0%B0%D1%82%D0%BD%D0%B8%D1%85_%D0%B2%D1%96%D0%B4%D0%BD%D0%BE%D1%88%D0%B5%D0%BD%D1%8C" TargetMode="External"/><Relationship Id="rId4" Type="http://schemas.openxmlformats.org/officeDocument/2006/relationships/hyperlink" Target="http://uk.wikipedia.org/wiki/%D0%94%D0%B6%D0%BE%D0%BD_%D0%94%D0%B0%D0%BB%D1%8C%D1%82%D0%BE%D0%B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0%B6%D0%BE%D0%B7%D0%B5%D1%84_%D0%94%D0%B6%D0%BE%D0%BD_%D0%A2%D0%BE%D0%BC%D1%81%D0%BE%D0%BD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5%D0%BB%D0%B5%D0%BA%D1%82%D1%80%D0%BE%D0%BD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1%80%D0%B5%D1%86%D1%8C%D0%BA%D0%B0_%D0%BC%D0%BE%D0%B2%D0%B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5%D1%96%D0%BC%D1%96%D1%87%D0%BD%D1%96_%D0%B2%D0%BB%D0%B0%D1%81%D1%82%D0%B8%D0%B2%D0%BE%D1%81%D1%82%D1%96" TargetMode="External"/><Relationship Id="rId4" Type="http://schemas.openxmlformats.org/officeDocument/2006/relationships/hyperlink" Target="http://uk.wikipedia.org/wiki/%D0%A5%D1%96%D0%BC%D1%96%D1%87%D0%BD%D0%B8%D0%B9_%D0%B5%D0%BB%D0%B5%D0%BC%D0%B5%D0%BD%D1%8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B%D0%B5%D0%BC%D0%B5%D0%BD%D1%82%D0%B0%D1%80%D0%BD%D1%96_%D1%87%D0%B0%D1%81%D1%82%D0%B8%D0%BD%D0%BA%D0%B8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uk.wikipedia.org/wiki/%D0%90%D1%82%D0%BE%D0%BC%D0%BD%D0%B5_%D1%8F%D0%B4%D1%80%D0%BE" TargetMode="External"/><Relationship Id="rId4" Type="http://schemas.openxmlformats.org/officeDocument/2006/relationships/hyperlink" Target="http://uk.wikipedia.org/wiki/%D0%95%D0%BB%D0%B5%D0%BA%D1%82%D1%80%D0%BE%D0%B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B%D0%B5%D0%BA%D1%82%D1%80%D0%BE%D0%BD%D0%BD%D0%B0_%D0%BE%D1%80%D0%B1%D1%96%D1%82%D0%B0%D0%BB%D1%8C" TargetMode="External"/><Relationship Id="rId7" Type="http://schemas.openxmlformats.org/officeDocument/2006/relationships/hyperlink" Target="http://uk.wikipedia.org/wiki/%D0%9E%D0%BF%D0%B5%D1%80%D0%B0%D1%82%D0%BE%D1%80_%D0%BA%D1%83%D1%82%D0%BE%D0%B2%D0%BE%D0%B3%D0%BE_%D0%BC%D0%BE%D0%BC%D0%B5%D0%BD%D1%82%D1%83" TargetMode="External"/><Relationship Id="rId2" Type="http://schemas.openxmlformats.org/officeDocument/2006/relationships/hyperlink" Target="http://uk.wikipedia.org/wiki/%D0%95%D0%BB%D0%B5%D0%BA%D1%82%D1%80%D0%BE%D0%BD%D0%BD%D0%B0_%D0%BE%D0%B1%D0%BE%D0%BB%D0%BE%D0%BD%D0%BA%D0%B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0%D1%82%D0%BE%D0%BC_%D0%B2%D0%BE%D0%B4%D0%BD%D1%8E" TargetMode="External"/><Relationship Id="rId5" Type="http://schemas.openxmlformats.org/officeDocument/2006/relationships/hyperlink" Target="http://uk.wikipedia.org/wiki/%D0%9A%D0%B2%D0%B0%D0%BD%D1%82%D0%BE%D0%B2%D0%B5_%D1%87%D0%B8%D1%81%D0%BB%D0%BE" TargetMode="External"/><Relationship Id="rId4" Type="http://schemas.openxmlformats.org/officeDocument/2006/relationships/hyperlink" Target="http://uk.wikipedia.org/wiki/%D0%95%D0%BB%D0%B5%D0%BA%D1%82%D1%80%D0%BE%D0%BD%D0%BD%D0%B0_%D0%BA%D0%BE%D0%BD%D1%84%D1%96%D0%B3%D1%83%D1%80%D0%B0%D1%86%D1%96%D1%8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D%D1%83%D0%BA%D0%BB%D0%BE%D0%BD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8%D0%BB%D1%8C%D0%BD%D0%B0_%D0%B2%D0%B7%D0%B0%D1%94%D0%BC%D0%BE%D0%B4%D1%96%D1%8F" TargetMode="External"/><Relationship Id="rId5" Type="http://schemas.openxmlformats.org/officeDocument/2006/relationships/hyperlink" Target="http://uk.wikipedia.org/wiki/%D0%9D%D0%B5%D0%B9%D1%82%D1%80%D0%BE%D0%BD" TargetMode="External"/><Relationship Id="rId4" Type="http://schemas.openxmlformats.org/officeDocument/2006/relationships/hyperlink" Target="http://uk.wikipedia.org/wiki/%D0%9F%D1%80%D0%BE%D1%82%D0%BE%D0%B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B%D0%B5%D0%BA%D1%82%D1%80%D0%BE%D0%BD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2%D0%B0%D0%BB%D0%B5%D0%BD%D1%82%D0%BD%D1%96%D1%81%D1%82%D1%8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0%B5%D0%B2%D0%BA%D1%96%D0%BF%D0%BF_(%D1%84%D1%96%D0%BB%D0%BE%D1%81%D0%BE%D1%84)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3%D1%96%D0%BF%D0%BE%D1%82%D0%B5%D0%B7%D0%B0" TargetMode="External"/><Relationship Id="rId4" Type="http://schemas.openxmlformats.org/officeDocument/2006/relationships/hyperlink" Target="http://uk.wikipedia.org/wiki/%D0%94%D0%B5%D0%BC%D0%BE%D0%BA%D1%80%D1%96%D1%8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0%D0%BB%D1%96%D0%BB%D0%B5%D0%BE_%D0%93%D0%B0%D0%BB%D1%96%D0%BB%D0%B5%D0%B9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Робота </a:t>
            </a:r>
            <a:br>
              <a:rPr lang="uk-UA" dirty="0" smtClean="0"/>
            </a:br>
            <a:r>
              <a:rPr lang="uk-UA" dirty="0" smtClean="0"/>
              <a:t>Учениці 10 А класу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 smtClean="0"/>
              <a:t>Воловецької</a:t>
            </a:r>
            <a:r>
              <a:rPr lang="uk-UA" dirty="0" smtClean="0"/>
              <a:t> ЗОШ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 smtClean="0"/>
              <a:t>Фельбаби</a:t>
            </a:r>
            <a:r>
              <a:rPr lang="uk-UA" dirty="0" smtClean="0"/>
              <a:t> Юлії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8800" dirty="0" smtClean="0">
                <a:solidFill>
                  <a:schemeClr val="tx2">
                    <a:lumMod val="75000"/>
                  </a:schemeClr>
                </a:solidFill>
              </a:rPr>
              <a:t>Історія відкриття атома </a:t>
            </a:r>
            <a:endParaRPr lang="ru-RU" sz="8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Музыка-фон-на-титаник-похожа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572396" y="150017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220px-Dalton_John_desk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220072" y="1484784"/>
            <a:ext cx="2794000" cy="3708400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68313" y="5949950"/>
            <a:ext cx="3008312" cy="209550"/>
          </a:xfrm>
        </p:spPr>
        <p:txBody>
          <a:bodyPr>
            <a:normAutofit fontScale="40000" lnSpcReduction="20000"/>
          </a:bodyPr>
          <a:lstStyle/>
          <a:p>
            <a:pPr fontAlgn="auto">
              <a:buFont typeface="Wingdings 2"/>
              <a:buNone/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4594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smtClean="0"/>
              <a:t>У 19 </a:t>
            </a:r>
            <a:r>
              <a:rPr lang="ru-RU" sz="2000" dirty="0" err="1" smtClean="0"/>
              <a:t>столітті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4" tooltip="Джон Дальтон"/>
              </a:rPr>
              <a:t>Джон Дальтон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відкрив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5" tooltip="Закон кратних відношень"/>
              </a:rPr>
              <a:t>закон </a:t>
            </a:r>
            <a:r>
              <a:rPr lang="ru-RU" sz="2000" dirty="0" err="1" smtClean="0">
                <a:hlinkClick r:id="rId5" tooltip="Закон кратних відношень"/>
              </a:rPr>
              <a:t>кратних</a:t>
            </a:r>
            <a:r>
              <a:rPr lang="ru-RU" sz="2000" dirty="0" smtClean="0">
                <a:hlinkClick r:id="rId5" tooltip="Закон кратних відношень"/>
              </a:rPr>
              <a:t> </a:t>
            </a:r>
            <a:r>
              <a:rPr lang="ru-RU" sz="2000" dirty="0" err="1" smtClean="0">
                <a:hlinkClick r:id="rId5" tooltip="Закон кратних відношень"/>
              </a:rPr>
              <a:t>відношень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виходячи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розвинув</a:t>
            </a:r>
            <a:r>
              <a:rPr lang="ru-RU" sz="2000" dirty="0" smtClean="0"/>
              <a:t> </a:t>
            </a:r>
            <a:r>
              <a:rPr lang="ru-RU" sz="2000" dirty="0" err="1" smtClean="0"/>
              <a:t>теорію</a:t>
            </a:r>
            <a:r>
              <a:rPr lang="ru-RU" sz="2000" dirty="0" smtClean="0"/>
              <a:t>, </a:t>
            </a:r>
            <a:r>
              <a:rPr lang="ru-RU" sz="2000" dirty="0" err="1" smtClean="0"/>
              <a:t>названу</a:t>
            </a:r>
            <a:r>
              <a:rPr lang="ru-RU" sz="2000" dirty="0" smtClean="0"/>
              <a:t> ними «новою системою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філософії</a:t>
            </a:r>
            <a:r>
              <a:rPr lang="ru-RU" sz="2000" dirty="0" smtClean="0"/>
              <a:t>», за </a:t>
            </a:r>
            <a:r>
              <a:rPr lang="ru-RU" sz="2000" dirty="0" err="1" smtClean="0"/>
              <a:t>якою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атомів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припускав,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вони </a:t>
            </a:r>
            <a:r>
              <a:rPr lang="ru-RU" sz="2000" dirty="0" err="1" smtClean="0"/>
              <a:t>неподільні</a:t>
            </a:r>
            <a:r>
              <a:rPr lang="ru-RU" sz="2000" baseline="30000" dirty="0" smtClean="0">
                <a:hlinkClick r:id="rId6"/>
              </a:rPr>
              <a:t>[10]</a:t>
            </a:r>
            <a:r>
              <a:rPr lang="ru-RU" sz="2000" dirty="0" smtClean="0"/>
              <a:t>. </a:t>
            </a:r>
            <a:r>
              <a:rPr lang="ru-RU" sz="2000" dirty="0" err="1" smtClean="0"/>
              <a:t>Новий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поштовх</a:t>
            </a:r>
            <a:r>
              <a:rPr lang="ru-RU" sz="2000" dirty="0" smtClean="0"/>
              <a:t> у </a:t>
            </a:r>
            <a:r>
              <a:rPr lang="ru-RU" sz="2000" dirty="0" err="1" smtClean="0"/>
              <a:t>становленні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розуміння</a:t>
            </a:r>
            <a:r>
              <a:rPr lang="ru-RU" sz="2000" dirty="0" smtClean="0"/>
              <a:t> атома дала </a:t>
            </a:r>
            <a:r>
              <a:rPr lang="ru-RU" sz="2000" dirty="0" err="1" smtClean="0">
                <a:hlinkClick r:id="rId7" tooltip="Молекулярно-кінетична теорія"/>
              </a:rPr>
              <a:t>молекулярно-кінетична</a:t>
            </a:r>
            <a:r>
              <a:rPr lang="ru-RU" sz="2000" dirty="0" smtClean="0">
                <a:hlinkClick r:id="rId7" tooltip="Молекулярно-кінетична теорія"/>
              </a:rPr>
              <a:t> </a:t>
            </a:r>
            <a:r>
              <a:rPr lang="ru-RU" sz="2000" dirty="0" err="1" smtClean="0">
                <a:hlinkClick r:id="rId7" tooltip="Молекулярно-кінетична теорія"/>
              </a:rPr>
              <a:t>теорія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Ernest_Rutherfor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348880"/>
            <a:ext cx="5328592" cy="4176463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1897 року 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  <a:hlinkClick r:id="rId3" tooltip="Джозеф Джон Томсон"/>
              </a:rPr>
              <a:t>Джозеф Джон Томсон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вивчаючи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катодні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промені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відкрив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4" tooltip="Електрон"/>
              </a:rPr>
              <a:t>електрон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прийшов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висновку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вони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у кожному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атомі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. Таким чином,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було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спростоване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припущення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атоми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неподільними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компонентами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речовини</a:t>
            </a:r>
            <a:endParaRPr lang="ru-RU" sz="240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Содержимое 6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95738" y="1268413"/>
            <a:ext cx="4321175" cy="4176712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4213" y="260350"/>
            <a:ext cx="3008312" cy="6337300"/>
          </a:xfrm>
        </p:spPr>
        <p:txBody>
          <a:bodyPr>
            <a:normAutofit lnSpcReduction="10000"/>
          </a:bodyPr>
          <a:lstStyle/>
          <a:p>
            <a:pPr fontAlgn="auto">
              <a:buFont typeface="Wingdings 2"/>
              <a:buNone/>
              <a:defRPr/>
            </a:pPr>
            <a:r>
              <a:rPr lang="uk-UA" sz="2400" dirty="0" smtClean="0"/>
              <a:t>Надзвичайно великий внесок у дослідження атома вніс </a:t>
            </a:r>
            <a:r>
              <a:rPr lang="ru-RU" sz="2400" b="1" dirty="0" err="1" smtClean="0"/>
              <a:t>Менделєєв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Дмитро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Іванович</a:t>
            </a:r>
            <a:r>
              <a:rPr lang="ru-RU" sz="2400" b="1" dirty="0" smtClean="0"/>
              <a:t>  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запропонував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встановив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періодичне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розміщенняя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хімічних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елементів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опираючись</a:t>
            </a:r>
            <a:r>
              <a:rPr lang="ru-RU" sz="2400" b="1" dirty="0" smtClean="0"/>
              <a:t> на </a:t>
            </a:r>
            <a:r>
              <a:rPr lang="ru-RU" sz="2400" b="1" dirty="0" err="1" smtClean="0"/>
              <a:t>будову</a:t>
            </a:r>
            <a:r>
              <a:rPr lang="ru-RU" sz="2400" b="1" dirty="0" smtClean="0"/>
              <a:t> атома ,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масу</a:t>
            </a:r>
            <a:r>
              <a:rPr lang="ru-RU" sz="2400" b="1" dirty="0" smtClean="0"/>
              <a:t> ядра </a:t>
            </a:r>
            <a:endParaRPr lang="ru-RU" sz="24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16px-Logo_iso_radiation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1838" y="1524000"/>
            <a:ext cx="5520324" cy="4572000"/>
          </a:xfrm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mtClean="0"/>
              <a:t>Нажаль атом має і багато згубних дій </a:t>
            </a: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93px-Mariecuri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980728"/>
            <a:ext cx="3456384" cy="4752528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60350"/>
            <a:ext cx="3008313" cy="6337300"/>
          </a:xfrm>
        </p:spPr>
        <p:txBody>
          <a:bodyPr>
            <a:normAutofit fontScale="92500" lnSpcReduction="20000"/>
          </a:bodyPr>
          <a:lstStyle/>
          <a:p>
            <a:pPr fontAlgn="auto">
              <a:buFont typeface="Wingdings 2"/>
              <a:buNone/>
              <a:defRPr/>
            </a:pPr>
            <a:r>
              <a:rPr lang="uk-UA" sz="2000" dirty="0" smtClean="0"/>
              <a:t>У  1898  році  Марія  Складовська відкрила </a:t>
            </a:r>
            <a:r>
              <a:rPr lang="uk-UA" sz="2000" smtClean="0"/>
              <a:t>термін  випромінювання </a:t>
            </a:r>
            <a:r>
              <a:rPr lang="uk-UA" sz="2000" dirty="0" smtClean="0"/>
              <a:t>. А у 1902 вона відкрила – Радій , в період розпаду якого , доза можливого </a:t>
            </a:r>
            <a:r>
              <a:rPr lang="uk-UA" sz="2000" dirty="0" err="1" smtClean="0"/>
              <a:t>випромінення</a:t>
            </a:r>
            <a:r>
              <a:rPr lang="uk-UA" sz="2000" dirty="0" smtClean="0"/>
              <a:t> перевищує норму в декілька десятків разів , за що  в період розпаду даний хімічний елемент в тому числі і його атомна одиниця і ізотопи є вкрай небезпечними для життя . Зробивши вагомий внесок у дослідження атома , вона дала поштовх  до його використання в майбутньому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17632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400" smtClean="0">
                <a:solidFill>
                  <a:srgbClr val="FFFF00"/>
                </a:solidFill>
              </a:rPr>
              <a:t>За допомогою досліджень Марії Складовської , було також винайдено так званий “ мирний атом “ що служить людству до сьогоднішніх днів </a:t>
            </a:r>
            <a:endParaRPr lang="ru-RU" sz="2400">
              <a:solidFill>
                <a:srgbClr val="FFFF00"/>
              </a:solidFill>
            </a:endParaRPr>
          </a:p>
        </p:txBody>
      </p:sp>
      <p:pic>
        <p:nvPicPr>
          <p:cNvPr id="29698" name="Содержимое 4" descr="200px-РАЭС._Украин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16013" y="2205038"/>
            <a:ext cx="3311525" cy="4176712"/>
          </a:xfrm>
        </p:spPr>
      </p:pic>
      <p:pic>
        <p:nvPicPr>
          <p:cNvPr id="29699" name="Содержимое 5" descr="220px-Chernobyl_Nuclear_Power_Plant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672138" y="2205038"/>
            <a:ext cx="2932112" cy="4176712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Содержимое 4" descr="450px-Nuclear_power_station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35375" y="908050"/>
            <a:ext cx="5329238" cy="4392613"/>
          </a:xfrm>
        </p:spPr>
      </p:pic>
      <p:sp>
        <p:nvSpPr>
          <p:cNvPr id="30722" name="Текст 2"/>
          <p:cNvSpPr>
            <a:spLocks noGrp="1"/>
          </p:cNvSpPr>
          <p:nvPr>
            <p:ph type="body" idx="2"/>
          </p:nvPr>
        </p:nvSpPr>
        <p:spPr>
          <a:xfrm>
            <a:off x="457200" y="333375"/>
            <a:ext cx="3008313" cy="5792788"/>
          </a:xfrm>
        </p:spPr>
        <p:txBody>
          <a:bodyPr/>
          <a:lstStyle/>
          <a:p>
            <a:r>
              <a:rPr lang="uk-UA" sz="2000" smtClean="0"/>
              <a:t>Винайдення  “мирного атому “ дало поштовх  в його використанні в наслідок будування АЕС  які будуть з його допомогою виробляти електро енергію для забезпечення людства . На даний час в світі 192 атомні електростанції , з них 4 знаходяться в Україні </a:t>
            </a:r>
            <a:endParaRPr lang="ru-RU" sz="20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3008313" cy="57610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-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smtClean="0">
                <a:solidFill>
                  <a:srgbClr val="FFFF00"/>
                </a:solidFill>
              </a:rPr>
              <a:t>Та прикрий досвіт ЧАЕС закликає людство до альт</a:t>
            </a:r>
            <a:r>
              <a:rPr lang="ru-RU" sz="2000" smtClean="0">
                <a:solidFill>
                  <a:srgbClr val="FFFF00"/>
                </a:solidFill>
              </a:rPr>
              <a:t>е</a:t>
            </a:r>
            <a:r>
              <a:rPr lang="uk-UA" sz="2000" err="1" smtClean="0">
                <a:solidFill>
                  <a:srgbClr val="FFFF00"/>
                </a:solidFill>
              </a:rPr>
              <a:t>рнативних</a:t>
            </a:r>
            <a:r>
              <a:rPr lang="uk-UA" sz="2000" smtClean="0">
                <a:solidFill>
                  <a:srgbClr val="FFFF00"/>
                </a:solidFill>
              </a:rPr>
              <a:t> способів електроенергії і змушує  більш серйозно ставитись до можливих наслідків використання атома ! Бо не важливо скільки років тому було винайдено атом і яку користь він приносить , важливо які згубні наслідки при найменшій похибці  він  заподіє  всьому живому  </a:t>
            </a:r>
            <a:endParaRPr lang="ru-RU" sz="2000">
              <a:solidFill>
                <a:srgbClr val="FFFF00"/>
              </a:solidFill>
            </a:endParaRPr>
          </a:p>
        </p:txBody>
      </p:sp>
      <p:pic>
        <p:nvPicPr>
          <p:cNvPr id="31746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2420938"/>
            <a:ext cx="2879725" cy="3816350"/>
          </a:xfrm>
        </p:spPr>
      </p:pic>
      <p:pic>
        <p:nvPicPr>
          <p:cNvPr id="31747" name="Содержимое 5" descr="нннн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2420938"/>
            <a:ext cx="3167063" cy="3816350"/>
          </a:xfrm>
        </p:spPr>
      </p:pic>
    </p:spTree>
  </p:cSld>
  <p:clrMapOvr>
    <a:masterClrMapping/>
  </p:clrMapOvr>
  <p:transition spd="slow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Содержимое 6" descr="220px-Rutherford_atom.svg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2492375"/>
            <a:ext cx="4824413" cy="34575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800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vi-VN" sz="3600" smtClean="0">
                <a:solidFill>
                  <a:schemeClr val="tx2">
                    <a:lumMod val="75000"/>
                  </a:schemeClr>
                </a:solidFill>
              </a:rPr>
              <a:t>А́том (від 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  <a:hlinkClick r:id="rId3" tooltip="Грецька мова"/>
              </a:rPr>
              <a:t>грец.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3600" i="1" smtClean="0">
                <a:solidFill>
                  <a:schemeClr val="tx2">
                    <a:lumMod val="75000"/>
                  </a:schemeClr>
                </a:solidFill>
              </a:rPr>
              <a:t>άτομοσ</a:t>
            </a:r>
            <a:r>
              <a:rPr lang="el-GR" sz="3600" smtClean="0">
                <a:solidFill>
                  <a:schemeClr val="tx2">
                    <a:lumMod val="75000"/>
                  </a:schemeClr>
                </a:solidFill>
              </a:rPr>
              <a:t> — 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</a:rPr>
              <a:t>неподільний) — найменша частинка 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  <a:hlinkClick r:id="rId4" tooltip="Хімічний елемент"/>
              </a:rPr>
              <a:t>хімічного елемента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</a:rPr>
              <a:t>, яка зберігає всі його </a:t>
            </a:r>
            <a:r>
              <a:rPr lang="vi-VN" sz="3600" smtClean="0">
                <a:solidFill>
                  <a:schemeClr val="tx2">
                    <a:lumMod val="75000"/>
                  </a:schemeClr>
                </a:solidFill>
                <a:hlinkClick r:id="rId5" tooltip="Хімічні властивості"/>
              </a:rPr>
              <a:t>хімічні властивості</a:t>
            </a:r>
            <a:endParaRPr lang="ru-RU" sz="360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Содержимое 5" descr="300px-Helium_atom_QM_uk.sv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765175"/>
            <a:ext cx="4537075" cy="49672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700213"/>
            <a:ext cx="3070225" cy="3384550"/>
          </a:xfrm>
        </p:spPr>
        <p:txBody>
          <a:bodyPr wrap="square" rIns="91440" bIns="45720" numCol="1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400" smtClean="0">
                <a:ln>
                  <a:noFill/>
                </a:ln>
              </a:rPr>
              <a:t>В кінці 19-го та на початку 20-го століть, фізики відкрили першу з </a:t>
            </a:r>
            <a:r>
              <a:rPr lang="ru-RU" sz="2400" smtClean="0">
                <a:ln>
                  <a:noFill/>
                </a:ln>
                <a:hlinkClick r:id="rId3" tooltip="Елементарні частинки"/>
              </a:rPr>
              <a:t>субатомних частинок</a:t>
            </a:r>
            <a:r>
              <a:rPr lang="ru-RU" sz="2400" smtClean="0">
                <a:ln>
                  <a:noFill/>
                </a:ln>
              </a:rPr>
              <a:t> — </a:t>
            </a:r>
            <a:r>
              <a:rPr lang="ru-RU" sz="2400" smtClean="0">
                <a:ln>
                  <a:noFill/>
                </a:ln>
                <a:hlinkClick r:id="rId4" tooltip="Електрон"/>
              </a:rPr>
              <a:t>електрон</a:t>
            </a:r>
            <a:r>
              <a:rPr lang="ru-RU" sz="2400" smtClean="0">
                <a:ln>
                  <a:noFill/>
                </a:ln>
              </a:rPr>
              <a:t>, а дещо пізніше </a:t>
            </a:r>
            <a:r>
              <a:rPr lang="ru-RU" sz="2400" smtClean="0">
                <a:ln>
                  <a:noFill/>
                </a:ln>
                <a:hlinkClick r:id="rId5" tooltip="Атомне ядро"/>
              </a:rPr>
              <a:t>атомне ядро</a:t>
            </a:r>
            <a:r>
              <a:rPr lang="ru-RU" sz="2400" smtClean="0">
                <a:ln>
                  <a:noFill/>
                </a:ln>
              </a:rPr>
              <a:t>, таким чином показавши, що атом не є неподільний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Ядро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оточене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електронною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хмарою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, яка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займає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більшу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частину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об'єму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. В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електронній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хмарі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можна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виділити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  <a:hlinkClick r:id="rId2" tooltip="Електронна оболонка"/>
              </a:rPr>
              <a:t>оболонки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, для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кожних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яких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існує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кілька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можливих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  <a:hlinkClick r:id="rId3" tooltip="Електронна орбіталь"/>
              </a:rPr>
              <a:t>орбіталей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Заповнені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орбіталі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складають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  <a:hlinkClick r:id="rId4" tooltip="Електронна конфігурація"/>
              </a:rPr>
              <a:t>електронну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  <a:hlinkClick r:id="rId4" tooltip="Електронна конфігурація"/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  <a:hlinkClick r:id="rId4" tooltip="Електронна конфігурація"/>
              </a:rPr>
              <a:t>конфігурацію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властиву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для кожного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хімічного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елемента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Кожна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орбіталь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може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містити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двох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електронів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характеризуються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</a:rPr>
              <a:t>трьома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err="1" smtClean="0">
                <a:solidFill>
                  <a:schemeClr val="tx2">
                    <a:lumMod val="75000"/>
                  </a:schemeClr>
                </a:solidFill>
                <a:hlinkClick r:id="rId5" tooltip="Квантове число"/>
              </a:rPr>
              <a:t>квантовими</a:t>
            </a:r>
            <a:r>
              <a:rPr lang="ru-RU" sz="3200" smtClean="0">
                <a:solidFill>
                  <a:schemeClr val="tx2">
                    <a:lumMod val="75000"/>
                  </a:schemeClr>
                </a:solidFill>
                <a:hlinkClick r:id="rId5" tooltip="Квантове число"/>
              </a:rPr>
              <a:t> </a:t>
            </a:r>
            <a:r>
              <a:rPr lang="ru-RU" sz="3200" smtClean="0">
                <a:hlinkClick r:id="rId5" tooltip="Квантове число"/>
              </a:rPr>
              <a:t>числами</a:t>
            </a:r>
            <a:r>
              <a:rPr lang="ru-RU" sz="3200" smtClean="0"/>
              <a:t>: </a:t>
            </a:r>
            <a:r>
              <a:rPr lang="ru-RU" sz="3200" err="1" smtClean="0">
                <a:hlinkClick r:id="rId6" tooltip="Атом водню"/>
              </a:rPr>
              <a:t>основним</a:t>
            </a:r>
            <a:r>
              <a:rPr lang="ru-RU" sz="3200" smtClean="0"/>
              <a:t>, </a:t>
            </a:r>
            <a:r>
              <a:rPr lang="ru-RU" sz="3200" err="1" smtClean="0">
                <a:hlinkClick r:id="rId7" tooltip="Оператор кутового моменту"/>
              </a:rPr>
              <a:t>орбітальним</a:t>
            </a:r>
            <a:r>
              <a:rPr lang="ru-RU" sz="3200" smtClean="0"/>
              <a:t> </a:t>
            </a:r>
            <a:r>
              <a:rPr lang="ru-RU" sz="3200" err="1" smtClean="0"/>
              <a:t>і</a:t>
            </a:r>
            <a:r>
              <a:rPr lang="ru-RU" sz="3200" smtClean="0"/>
              <a:t> </a:t>
            </a:r>
            <a:r>
              <a:rPr lang="ru-RU" sz="3200" err="1" smtClean="0">
                <a:hlinkClick r:id="rId7" tooltip="Оператор кутового моменту"/>
              </a:rPr>
              <a:t>магнітним</a:t>
            </a:r>
            <a:r>
              <a:rPr lang="ru-RU" sz="3200" smtClean="0"/>
              <a:t>.</a:t>
            </a:r>
            <a:br>
              <a:rPr lang="ru-RU" sz="3200" smtClean="0"/>
            </a:br>
            <a:endParaRPr lang="ru-RU" sz="320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12" descr="HAtomOrbitals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1484313"/>
            <a:ext cx="6624638" cy="4824412"/>
          </a:xfrm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mtClean="0"/>
              <a:t>Приклад електронних </a:t>
            </a:r>
            <a:r>
              <a:rPr lang="uk-UA" err="1" smtClean="0"/>
              <a:t>орбіталей</a:t>
            </a:r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060848"/>
            <a:ext cx="5184575" cy="4320479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5618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Основна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маса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атома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зосереджена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у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ядрі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, яке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складається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  <a:hlinkClick r:id="rId3" tooltip="Нуклон"/>
              </a:rPr>
              <a:t>нуклонів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  <a:hlinkClick r:id="rId4" tooltip="Протон"/>
              </a:rPr>
              <a:t>протонів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  <a:hlinkClick r:id="rId5" tooltip="Нейтрон"/>
              </a:rPr>
              <a:t>нейтронів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зв'язаних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між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собою  силами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  <a:hlinkClick r:id="rId6" tooltip="Сильна взаємодія"/>
              </a:rPr>
              <a:t>ядерної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  <a:hlinkClick r:id="rId6" tooltip="Сильна взаємодія"/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  <a:hlinkClick r:id="rId6" tooltip="Сильна взаємодія"/>
              </a:rPr>
              <a:t>взаємодії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Існує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118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атомів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,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яких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відкрито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err="1" smtClean="0">
                <a:solidFill>
                  <a:schemeClr val="tx2">
                    <a:lumMod val="75000"/>
                  </a:schemeClr>
                </a:solidFill>
              </a:rPr>
              <a:t>лише</a:t>
            </a:r>
            <a:r>
              <a:rPr lang="ru-RU" sz="2800" smtClean="0">
                <a:solidFill>
                  <a:schemeClr val="tx2">
                    <a:lumMod val="75000"/>
                  </a:schemeClr>
                </a:solidFill>
              </a:rPr>
              <a:t>  115</a:t>
            </a:r>
            <a:endParaRPr lang="ru-RU" sz="280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Содержимое 3" descr="220px-Sp3-Orbital.svg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989138"/>
            <a:ext cx="5545137" cy="46085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800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Хімічні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властивості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атома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визначаються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в  основному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валентними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3" tooltip="Електрон"/>
              </a:rPr>
              <a:t>електронами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 —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електронами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зовнішній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оболонці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Кількість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електронів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зовнішній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оболонці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визначає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4" tooltip="Валентність"/>
              </a:rPr>
              <a:t>валентність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атома.</a:t>
            </a:r>
            <a:endParaRPr lang="ru-RU" sz="240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Democritus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204864"/>
            <a:ext cx="5400600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157592" cy="194421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Першим  почав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проповідувати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атомістичне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вчення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в 5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столітті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нашої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ери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філософ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3" tooltip="Левкіпп (філософ)"/>
              </a:rPr>
              <a:t>Левкіпп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Потім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естафету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підхопив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його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учень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4" tooltip="Демокріт"/>
              </a:rPr>
              <a:t>Демокріт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Збереглися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лише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окремі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фрагменти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їх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робіт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яких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стає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зрозумілим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вони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виходили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невеликої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кількості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досить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абстрактних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</a:rPr>
              <a:t>фізичних</a:t>
            </a:r>
            <a:r>
              <a:rPr lang="ru-RU" sz="24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err="1" smtClean="0">
                <a:solidFill>
                  <a:schemeClr val="tx2">
                    <a:lumMod val="75000"/>
                  </a:schemeClr>
                </a:solidFill>
                <a:hlinkClick r:id="rId5" tooltip="Гіпотеза"/>
              </a:rPr>
              <a:t>гіпотез</a:t>
            </a:r>
            <a:r>
              <a:rPr lang="ru-RU" sz="2400" smtClean="0"/>
              <a:t>:</a:t>
            </a:r>
            <a:endParaRPr lang="ru-RU" sz="240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Содержимое 8" descr="250px-Galileo.arp.300pix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412875"/>
            <a:ext cx="3175000" cy="3898900"/>
          </a:xfrm>
        </p:spPr>
      </p:pic>
      <p:sp>
        <p:nvSpPr>
          <p:cNvPr id="22530" name="Текст 7"/>
          <p:cNvSpPr>
            <a:spLocks noGrp="1"/>
          </p:cNvSpPr>
          <p:nvPr>
            <p:ph type="body" idx="2"/>
          </p:nvPr>
        </p:nvSpPr>
        <p:spPr>
          <a:xfrm>
            <a:off x="457200" y="260350"/>
            <a:ext cx="3008313" cy="586581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9642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Одна </a:t>
            </a:r>
            <a:r>
              <a:rPr lang="ru-RU" dirty="0" err="1" smtClean="0"/>
              <a:t>з</a:t>
            </a:r>
            <a:r>
              <a:rPr lang="ru-RU" dirty="0" smtClean="0"/>
              <a:t> перших </a:t>
            </a:r>
            <a:r>
              <a:rPr lang="ru-RU" dirty="0" err="1" smtClean="0"/>
              <a:t>теорій</a:t>
            </a:r>
            <a:r>
              <a:rPr lang="ru-RU" dirty="0" smtClean="0"/>
              <a:t> про </a:t>
            </a:r>
            <a:r>
              <a:rPr lang="ru-RU" dirty="0" err="1" smtClean="0"/>
              <a:t>будову</a:t>
            </a:r>
            <a:r>
              <a:rPr lang="ru-RU" dirty="0" smtClean="0"/>
              <a:t> атома,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обриси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описана </a:t>
            </a:r>
            <a:r>
              <a:rPr lang="ru-RU" dirty="0" err="1" smtClean="0">
                <a:hlinkClick r:id="rId3" tooltip="Галілео Галілей"/>
              </a:rPr>
              <a:t>Галілеєм</a:t>
            </a:r>
            <a:r>
              <a:rPr lang="ru-RU" dirty="0" smtClean="0"/>
              <a:t> (1564—1642).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теорією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перебувають</a:t>
            </a:r>
            <a:r>
              <a:rPr lang="ru-RU" dirty="0" smtClean="0"/>
              <a:t> в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тепла </a:t>
            </a:r>
            <a:r>
              <a:rPr lang="ru-RU" dirty="0" err="1" smtClean="0"/>
              <a:t>рухаються</a:t>
            </a:r>
            <a:r>
              <a:rPr lang="ru-RU" dirty="0" smtClean="0"/>
              <a:t> у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; тепло —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нічим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як </a:t>
            </a:r>
            <a:r>
              <a:rPr lang="ru-RU" dirty="0" err="1" smtClean="0"/>
              <a:t>рухом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. Структура </a:t>
            </a:r>
            <a:r>
              <a:rPr lang="ru-RU" dirty="0" err="1" smtClean="0"/>
              <a:t>часток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складною,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позбавити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, то </a:t>
            </a:r>
            <a:r>
              <a:rPr lang="ru-RU" dirty="0" err="1" smtClean="0"/>
              <a:t>зсередини</a:t>
            </a:r>
            <a:r>
              <a:rPr lang="ru-RU" dirty="0" smtClean="0"/>
              <a:t> </a:t>
            </a:r>
            <a:r>
              <a:rPr lang="ru-RU" dirty="0" err="1" smtClean="0"/>
              <a:t>бризне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. </a:t>
            </a:r>
            <a:r>
              <a:rPr lang="ru-RU" dirty="0" err="1" smtClean="0">
                <a:hlinkClick r:id="rId3" tooltip="Галілео Галілей"/>
              </a:rPr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першим, </a:t>
            </a:r>
            <a:r>
              <a:rPr lang="ru-RU" dirty="0" err="1" smtClean="0"/>
              <a:t>хто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фантастичній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представив </a:t>
            </a:r>
            <a:r>
              <a:rPr lang="ru-RU" dirty="0" err="1" smtClean="0"/>
              <a:t>будову</a:t>
            </a:r>
            <a:r>
              <a:rPr lang="ru-RU" dirty="0" smtClean="0"/>
              <a:t> атома.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180</TotalTime>
  <Words>523</Words>
  <Application>Microsoft Office PowerPoint</Application>
  <PresentationFormat>Экран (4:3)</PresentationFormat>
  <Paragraphs>22</Paragraphs>
  <Slides>17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Історія відкриття атома </vt:lpstr>
      <vt:lpstr>А́том (від грец. άτομοσ — неподільний) — найменша частинка хімічного елемента, яка зберігає всі його хімічні властивості</vt:lpstr>
      <vt:lpstr>В кінці 19-го та на початку 20-го століть, фізики відкрили першу з субатомних частинок — електрон, а дещо пізніше атомне ядро, таким чином показавши, що атом не є неподільний</vt:lpstr>
      <vt:lpstr>Ядро оточене електронною хмарою, яка займає більшу частину його об'єму. В електронній хмарі можна виділити оболонки, для кожних з яких існує кілька можливих орбіталей. Заповнені орбіталі складають електронну конфігурацію, властиву для кожного хімічного елемента. Кожна орбіталь може містити до двох електронів, що характеризуються трьома квантовими числами: основним, орбітальним і магнітним. </vt:lpstr>
      <vt:lpstr>Приклад електронних орбіталей</vt:lpstr>
      <vt:lpstr>Основна   маса  атома  зосереджена  у  ядрі, яке  складається  з  нуклонів: протонів  і  нейтронів, зв'язаних  між  собою  силами  ядерної  взаємодії. Існує 118 атомів , з яких відкрито  лише  115</vt:lpstr>
      <vt:lpstr>Хімічні  властивості  атома  визначаються  в  основному валентними електронами — електронами на зовнішній оболонці. Кількість електронів на зовнішній  оболонці  визначає  валентність  атома.</vt:lpstr>
      <vt:lpstr>Першим  почав  проповідувати  атомістичне  вчення  в 5 столітті до нашої ери філософ Левкіпп. Потім естафету підхопив його учень  Демокріт.  Збереглися лише окремі фрагменти їх робіт, з яких стає зрозумілим, що вони виходили з невеликої кількості досить  абстрактних  фізичних  гіпотез:</vt:lpstr>
      <vt:lpstr>Одна з перших теорій про будову атома, яка має вже сучасні обриси, була описана Галілеєм (1564—1642). За його теорією речовина складається з часток, які не перебувають в стані спокою, а під впливом тепла рухаються у всі сторони; тепло — є нічим іншим як рухом часток. Структура часток є складною, і якщо позбавити будь-яку частку її матеріальної оболонки, то зсередини бризне світло. Галілей був першим, хто, хоча і в фантастичній формі, представив будову атома.</vt:lpstr>
      <vt:lpstr>У 19 столітті Джон Дальтон відкрив закон кратних відношень і, виходячи з нього розвинув теорію, названу ними «новою системою хімічної філософії», за якою хімічні речовини складаються з атомів, але він припускав, що вони неподільні[10]. Новий поштовх у становленні сучасного розуміння атома дала молекулярно-кінетична теорія.</vt:lpstr>
      <vt:lpstr>1897 року Джозеф Джон Томсон, вивчаючи катодні промені, відкрив електрон і прийшов до висновку, що вони є у кожному атомі. Таким чином, було спростоване припущення, що атоми є неподільними компонентами речовини</vt:lpstr>
      <vt:lpstr>Презентация PowerPoint</vt:lpstr>
      <vt:lpstr>Нажаль атом має і багато згубних дій </vt:lpstr>
      <vt:lpstr>Презентация PowerPoint</vt:lpstr>
      <vt:lpstr>За допомогою досліджень Марії Складовської , було також винайдено так званий “ мирний атом “ що служить людству до сьогоднішніх днів </vt:lpstr>
      <vt:lpstr>-</vt:lpstr>
      <vt:lpstr>Та прикрий досвіт ЧАЕС закликає людство до альтернативних способів електроенергії і змушує  більш серйозно ставитись до можливих наслідків використання атома ! Бо не важливо скільки років тому було винайдено атом і яку користь він приносить , важливо які згубні наслідки при найменшій похибці  він  заподіє  всьому живому 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created xsi:type="dcterms:W3CDTF">2012-09-11T11:38:47Z</dcterms:created>
  <dcterms:modified xsi:type="dcterms:W3CDTF">2015-04-20T21:36:58Z</dcterms:modified>
</cp:coreProperties>
</file>