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C2129-7BB6-4275-BE78-FB2AF051190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8FE4A-4AA1-4269-A2C3-E10CF1ED99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C2129-7BB6-4275-BE78-FB2AF051190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8FE4A-4AA1-4269-A2C3-E10CF1ED9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C2129-7BB6-4275-BE78-FB2AF051190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8FE4A-4AA1-4269-A2C3-E10CF1ED9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C2129-7BB6-4275-BE78-FB2AF051190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8FE4A-4AA1-4269-A2C3-E10CF1ED9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C2129-7BB6-4275-BE78-FB2AF051190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8FE4A-4AA1-4269-A2C3-E10CF1ED99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C2129-7BB6-4275-BE78-FB2AF051190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8FE4A-4AA1-4269-A2C3-E10CF1ED9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C2129-7BB6-4275-BE78-FB2AF051190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8FE4A-4AA1-4269-A2C3-E10CF1ED9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C2129-7BB6-4275-BE78-FB2AF051190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8FE4A-4AA1-4269-A2C3-E10CF1ED9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C2129-7BB6-4275-BE78-FB2AF051190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8FE4A-4AA1-4269-A2C3-E10CF1ED99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C2129-7BB6-4275-BE78-FB2AF051190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8FE4A-4AA1-4269-A2C3-E10CF1ED9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C2129-7BB6-4275-BE78-FB2AF051190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8FE4A-4AA1-4269-A2C3-E10CF1ED99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A3C2129-7BB6-4275-BE78-FB2AF051190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D08FE4A-4AA1-4269-A2C3-E10CF1ED99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9898"/>
            <a:ext cx="8624918" cy="2354722"/>
          </a:xfrm>
        </p:spPr>
        <p:txBody>
          <a:bodyPr>
            <a:normAutofit/>
          </a:bodyPr>
          <a:lstStyle/>
          <a:p>
            <a:r>
              <a:rPr lang="ru-RU" dirty="0" err="1" smtClean="0"/>
              <a:t>Дозиметрія</a:t>
            </a:r>
            <a:r>
              <a:rPr lang="ru-RU" dirty="0" smtClean="0"/>
              <a:t>. </a:t>
            </a:r>
            <a:r>
              <a:rPr lang="ru-RU" dirty="0" err="1" smtClean="0"/>
              <a:t>Дози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.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іонізуючого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Огонек: Панора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496"/>
            <a:ext cx="6858048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Захист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іонізуючого</a:t>
            </a:r>
            <a:r>
              <a:rPr lang="ru-RU" b="1" dirty="0" smtClean="0"/>
              <a:t> </a:t>
            </a:r>
            <a:r>
              <a:rPr lang="ru-RU" b="1" dirty="0" err="1" smtClean="0"/>
              <a:t>випромінювання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47800"/>
            <a:ext cx="3357586" cy="5195910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 при </a:t>
            </a:r>
            <a:r>
              <a:rPr lang="ru-RU" dirty="0" err="1" smtClean="0"/>
              <a:t>використанні</a:t>
            </a:r>
            <a:r>
              <a:rPr lang="ru-RU" dirty="0" smtClean="0"/>
              <a:t> </a:t>
            </a:r>
            <a:r>
              <a:rPr lang="ru-RU" dirty="0" err="1" smtClean="0"/>
              <a:t>радіоактивних</a:t>
            </a:r>
            <a:r>
              <a:rPr lang="ru-RU" dirty="0" smtClean="0"/>
              <a:t> </a:t>
            </a:r>
            <a:r>
              <a:rPr lang="ru-RU" dirty="0" err="1" smtClean="0"/>
              <a:t>ізотопів</a:t>
            </a:r>
            <a:r>
              <a:rPr lang="ru-RU" dirty="0" smtClean="0"/>
              <a:t> у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передбачають</a:t>
            </a:r>
            <a:r>
              <a:rPr lang="ru-RU" dirty="0" smtClean="0"/>
              <a:t> </a:t>
            </a:r>
            <a:r>
              <a:rPr lang="ru-RU" dirty="0" err="1" smtClean="0"/>
              <a:t>розробку</a:t>
            </a:r>
            <a:r>
              <a:rPr lang="ru-RU" dirty="0" smtClean="0"/>
              <a:t> комплексу </a:t>
            </a:r>
            <a:r>
              <a:rPr lang="ru-RU" dirty="0" err="1" smtClean="0"/>
              <a:t>захисних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та </a:t>
            </a:r>
            <a:r>
              <a:rPr lang="ru-RU" dirty="0" err="1" smtClean="0"/>
              <a:t>засобів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стосовно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радіоактивними</a:t>
            </a:r>
            <a:r>
              <a:rPr lang="ru-RU" dirty="0" smtClean="0"/>
              <a:t> </a:t>
            </a:r>
            <a:r>
              <a:rPr lang="ru-RU" dirty="0" err="1" smtClean="0"/>
              <a:t>речовинами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тих,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у </a:t>
            </a:r>
            <a:r>
              <a:rPr lang="ru-RU" dirty="0" err="1" smtClean="0"/>
              <a:t>суміжних</a:t>
            </a:r>
            <a:r>
              <a:rPr lang="ru-RU" dirty="0" smtClean="0"/>
              <a:t> </a:t>
            </a:r>
            <a:r>
              <a:rPr lang="ru-RU" dirty="0" err="1" smtClean="0"/>
              <a:t>приміщеннях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проживає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небезпечним</a:t>
            </a:r>
            <a:r>
              <a:rPr lang="ru-RU" dirty="0" smtClean="0"/>
              <a:t> </a:t>
            </a:r>
            <a:r>
              <a:rPr lang="ru-RU" dirty="0" err="1" smtClean="0"/>
              <a:t>підприємством</a:t>
            </a:r>
            <a:r>
              <a:rPr lang="ru-RU" dirty="0" smtClean="0"/>
              <a:t> (</a:t>
            </a:r>
            <a:r>
              <a:rPr lang="ru-RU" dirty="0" err="1" smtClean="0"/>
              <a:t>об'єктом</a:t>
            </a:r>
            <a:r>
              <a:rPr lang="ru-RU" dirty="0" smtClean="0"/>
              <a:t>). </a:t>
            </a:r>
            <a:r>
              <a:rPr lang="ru-RU" dirty="0" err="1" smtClean="0"/>
              <a:t>Засоби</a:t>
            </a:r>
            <a:r>
              <a:rPr lang="ru-RU" dirty="0" smtClean="0"/>
              <a:t> та заходи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іонізуючого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поділяються</a:t>
            </a:r>
            <a:r>
              <a:rPr lang="ru-RU" dirty="0" smtClean="0"/>
              <a:t> на: </a:t>
            </a:r>
            <a:r>
              <a:rPr lang="ru-RU" dirty="0" err="1" smtClean="0"/>
              <a:t>організаційні</a:t>
            </a:r>
            <a:r>
              <a:rPr lang="ru-RU" dirty="0" smtClean="0"/>
              <a:t>, </a:t>
            </a:r>
            <a:r>
              <a:rPr lang="ru-RU" dirty="0" err="1" smtClean="0"/>
              <a:t>технічні</a:t>
            </a:r>
            <a:r>
              <a:rPr lang="ru-RU" dirty="0" smtClean="0"/>
              <a:t>, </a:t>
            </a:r>
            <a:r>
              <a:rPr lang="ru-RU" dirty="0" err="1" smtClean="0"/>
              <a:t>санітарно-гігієнічні</a:t>
            </a:r>
            <a:r>
              <a:rPr lang="ru-RU" dirty="0" smtClean="0"/>
              <a:t> та </a:t>
            </a:r>
            <a:r>
              <a:rPr lang="ru-RU" dirty="0" err="1" smtClean="0"/>
              <a:t>лікувально-профілактичні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9394" name="Picture 2" descr="протирадіаційний захист в медичних закладах - презентація з медици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362074"/>
            <a:ext cx="5048234" cy="54959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Заходи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іонізуючого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47800"/>
            <a:ext cx="4857784" cy="4800600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Організаційні</a:t>
            </a:r>
            <a:r>
              <a:rPr lang="ru-RU" dirty="0" smtClean="0"/>
              <a:t> заходи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іонізуючого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передбачають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норм </a:t>
            </a:r>
            <a:r>
              <a:rPr lang="ru-RU" dirty="0" err="1" smtClean="0"/>
              <a:t>радіаційної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. </a:t>
            </a:r>
            <a:r>
              <a:rPr lang="ru-RU" dirty="0" err="1" smtClean="0"/>
              <a:t>Приміщення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призначені</a:t>
            </a:r>
            <a:r>
              <a:rPr lang="ru-RU" dirty="0" smtClean="0"/>
              <a:t> для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радіоактивними</a:t>
            </a:r>
            <a:r>
              <a:rPr lang="ru-RU" dirty="0" smtClean="0"/>
              <a:t> </a:t>
            </a:r>
            <a:r>
              <a:rPr lang="ru-RU" dirty="0" err="1" smtClean="0"/>
              <a:t>ізотопами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бути </a:t>
            </a:r>
            <a:r>
              <a:rPr lang="ru-RU" dirty="0" err="1" smtClean="0"/>
              <a:t>ізольовані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спеціально</a:t>
            </a:r>
            <a:r>
              <a:rPr lang="ru-RU" dirty="0" smtClean="0"/>
              <a:t> </a:t>
            </a:r>
            <a:r>
              <a:rPr lang="ru-RU" dirty="0" err="1" smtClean="0"/>
              <a:t>оброблені</a:t>
            </a:r>
            <a:r>
              <a:rPr lang="ru-RU" dirty="0" smtClean="0"/>
              <a:t> </a:t>
            </a:r>
            <a:r>
              <a:rPr lang="ru-RU" dirty="0" err="1" smtClean="0"/>
              <a:t>стіни</a:t>
            </a:r>
            <a:r>
              <a:rPr lang="ru-RU" dirty="0" smtClean="0"/>
              <a:t>, </a:t>
            </a:r>
            <a:r>
              <a:rPr lang="ru-RU" dirty="0" err="1" smtClean="0"/>
              <a:t>стелі</a:t>
            </a:r>
            <a:r>
              <a:rPr lang="ru-RU" dirty="0" smtClean="0"/>
              <a:t>, </a:t>
            </a:r>
            <a:r>
              <a:rPr lang="ru-RU" dirty="0" err="1" smtClean="0"/>
              <a:t>підлоги</a:t>
            </a:r>
            <a:r>
              <a:rPr lang="ru-RU" dirty="0" smtClean="0"/>
              <a:t>. </a:t>
            </a:r>
            <a:r>
              <a:rPr lang="ru-RU" dirty="0" err="1" smtClean="0"/>
              <a:t>Відкриті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предмети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опромінюються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знаходитись</a:t>
            </a:r>
            <a:r>
              <a:rPr lang="ru-RU" dirty="0" smtClean="0"/>
              <a:t> в </a:t>
            </a:r>
            <a:r>
              <a:rPr lang="ru-RU" dirty="0" err="1" smtClean="0"/>
              <a:t>обмеженій</a:t>
            </a:r>
            <a:r>
              <a:rPr lang="ru-RU" dirty="0" smtClean="0"/>
              <a:t> </a:t>
            </a:r>
            <a:r>
              <a:rPr lang="ru-RU" dirty="0" err="1" smtClean="0"/>
              <a:t>зоні</a:t>
            </a:r>
            <a:r>
              <a:rPr lang="ru-RU" dirty="0" smtClean="0"/>
              <a:t>, </a:t>
            </a:r>
            <a:r>
              <a:rPr lang="ru-RU" dirty="0" err="1" smtClean="0"/>
              <a:t>перебування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дозволяється</a:t>
            </a:r>
            <a:r>
              <a:rPr lang="ru-RU" dirty="0" smtClean="0"/>
              <a:t> персоналу у </a:t>
            </a:r>
            <a:r>
              <a:rPr lang="ru-RU" dirty="0" err="1" smtClean="0"/>
              <a:t>виняткових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, та </a:t>
            </a:r>
            <a:r>
              <a:rPr lang="ru-RU" dirty="0" err="1" smtClean="0"/>
              <a:t>й</a:t>
            </a:r>
            <a:r>
              <a:rPr lang="ru-RU" dirty="0" smtClean="0"/>
              <a:t> то </a:t>
            </a:r>
            <a:r>
              <a:rPr lang="ru-RU" dirty="0" err="1" smtClean="0"/>
              <a:t>короткочасно</a:t>
            </a:r>
            <a:r>
              <a:rPr lang="ru-RU" dirty="0" smtClean="0"/>
              <a:t>. На </a:t>
            </a:r>
            <a:r>
              <a:rPr lang="ru-RU" dirty="0" err="1" smtClean="0"/>
              <a:t>контейнери</a:t>
            </a:r>
            <a:r>
              <a:rPr lang="ru-RU" dirty="0" smtClean="0"/>
              <a:t>, </a:t>
            </a:r>
            <a:r>
              <a:rPr lang="ru-RU" dirty="0" err="1" smtClean="0"/>
              <a:t>устаткування</a:t>
            </a:r>
            <a:r>
              <a:rPr lang="ru-RU" dirty="0" smtClean="0"/>
              <a:t>, </a:t>
            </a:r>
            <a:r>
              <a:rPr lang="ru-RU" dirty="0" err="1" smtClean="0"/>
              <a:t>двері</a:t>
            </a:r>
            <a:r>
              <a:rPr lang="ru-RU" dirty="0" smtClean="0"/>
              <a:t> </a:t>
            </a:r>
            <a:r>
              <a:rPr lang="ru-RU" dirty="0" err="1" smtClean="0"/>
              <a:t>приміщень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 наноситься </a:t>
            </a:r>
            <a:r>
              <a:rPr lang="ru-RU" dirty="0" err="1" smtClean="0"/>
              <a:t>попереджувальний</a:t>
            </a:r>
            <a:r>
              <a:rPr lang="ru-RU" dirty="0" smtClean="0"/>
              <a:t> знак </a:t>
            </a:r>
            <a:r>
              <a:rPr lang="ru-RU" dirty="0" err="1" smtClean="0"/>
              <a:t>радіаційної</a:t>
            </a:r>
            <a:r>
              <a:rPr lang="ru-RU" dirty="0" smtClean="0"/>
              <a:t> </a:t>
            </a:r>
            <a:r>
              <a:rPr lang="ru-RU" dirty="0" err="1" smtClean="0"/>
              <a:t>небезпеки</a:t>
            </a:r>
            <a:r>
              <a:rPr lang="ru-RU" dirty="0" smtClean="0"/>
              <a:t> (на </a:t>
            </a:r>
            <a:r>
              <a:rPr lang="ru-RU" dirty="0" err="1" smtClean="0"/>
              <a:t>жовтому</a:t>
            </a:r>
            <a:r>
              <a:rPr lang="ru-RU" dirty="0" smtClean="0"/>
              <a:t> </a:t>
            </a:r>
            <a:r>
              <a:rPr lang="ru-RU" dirty="0" err="1" smtClean="0"/>
              <a:t>фоні</a:t>
            </a:r>
            <a:r>
              <a:rPr lang="ru-RU" dirty="0" smtClean="0"/>
              <a:t> - </a:t>
            </a:r>
            <a:r>
              <a:rPr lang="ru-RU" dirty="0" err="1" smtClean="0"/>
              <a:t>чорний</a:t>
            </a:r>
            <a:r>
              <a:rPr lang="ru-RU" dirty="0" smtClean="0"/>
              <a:t> </a:t>
            </a:r>
            <a:r>
              <a:rPr lang="ru-RU" dirty="0" err="1" smtClean="0"/>
              <a:t>схематичний</a:t>
            </a:r>
            <a:r>
              <a:rPr lang="ru-RU" dirty="0" smtClean="0"/>
              <a:t> </a:t>
            </a:r>
            <a:r>
              <a:rPr lang="ru-RU" dirty="0" err="1" smtClean="0"/>
              <a:t>трилисник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60418" name="Picture 2" descr="Костюм &quot;Модуль 2&quot; - Блеск инжиниринг, Защитные костюмы - ble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785794"/>
            <a:ext cx="4333872" cy="60722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/>
          <a:lstStyle/>
          <a:p>
            <a:r>
              <a:rPr lang="uk-UA" dirty="0" smtClean="0"/>
              <a:t>Безпека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447800"/>
            <a:ext cx="4361688" cy="4800600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Санітарно-гігієнічні</a:t>
            </a:r>
            <a:r>
              <a:rPr lang="ru-RU" dirty="0" smtClean="0"/>
              <a:t> заходи </a:t>
            </a:r>
            <a:r>
              <a:rPr lang="ru-RU" dirty="0" err="1" smtClean="0"/>
              <a:t>передбачають</a:t>
            </a:r>
            <a:r>
              <a:rPr lang="ru-RU" dirty="0" smtClean="0"/>
              <a:t>: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чистоти</a:t>
            </a:r>
            <a:r>
              <a:rPr lang="ru-RU" dirty="0" smtClean="0"/>
              <a:t> </a:t>
            </a:r>
            <a:r>
              <a:rPr lang="ru-RU" dirty="0" err="1" smtClean="0"/>
              <a:t>приміщень</a:t>
            </a:r>
            <a:r>
              <a:rPr lang="ru-RU" dirty="0" smtClean="0"/>
              <a:t>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щоденне</a:t>
            </a:r>
            <a:r>
              <a:rPr lang="ru-RU" dirty="0" smtClean="0"/>
              <a:t> </a:t>
            </a:r>
            <a:r>
              <a:rPr lang="ru-RU" dirty="0" err="1" smtClean="0"/>
              <a:t>вологе</a:t>
            </a:r>
            <a:r>
              <a:rPr lang="ru-RU" dirty="0" smtClean="0"/>
              <a:t> </a:t>
            </a:r>
            <a:r>
              <a:rPr lang="ru-RU" dirty="0" err="1" smtClean="0"/>
              <a:t>прибирання</a:t>
            </a:r>
            <a:r>
              <a:rPr lang="ru-RU" dirty="0" smtClean="0"/>
              <a:t>; </a:t>
            </a:r>
            <a:r>
              <a:rPr lang="ru-RU" dirty="0" err="1" smtClean="0"/>
              <a:t>улаштування</a:t>
            </a:r>
            <a:r>
              <a:rPr lang="ru-RU" dirty="0" smtClean="0"/>
              <a:t> </a:t>
            </a:r>
            <a:r>
              <a:rPr lang="ru-RU" dirty="0" err="1" smtClean="0"/>
              <a:t>припливно-витяжної</a:t>
            </a:r>
            <a:r>
              <a:rPr lang="ru-RU" dirty="0" smtClean="0"/>
              <a:t> </a:t>
            </a:r>
            <a:r>
              <a:rPr lang="ru-RU" dirty="0" err="1" smtClean="0"/>
              <a:t>вентиляції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щонайменше</a:t>
            </a:r>
            <a:r>
              <a:rPr lang="ru-RU" dirty="0" smtClean="0"/>
              <a:t> </a:t>
            </a:r>
            <a:r>
              <a:rPr lang="ru-RU" dirty="0" err="1" smtClean="0"/>
              <a:t>п'ятиразовим</a:t>
            </a:r>
            <a:r>
              <a:rPr lang="ru-RU" dirty="0" smtClean="0"/>
              <a:t> </a:t>
            </a:r>
            <a:r>
              <a:rPr lang="ru-RU" dirty="0" err="1" smtClean="0"/>
              <a:t>повітрообміном</a:t>
            </a:r>
            <a:r>
              <a:rPr lang="ru-RU" dirty="0" smtClean="0"/>
              <a:t>; </a:t>
            </a:r>
            <a:r>
              <a:rPr lang="ru-RU" dirty="0" err="1" smtClean="0"/>
              <a:t>дотримання</a:t>
            </a:r>
            <a:r>
              <a:rPr lang="ru-RU" dirty="0" smtClean="0"/>
              <a:t> норм </a:t>
            </a:r>
            <a:r>
              <a:rPr lang="ru-RU" dirty="0" err="1" smtClean="0"/>
              <a:t>особистої</a:t>
            </a:r>
            <a:r>
              <a:rPr lang="ru-RU" dirty="0" smtClean="0"/>
              <a:t> </a:t>
            </a:r>
            <a:r>
              <a:rPr lang="ru-RU" dirty="0" err="1" smtClean="0"/>
              <a:t>гігієни</a:t>
            </a:r>
            <a:r>
              <a:rPr lang="ru-RU" dirty="0" smtClean="0"/>
              <a:t>,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індивідуального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До </a:t>
            </a:r>
            <a:r>
              <a:rPr lang="ru-RU" dirty="0" err="1" smtClean="0"/>
              <a:t>лікувально-профілактичних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належать: </a:t>
            </a:r>
            <a:r>
              <a:rPr lang="ru-RU" dirty="0" err="1" smtClean="0"/>
              <a:t>попередній</a:t>
            </a:r>
            <a:r>
              <a:rPr lang="ru-RU" dirty="0" smtClean="0"/>
              <a:t> та </a:t>
            </a:r>
            <a:r>
              <a:rPr lang="ru-RU" dirty="0" err="1" smtClean="0"/>
              <a:t>періодичні</a:t>
            </a:r>
            <a:r>
              <a:rPr lang="ru-RU" dirty="0" smtClean="0"/>
              <a:t> </a:t>
            </a:r>
            <a:r>
              <a:rPr lang="ru-RU" dirty="0" err="1" smtClean="0"/>
              <a:t>медогляди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радіоактивними</a:t>
            </a:r>
            <a:r>
              <a:rPr lang="ru-RU" dirty="0" smtClean="0"/>
              <a:t> </a:t>
            </a:r>
            <a:r>
              <a:rPr lang="ru-RU" dirty="0" err="1" smtClean="0"/>
              <a:t>речовинами</a:t>
            </a:r>
            <a:r>
              <a:rPr lang="ru-RU" dirty="0" smtClean="0"/>
              <a:t>;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раціональних</a:t>
            </a:r>
            <a:r>
              <a:rPr lang="ru-RU" dirty="0" smtClean="0"/>
              <a:t> </a:t>
            </a:r>
            <a:r>
              <a:rPr lang="ru-RU" dirty="0" err="1" smtClean="0"/>
              <a:t>режимів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відпочинку</a:t>
            </a:r>
            <a:r>
              <a:rPr lang="ru-RU" dirty="0" smtClean="0"/>
              <a:t>;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радіопротекторів</a:t>
            </a:r>
            <a:r>
              <a:rPr lang="ru-RU" dirty="0" smtClean="0"/>
              <a:t> -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підвищують</a:t>
            </a:r>
            <a:r>
              <a:rPr lang="ru-RU" dirty="0" smtClean="0"/>
              <a:t> </a:t>
            </a:r>
            <a:r>
              <a:rPr lang="ru-RU" dirty="0" err="1" smtClean="0"/>
              <a:t>стійкість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до </a:t>
            </a:r>
            <a:r>
              <a:rPr lang="ru-RU" dirty="0" err="1" smtClean="0"/>
              <a:t>іонізуючого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1444" name="Picture 4" descr="Защита от ради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4071966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33654" cy="6154758"/>
          </a:xfrm>
        </p:spPr>
        <p:txBody>
          <a:bodyPr/>
          <a:lstStyle/>
          <a:p>
            <a:pPr algn="ctr"/>
            <a:r>
              <a:rPr lang="uk-UA" dirty="0" smtClean="0"/>
              <a:t>Дякую за увагу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5857892"/>
            <a:ext cx="3147242" cy="390508"/>
          </a:xfrm>
        </p:spPr>
        <p:txBody>
          <a:bodyPr>
            <a:normAutofit fontScale="40000" lnSpcReduction="20000"/>
          </a:bodyPr>
          <a:lstStyle/>
          <a:p>
            <a:r>
              <a:rPr lang="uk-UA" dirty="0" smtClean="0"/>
              <a:t>Підготувала </a:t>
            </a:r>
            <a:r>
              <a:rPr lang="uk-UA" dirty="0" smtClean="0"/>
              <a:t>Максим Павловський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Дозиметрія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47800"/>
            <a:ext cx="4929222" cy="4800600"/>
          </a:xfrm>
        </p:spPr>
        <p:txBody>
          <a:bodyPr>
            <a:normAutofit fontScale="85000" lnSpcReduction="10000"/>
          </a:bodyPr>
          <a:lstStyle/>
          <a:p>
            <a:r>
              <a:rPr lang="uk-UA" dirty="0" err="1" smtClean="0"/>
              <a:t>Дозиметрія-</a:t>
            </a:r>
            <a:r>
              <a:rPr lang="uk-UA" dirty="0" smtClean="0"/>
              <a:t> це</a:t>
            </a:r>
            <a:r>
              <a:rPr lang="ru-RU" dirty="0" smtClean="0"/>
              <a:t> область </a:t>
            </a:r>
            <a:r>
              <a:rPr lang="ru-RU" dirty="0" err="1" smtClean="0"/>
              <a:t>прикладної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вивчаються</a:t>
            </a:r>
            <a:r>
              <a:rPr lang="ru-RU" dirty="0" smtClean="0"/>
              <a:t> 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величини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характеризують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 </a:t>
            </a:r>
            <a:r>
              <a:rPr lang="ru-RU" dirty="0" err="1" smtClean="0"/>
              <a:t>іонізуючого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на </a:t>
            </a:r>
            <a:r>
              <a:rPr lang="ru-RU" dirty="0" err="1" smtClean="0"/>
              <a:t>об'єкти</a:t>
            </a:r>
            <a:r>
              <a:rPr lang="ru-RU" dirty="0" smtClean="0"/>
              <a:t> </a:t>
            </a:r>
            <a:r>
              <a:rPr lang="ru-RU" dirty="0" err="1" smtClean="0"/>
              <a:t>живої</a:t>
            </a:r>
            <a:r>
              <a:rPr lang="ru-RU" dirty="0" smtClean="0"/>
              <a:t> та </a:t>
            </a:r>
            <a:r>
              <a:rPr lang="ru-RU" dirty="0" err="1" smtClean="0"/>
              <a:t>неживої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дози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прилади</a:t>
            </a:r>
            <a:r>
              <a:rPr lang="ru-RU" dirty="0" smtClean="0"/>
              <a:t> для </a:t>
            </a:r>
            <a:r>
              <a:rPr lang="ru-RU" dirty="0" err="1" smtClean="0"/>
              <a:t>вимірювання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величин.</a:t>
            </a:r>
            <a:endParaRPr lang="ru-RU" dirty="0"/>
          </a:p>
        </p:txBody>
      </p:sp>
      <p:pic>
        <p:nvPicPr>
          <p:cNvPr id="52226" name="Picture 2" descr="https://upload.wikimedia.org/wikipedia/commons/6/65/Soe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142984"/>
            <a:ext cx="333375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/>
          <a:lstStyle/>
          <a:p>
            <a:r>
              <a:rPr lang="uk-UA" dirty="0" smtClean="0"/>
              <a:t>Історія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47800"/>
            <a:ext cx="4714908" cy="5410200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Розвиток</a:t>
            </a:r>
            <a:r>
              <a:rPr lang="ru-RU" dirty="0" smtClean="0"/>
              <a:t> Д.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визначалося</a:t>
            </a:r>
            <a:r>
              <a:rPr lang="ru-RU" dirty="0" smtClean="0"/>
              <a:t> </a:t>
            </a:r>
            <a:r>
              <a:rPr lang="ru-RU" dirty="0" err="1" smtClean="0"/>
              <a:t>необхідністю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іонізуючих</a:t>
            </a:r>
            <a:r>
              <a:rPr lang="ru-RU" dirty="0" smtClean="0"/>
              <a:t> </a:t>
            </a:r>
            <a:r>
              <a:rPr lang="ru-RU" dirty="0" err="1" smtClean="0"/>
              <a:t>випромінювань</a:t>
            </a:r>
            <a:r>
              <a:rPr lang="ru-RU" dirty="0" smtClean="0"/>
              <a:t>. </a:t>
            </a:r>
            <a:r>
              <a:rPr lang="ru-RU" dirty="0" err="1" smtClean="0"/>
              <a:t>Незабаром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рентгенівських</a:t>
            </a:r>
            <a:r>
              <a:rPr lang="ru-RU" dirty="0" smtClean="0"/>
              <a:t> </a:t>
            </a:r>
            <a:r>
              <a:rPr lang="ru-RU" dirty="0" err="1" smtClean="0"/>
              <a:t>променів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помічені</a:t>
            </a:r>
            <a:r>
              <a:rPr lang="ru-RU" dirty="0" smtClean="0"/>
              <a:t> </a:t>
            </a:r>
            <a:r>
              <a:rPr lang="ru-RU" dirty="0" err="1" smtClean="0"/>
              <a:t>біологічні</a:t>
            </a:r>
            <a:r>
              <a:rPr lang="ru-RU" dirty="0" smtClean="0"/>
              <a:t> </a:t>
            </a:r>
            <a:r>
              <a:rPr lang="ru-RU" dirty="0" err="1" smtClean="0"/>
              <a:t>ефекти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при </a:t>
            </a:r>
            <a:r>
              <a:rPr lang="ru-RU" dirty="0" err="1" smtClean="0"/>
              <a:t>опроміненні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. </a:t>
            </a:r>
            <a:r>
              <a:rPr lang="ru-RU" dirty="0" err="1" smtClean="0"/>
              <a:t>З'явилася</a:t>
            </a:r>
            <a:r>
              <a:rPr lang="ru-RU" dirty="0" smtClean="0"/>
              <a:t> </a:t>
            </a:r>
            <a:r>
              <a:rPr lang="ru-RU" dirty="0" err="1" smtClean="0"/>
              <a:t>необхідність</a:t>
            </a:r>
            <a:r>
              <a:rPr lang="ru-RU" dirty="0" smtClean="0"/>
              <a:t> у </a:t>
            </a:r>
            <a:r>
              <a:rPr lang="ru-RU" dirty="0" err="1" smtClean="0"/>
              <a:t>кількісній</a:t>
            </a:r>
            <a:r>
              <a:rPr lang="ru-RU" dirty="0" smtClean="0"/>
              <a:t> </a:t>
            </a:r>
            <a:r>
              <a:rPr lang="ru-RU" dirty="0" err="1" smtClean="0"/>
              <a:t>оцінці</a:t>
            </a:r>
            <a:r>
              <a:rPr lang="ru-RU" dirty="0" smtClean="0"/>
              <a:t> </a:t>
            </a:r>
            <a:r>
              <a:rPr lang="ru-RU" dirty="0" err="1" smtClean="0"/>
              <a:t>ступеню</a:t>
            </a:r>
            <a:r>
              <a:rPr lang="ru-RU" dirty="0" smtClean="0"/>
              <a:t> </a:t>
            </a:r>
            <a:r>
              <a:rPr lang="ru-RU" dirty="0" err="1" smtClean="0"/>
              <a:t>радіаційної</a:t>
            </a:r>
            <a:r>
              <a:rPr lang="ru-RU" dirty="0" smtClean="0"/>
              <a:t> </a:t>
            </a:r>
            <a:r>
              <a:rPr lang="ru-RU" dirty="0" err="1" smtClean="0"/>
              <a:t>небезпеки</a:t>
            </a:r>
            <a:r>
              <a:rPr lang="ru-RU" dirty="0" smtClean="0"/>
              <a:t>. В </a:t>
            </a:r>
            <a:r>
              <a:rPr lang="ru-RU" dirty="0" err="1" smtClean="0"/>
              <a:t>якості</a:t>
            </a:r>
            <a:r>
              <a:rPr lang="ru-RU" dirty="0" smtClean="0"/>
              <a:t> основного </a:t>
            </a:r>
            <a:r>
              <a:rPr lang="ru-RU" dirty="0" err="1" smtClean="0"/>
              <a:t>кількісного</a:t>
            </a:r>
            <a:r>
              <a:rPr lang="ru-RU" dirty="0" smtClean="0"/>
              <a:t> </a:t>
            </a:r>
            <a:r>
              <a:rPr lang="ru-RU" dirty="0" err="1" smtClean="0"/>
              <a:t>критерію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прийнята</a:t>
            </a:r>
            <a:r>
              <a:rPr lang="ru-RU" dirty="0" smtClean="0"/>
              <a:t> </a:t>
            </a:r>
            <a:r>
              <a:rPr lang="ru-RU" dirty="0" err="1" smtClean="0"/>
              <a:t>експозиційна</a:t>
            </a:r>
            <a:r>
              <a:rPr lang="ru-RU" dirty="0" smtClean="0"/>
              <a:t> доза, яка </a:t>
            </a:r>
            <a:r>
              <a:rPr lang="ru-RU" dirty="0" err="1" smtClean="0"/>
              <a:t>вимірюється</a:t>
            </a:r>
            <a:r>
              <a:rPr lang="ru-RU" dirty="0" smtClean="0"/>
              <a:t> в рентгенах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за величиною </a:t>
            </a:r>
            <a:r>
              <a:rPr lang="ru-RU" dirty="0" err="1" smtClean="0"/>
              <a:t>іонізації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.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у </a:t>
            </a:r>
            <a:r>
              <a:rPr lang="ru-RU" dirty="0" err="1" smtClean="0"/>
              <a:t>розвитку</a:t>
            </a:r>
            <a:r>
              <a:rPr lang="ru-RU" dirty="0" smtClean="0"/>
              <a:t> рентгенометр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радянських</a:t>
            </a:r>
            <a:r>
              <a:rPr lang="ru-RU" dirty="0" smtClean="0"/>
              <a:t> </a:t>
            </a:r>
            <a:r>
              <a:rPr lang="ru-RU" dirty="0" err="1" smtClean="0"/>
              <a:t>вчених</a:t>
            </a:r>
            <a:r>
              <a:rPr lang="ru-RU" dirty="0" smtClean="0"/>
              <a:t> (П. Н. </a:t>
            </a:r>
            <a:r>
              <a:rPr lang="ru-RU" dirty="0" err="1" smtClean="0"/>
              <a:t>Лукирський</a:t>
            </a:r>
            <a:r>
              <a:rPr lang="ru-RU" dirty="0" smtClean="0"/>
              <a:t>, В. М. </a:t>
            </a:r>
            <a:r>
              <a:rPr lang="ru-RU" dirty="0" err="1" smtClean="0"/>
              <a:t>Дукельського</a:t>
            </a:r>
            <a:r>
              <a:rPr lang="ru-RU" dirty="0" smtClean="0"/>
              <a:t>, Д. Н. </a:t>
            </a:r>
            <a:r>
              <a:rPr lang="ru-RU" dirty="0" err="1" smtClean="0"/>
              <a:t>наследова</a:t>
            </a:r>
            <a:r>
              <a:rPr lang="ru-RU" dirty="0" smtClean="0"/>
              <a:t>, К. К. </a:t>
            </a:r>
            <a:r>
              <a:rPr lang="ru-RU" dirty="0" err="1" smtClean="0"/>
              <a:t>Аглінцева</a:t>
            </a:r>
            <a:r>
              <a:rPr lang="ru-RU" dirty="0" smtClean="0"/>
              <a:t>, І. В. </a:t>
            </a:r>
            <a:r>
              <a:rPr lang="ru-RU" dirty="0" err="1" smtClean="0"/>
              <a:t>Поройкова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53250" name="Picture 2" descr="Ионизирующее излучение и его биохимические последств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714356"/>
            <a:ext cx="3929058" cy="50006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/>
          <a:lstStyle/>
          <a:p>
            <a:r>
              <a:rPr lang="uk-UA" dirty="0" smtClean="0"/>
              <a:t>Дози випромінювання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47800"/>
            <a:ext cx="4286280" cy="51244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Доза (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грец</a:t>
            </a:r>
            <a:r>
              <a:rPr lang="ru-RU" dirty="0" smtClean="0"/>
              <a:t>. </a:t>
            </a:r>
            <a:r>
              <a:rPr lang="en-US" dirty="0" err="1" smtClean="0"/>
              <a:t>Dosis</a:t>
            </a:r>
            <a:r>
              <a:rPr lang="en-US" dirty="0" smtClean="0"/>
              <a:t> - </a:t>
            </a:r>
            <a:r>
              <a:rPr lang="ru-RU" dirty="0" err="1" smtClean="0"/>
              <a:t>частка</a:t>
            </a:r>
            <a:r>
              <a:rPr lang="ru-RU" dirty="0" smtClean="0"/>
              <a:t>, </a:t>
            </a:r>
            <a:r>
              <a:rPr lang="ru-RU" dirty="0" err="1" smtClean="0"/>
              <a:t>порція</a:t>
            </a:r>
            <a:r>
              <a:rPr lang="ru-RU" dirty="0" smtClean="0"/>
              <a:t>) </a:t>
            </a:r>
            <a:r>
              <a:rPr lang="ru-RU" dirty="0" err="1" smtClean="0"/>
              <a:t>іонізуючого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, величина, яка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оцінки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на </a:t>
            </a:r>
            <a:r>
              <a:rPr lang="ru-RU" dirty="0" err="1" smtClean="0"/>
              <a:t>будь-які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живі</a:t>
            </a:r>
            <a:r>
              <a:rPr lang="ru-RU" dirty="0" smtClean="0"/>
              <a:t> </a:t>
            </a:r>
            <a:r>
              <a:rPr lang="ru-RU" dirty="0" err="1" smtClean="0"/>
              <a:t>організми</a:t>
            </a:r>
            <a:r>
              <a:rPr lang="ru-RU" dirty="0" smtClean="0"/>
              <a:t>.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особливостей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характеру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розглядають</a:t>
            </a:r>
            <a:r>
              <a:rPr lang="ru-RU" dirty="0" smtClean="0"/>
              <a:t> </a:t>
            </a:r>
            <a:r>
              <a:rPr lang="ru-RU" dirty="0" err="1" smtClean="0"/>
              <a:t>поглинену</a:t>
            </a:r>
            <a:r>
              <a:rPr lang="ru-RU" dirty="0" smtClean="0"/>
              <a:t>, </a:t>
            </a:r>
            <a:r>
              <a:rPr lang="ru-RU" dirty="0" err="1" smtClean="0"/>
              <a:t>еквівалентну</a:t>
            </a:r>
            <a:r>
              <a:rPr lang="ru-RU" dirty="0" smtClean="0"/>
              <a:t> та </a:t>
            </a:r>
            <a:r>
              <a:rPr lang="ru-RU" dirty="0" err="1" smtClean="0"/>
              <a:t>експозиційну</a:t>
            </a:r>
            <a:r>
              <a:rPr lang="ru-RU" dirty="0" smtClean="0"/>
              <a:t> </a:t>
            </a:r>
            <a:r>
              <a:rPr lang="ru-RU" dirty="0" err="1" smtClean="0"/>
              <a:t>дози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4274" name="Picture 2" descr="Джерела іонізуючих випромінювань - Студопед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0550" y="1857364"/>
            <a:ext cx="4743450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Сумський державний університет - Елементи дозиметрі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/>
          <a:lstStyle/>
          <a:p>
            <a:r>
              <a:rPr lang="ru-RU" dirty="0" err="1" smtClean="0"/>
              <a:t>Іонізуюче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3143240" cy="5195910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 smtClean="0"/>
              <a:t>Іонізуюче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- </a:t>
            </a:r>
            <a:r>
              <a:rPr lang="ru-RU" dirty="0" err="1" smtClean="0"/>
              <a:t>потік</a:t>
            </a:r>
            <a:r>
              <a:rPr lang="ru-RU" dirty="0" smtClean="0"/>
              <a:t> </a:t>
            </a:r>
            <a:r>
              <a:rPr lang="ru-RU" dirty="0" err="1" smtClean="0"/>
              <a:t>фотонів</a:t>
            </a:r>
            <a:r>
              <a:rPr lang="ru-RU" dirty="0" smtClean="0"/>
              <a:t>,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 </a:t>
            </a:r>
            <a:r>
              <a:rPr lang="ru-RU" dirty="0" err="1" smtClean="0"/>
              <a:t>розподілу</a:t>
            </a:r>
            <a:r>
              <a:rPr lang="ru-RU" dirty="0" smtClean="0"/>
              <a:t> </a:t>
            </a:r>
            <a:r>
              <a:rPr lang="ru-RU" dirty="0" err="1" smtClean="0"/>
              <a:t>атомів</a:t>
            </a:r>
            <a:r>
              <a:rPr lang="ru-RU" dirty="0" smtClean="0"/>
              <a:t>,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іонізувати</a:t>
            </a:r>
            <a:r>
              <a:rPr lang="ru-RU" dirty="0" smtClean="0"/>
              <a:t> </a:t>
            </a:r>
            <a:r>
              <a:rPr lang="ru-RU" dirty="0" err="1" smtClean="0"/>
              <a:t>речовину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До </a:t>
            </a:r>
            <a:r>
              <a:rPr lang="ru-RU" dirty="0" err="1" smtClean="0"/>
              <a:t>іонізуючого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не </a:t>
            </a:r>
            <a:r>
              <a:rPr lang="ru-RU" dirty="0" err="1" smtClean="0"/>
              <a:t>відносять</a:t>
            </a:r>
            <a:r>
              <a:rPr lang="ru-RU" dirty="0" smtClean="0"/>
              <a:t> </a:t>
            </a:r>
            <a:r>
              <a:rPr lang="ru-RU" dirty="0" err="1" smtClean="0"/>
              <a:t>видиме</a:t>
            </a:r>
            <a:r>
              <a:rPr lang="ru-RU" dirty="0" smtClean="0"/>
              <a:t> </a:t>
            </a:r>
            <a:r>
              <a:rPr lang="ru-RU" dirty="0" err="1" smtClean="0"/>
              <a:t>світло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ультрафіолетове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в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іонізувати</a:t>
            </a:r>
            <a:r>
              <a:rPr lang="ru-RU" dirty="0" smtClean="0"/>
              <a:t> </a:t>
            </a:r>
            <a:r>
              <a:rPr lang="ru-RU" dirty="0" err="1" smtClean="0"/>
              <a:t>речовину</a:t>
            </a:r>
            <a:r>
              <a:rPr lang="ru-RU" dirty="0" smtClean="0"/>
              <a:t>. </a:t>
            </a:r>
            <a:r>
              <a:rPr lang="ru-RU" dirty="0" err="1" smtClean="0"/>
              <a:t>Інфрачервоне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,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сантиметрового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радіодіапазонів</a:t>
            </a:r>
            <a:r>
              <a:rPr lang="ru-RU" dirty="0" smtClean="0"/>
              <a:t> не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іонізуючим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недостатньо</a:t>
            </a:r>
            <a:r>
              <a:rPr lang="ru-RU" dirty="0" smtClean="0"/>
              <a:t> для </a:t>
            </a:r>
            <a:r>
              <a:rPr lang="ru-RU" dirty="0" err="1" smtClean="0"/>
              <a:t>іонізації</a:t>
            </a:r>
            <a:r>
              <a:rPr lang="ru-RU" dirty="0" smtClean="0"/>
              <a:t> </a:t>
            </a:r>
            <a:r>
              <a:rPr lang="ru-RU" dirty="0" err="1" smtClean="0"/>
              <a:t>атомів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молекул в основному </a:t>
            </a:r>
            <a:r>
              <a:rPr lang="ru-RU" dirty="0" err="1" smtClean="0"/>
              <a:t>стані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повсякденних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</a:t>
            </a:r>
            <a:r>
              <a:rPr lang="ru-RU" dirty="0" err="1" smtClean="0"/>
              <a:t>іонізації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космічні</a:t>
            </a:r>
            <a:r>
              <a:rPr lang="ru-RU" dirty="0" smtClean="0"/>
              <a:t> </a:t>
            </a:r>
            <a:r>
              <a:rPr lang="ru-RU" dirty="0" err="1" smtClean="0"/>
              <a:t>промені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5298" name="Picture 2" descr="Жителів Закарпаття заспокоюють- радіація в нормі Новини Зака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214422"/>
            <a:ext cx="6000760" cy="50275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Характеристика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5143504" cy="5410200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 smtClean="0"/>
              <a:t>Радіація</a:t>
            </a:r>
            <a:r>
              <a:rPr lang="ru-RU" dirty="0" smtClean="0"/>
              <a:t> —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, </a:t>
            </a:r>
            <a:r>
              <a:rPr lang="ru-RU" dirty="0" err="1" smtClean="0"/>
              <a:t>випускання</a:t>
            </a:r>
            <a:r>
              <a:rPr lang="ru-RU" dirty="0" smtClean="0"/>
              <a:t> </a:t>
            </a:r>
            <a:r>
              <a:rPr lang="ru-RU" dirty="0" err="1" smtClean="0"/>
              <a:t>променів</a:t>
            </a:r>
            <a:r>
              <a:rPr lang="ru-RU" dirty="0" smtClean="0"/>
              <a:t> </a:t>
            </a:r>
            <a:r>
              <a:rPr lang="ru-RU" dirty="0" err="1" smtClean="0"/>
              <a:t>яким-небудь</a:t>
            </a:r>
            <a:r>
              <a:rPr lang="ru-RU" dirty="0" smtClean="0"/>
              <a:t> </a:t>
            </a:r>
            <a:r>
              <a:rPr lang="ru-RU" dirty="0" err="1" smtClean="0"/>
              <a:t>тілом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 err="1" smtClean="0"/>
              <a:t>Сонцем</a:t>
            </a:r>
            <a:r>
              <a:rPr lang="ru-RU" dirty="0" smtClean="0"/>
              <a:t> (</a:t>
            </a:r>
            <a:r>
              <a:rPr lang="ru-RU" dirty="0" err="1" smtClean="0"/>
              <a:t>сонячна</a:t>
            </a:r>
            <a:r>
              <a:rPr lang="ru-RU" dirty="0" smtClean="0"/>
              <a:t> </a:t>
            </a:r>
            <a:r>
              <a:rPr lang="ru-RU" dirty="0" err="1" smtClean="0"/>
              <a:t>радіація</a:t>
            </a:r>
            <a:r>
              <a:rPr lang="ru-RU" dirty="0" smtClean="0"/>
              <a:t>)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</a:t>
            </a:r>
            <a:r>
              <a:rPr lang="ru-RU" dirty="0" err="1" smtClean="0"/>
              <a:t>джерелом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радіацією</a:t>
            </a:r>
            <a:r>
              <a:rPr lang="ru-RU" dirty="0" smtClean="0"/>
              <a:t> </a:t>
            </a:r>
            <a:r>
              <a:rPr lang="ru-RU" dirty="0" err="1" smtClean="0"/>
              <a:t>розуміють</a:t>
            </a:r>
            <a:r>
              <a:rPr lang="ru-RU" dirty="0" smtClean="0"/>
              <a:t> потоки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квантів</a:t>
            </a:r>
            <a:r>
              <a:rPr lang="ru-RU" dirty="0" smtClean="0"/>
              <a:t>, </a:t>
            </a:r>
            <a:r>
              <a:rPr lang="ru-RU" dirty="0" err="1" smtClean="0"/>
              <a:t>проходження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через </a:t>
            </a:r>
            <a:r>
              <a:rPr lang="ru-RU" dirty="0" err="1" smtClean="0"/>
              <a:t>речовину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іонізацію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електрони</a:t>
            </a:r>
            <a:r>
              <a:rPr lang="ru-RU" dirty="0" smtClean="0"/>
              <a:t>, </a:t>
            </a:r>
            <a:r>
              <a:rPr lang="ru-RU" dirty="0" err="1" smtClean="0"/>
              <a:t>позитрони</a:t>
            </a:r>
            <a:r>
              <a:rPr lang="ru-RU" dirty="0" smtClean="0"/>
              <a:t>, </a:t>
            </a:r>
            <a:r>
              <a:rPr lang="ru-RU" dirty="0" err="1" smtClean="0"/>
              <a:t>протони</a:t>
            </a:r>
            <a:r>
              <a:rPr lang="ru-RU" dirty="0" smtClean="0"/>
              <a:t>, </a:t>
            </a:r>
            <a:r>
              <a:rPr lang="ru-RU" dirty="0" err="1" smtClean="0"/>
              <a:t>нейтрони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елементарні</a:t>
            </a:r>
            <a:r>
              <a:rPr lang="ru-RU" dirty="0" smtClean="0"/>
              <a:t> </a:t>
            </a:r>
            <a:r>
              <a:rPr lang="ru-RU" dirty="0" err="1" smtClean="0"/>
              <a:t>частинки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атомні</a:t>
            </a:r>
            <a:r>
              <a:rPr lang="ru-RU" dirty="0" smtClean="0"/>
              <a:t> ядра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електромагнітне</a:t>
            </a:r>
            <a:r>
              <a:rPr lang="ru-RU" dirty="0" smtClean="0"/>
              <a:t> </a:t>
            </a:r>
            <a:r>
              <a:rPr lang="ru-RU" dirty="0" err="1" smtClean="0"/>
              <a:t>проміння</a:t>
            </a:r>
            <a:r>
              <a:rPr lang="ru-RU" dirty="0" smtClean="0"/>
              <a:t> гамма-, </a:t>
            </a:r>
            <a:r>
              <a:rPr lang="ru-RU" dirty="0" err="1" smtClean="0"/>
              <a:t>рентгенівського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оптичного</a:t>
            </a:r>
            <a:r>
              <a:rPr lang="ru-RU" dirty="0" smtClean="0"/>
              <a:t> </a:t>
            </a:r>
            <a:r>
              <a:rPr lang="ru-RU" dirty="0" err="1" smtClean="0"/>
              <a:t>діапазонів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Іонізаційна</a:t>
            </a:r>
            <a:r>
              <a:rPr lang="ru-RU" dirty="0" smtClean="0"/>
              <a:t> </a:t>
            </a:r>
            <a:r>
              <a:rPr lang="ru-RU" dirty="0" err="1" smtClean="0"/>
              <a:t>радіація</a:t>
            </a:r>
            <a:r>
              <a:rPr lang="ru-RU" dirty="0" smtClean="0"/>
              <a:t> </a:t>
            </a:r>
            <a:r>
              <a:rPr lang="ru-RU" dirty="0" err="1" smtClean="0"/>
              <a:t>надходить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радіоактивних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, </a:t>
            </a:r>
            <a:r>
              <a:rPr lang="ru-RU" dirty="0" err="1" smtClean="0"/>
              <a:t>рентгенівських</a:t>
            </a:r>
            <a:r>
              <a:rPr lang="ru-RU" dirty="0" smtClean="0"/>
              <a:t> трубок, </a:t>
            </a:r>
            <a:r>
              <a:rPr lang="ru-RU" dirty="0" err="1" smtClean="0"/>
              <a:t>прискорювачів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присутнє</a:t>
            </a:r>
            <a:r>
              <a:rPr lang="ru-RU" dirty="0" smtClean="0"/>
              <a:t> у </a:t>
            </a:r>
            <a:r>
              <a:rPr lang="ru-RU" dirty="0" err="1" smtClean="0"/>
              <a:t>навколишньому</a:t>
            </a:r>
            <a:r>
              <a:rPr lang="ru-RU" dirty="0" smtClean="0"/>
              <a:t> </a:t>
            </a:r>
            <a:r>
              <a:rPr lang="ru-RU" dirty="0" err="1" smtClean="0"/>
              <a:t>середовищі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проміння</a:t>
            </a:r>
            <a:r>
              <a:rPr lang="ru-RU" dirty="0" smtClean="0"/>
              <a:t> </a:t>
            </a:r>
            <a:r>
              <a:rPr lang="ru-RU" dirty="0" err="1" smtClean="0"/>
              <a:t>невидиме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виявити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людських</a:t>
            </a:r>
            <a:r>
              <a:rPr lang="ru-RU" dirty="0" smtClean="0"/>
              <a:t> </a:t>
            </a:r>
            <a:r>
              <a:rPr lang="ru-RU" dirty="0" err="1" smtClean="0"/>
              <a:t>відчуттів</a:t>
            </a:r>
            <a:r>
              <a:rPr lang="ru-RU" dirty="0" smtClean="0"/>
              <a:t>, тому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 як </a:t>
            </a:r>
            <a:r>
              <a:rPr lang="ru-RU" dirty="0" err="1" smtClean="0"/>
              <a:t>лічильник</a:t>
            </a:r>
            <a:r>
              <a:rPr lang="ru-RU" dirty="0" smtClean="0"/>
              <a:t> Гейгера, </a:t>
            </a:r>
            <a:r>
              <a:rPr lang="ru-RU" dirty="0" err="1" smtClean="0"/>
              <a:t>іонізаційний</a:t>
            </a:r>
            <a:r>
              <a:rPr lang="ru-RU" dirty="0" smtClean="0"/>
              <a:t> детектор. У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іонізаційна</a:t>
            </a:r>
            <a:r>
              <a:rPr lang="ru-RU" dirty="0" smtClean="0"/>
              <a:t> </a:t>
            </a:r>
            <a:r>
              <a:rPr lang="ru-RU" dirty="0" err="1" smtClean="0"/>
              <a:t>радіація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призвести</a:t>
            </a:r>
            <a:r>
              <a:rPr lang="ru-RU" dirty="0" smtClean="0"/>
              <a:t> до </a:t>
            </a:r>
            <a:r>
              <a:rPr lang="ru-RU" dirty="0" err="1" smtClean="0"/>
              <a:t>вторинної</a:t>
            </a:r>
            <a:r>
              <a:rPr lang="ru-RU" dirty="0" smtClean="0"/>
              <a:t> </a:t>
            </a:r>
            <a:r>
              <a:rPr lang="ru-RU" dirty="0" err="1" smtClean="0"/>
              <a:t>емісії</a:t>
            </a:r>
            <a:r>
              <a:rPr lang="ru-RU" dirty="0" smtClean="0"/>
              <a:t> видимого </a:t>
            </a:r>
            <a:r>
              <a:rPr lang="ru-RU" dirty="0" err="1" smtClean="0"/>
              <a:t>світла</a:t>
            </a:r>
            <a:r>
              <a:rPr lang="ru-RU" dirty="0" smtClean="0"/>
              <a:t> при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речовиною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Іонізаційна</a:t>
            </a:r>
            <a:r>
              <a:rPr lang="ru-RU" dirty="0" smtClean="0"/>
              <a:t> </a:t>
            </a:r>
            <a:r>
              <a:rPr lang="ru-RU" dirty="0" err="1" smtClean="0"/>
              <a:t>радіація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практичних</a:t>
            </a:r>
            <a:r>
              <a:rPr lang="ru-RU" dirty="0" smtClean="0"/>
              <a:t> </a:t>
            </a:r>
            <a:r>
              <a:rPr lang="ru-RU" dirty="0" err="1" smtClean="0"/>
              <a:t>застосувань</a:t>
            </a:r>
            <a:r>
              <a:rPr lang="ru-RU" dirty="0" smtClean="0"/>
              <a:t> у </a:t>
            </a:r>
            <a:r>
              <a:rPr lang="ru-RU" dirty="0" err="1" smtClean="0"/>
              <a:t>медицині</a:t>
            </a:r>
            <a:r>
              <a:rPr lang="ru-RU" dirty="0" smtClean="0"/>
              <a:t>,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дослідженнях</a:t>
            </a:r>
            <a:r>
              <a:rPr lang="ru-RU" dirty="0" smtClean="0"/>
              <a:t>, </a:t>
            </a:r>
            <a:r>
              <a:rPr lang="ru-RU" dirty="0" err="1" smtClean="0"/>
              <a:t>будівництві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галузях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небезпечною</a:t>
            </a:r>
            <a:r>
              <a:rPr lang="ru-RU" dirty="0" smtClean="0"/>
              <a:t> для </a:t>
            </a:r>
            <a:r>
              <a:rPr lang="ru-RU" dirty="0" err="1" smtClean="0"/>
              <a:t>здоров'я</a:t>
            </a:r>
            <a:r>
              <a:rPr lang="ru-RU" dirty="0" smtClean="0"/>
              <a:t> при неправильному </a:t>
            </a:r>
            <a:r>
              <a:rPr lang="ru-RU" dirty="0" err="1" smtClean="0"/>
              <a:t>використанні</a:t>
            </a:r>
            <a:r>
              <a:rPr lang="ru-RU" dirty="0" smtClean="0"/>
              <a:t>.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пошкодження</a:t>
            </a:r>
            <a:r>
              <a:rPr lang="ru-RU" dirty="0" smtClean="0"/>
              <a:t> </a:t>
            </a:r>
            <a:r>
              <a:rPr lang="ru-RU" dirty="0" err="1" smtClean="0"/>
              <a:t>живих</a:t>
            </a:r>
            <a:r>
              <a:rPr lang="ru-RU" dirty="0" smtClean="0"/>
              <a:t> тканин,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бувають</a:t>
            </a:r>
            <a:r>
              <a:rPr lang="ru-RU" dirty="0" smtClean="0"/>
              <a:t> </a:t>
            </a:r>
            <a:r>
              <a:rPr lang="ru-RU" dirty="0" err="1" smtClean="0"/>
              <a:t>опіки</a:t>
            </a:r>
            <a:r>
              <a:rPr lang="ru-RU" dirty="0" smtClean="0"/>
              <a:t>, </a:t>
            </a:r>
            <a:r>
              <a:rPr lang="ru-RU" dirty="0" err="1" smtClean="0"/>
              <a:t>променева</a:t>
            </a:r>
            <a:r>
              <a:rPr lang="ru-RU" dirty="0" smtClean="0"/>
              <a:t> хвороба, смерть при </a:t>
            </a:r>
            <a:r>
              <a:rPr lang="ru-RU" dirty="0" err="1" smtClean="0"/>
              <a:t>високих</a:t>
            </a:r>
            <a:r>
              <a:rPr lang="ru-RU" dirty="0" smtClean="0"/>
              <a:t> дозах </a:t>
            </a:r>
            <a:r>
              <a:rPr lang="ru-RU" dirty="0" err="1" smtClean="0"/>
              <a:t>і</a:t>
            </a:r>
            <a:r>
              <a:rPr lang="ru-RU" dirty="0" smtClean="0"/>
              <a:t> рак, </a:t>
            </a:r>
            <a:r>
              <a:rPr lang="ru-RU" dirty="0" err="1" smtClean="0"/>
              <a:t>пухлини</a:t>
            </a:r>
            <a:r>
              <a:rPr lang="ru-RU" dirty="0" smtClean="0"/>
              <a:t> та </a:t>
            </a:r>
            <a:r>
              <a:rPr lang="ru-RU" dirty="0" err="1" smtClean="0"/>
              <a:t>генетичні</a:t>
            </a:r>
            <a:r>
              <a:rPr lang="ru-RU" dirty="0" smtClean="0"/>
              <a:t> </a:t>
            </a:r>
            <a:r>
              <a:rPr lang="ru-RU" dirty="0" err="1" smtClean="0"/>
              <a:t>мутації</a:t>
            </a:r>
            <a:r>
              <a:rPr lang="ru-RU" dirty="0" smtClean="0"/>
              <a:t> при </a:t>
            </a:r>
            <a:r>
              <a:rPr lang="ru-RU" dirty="0" err="1" smtClean="0"/>
              <a:t>низьких</a:t>
            </a:r>
            <a:r>
              <a:rPr lang="ru-RU" dirty="0" smtClean="0"/>
              <a:t> дозах.</a:t>
            </a:r>
            <a:endParaRPr lang="ru-RU" dirty="0"/>
          </a:p>
        </p:txBody>
      </p:sp>
      <p:pic>
        <p:nvPicPr>
          <p:cNvPr id="56324" name="Picture 4" descr="Биологическое действие радиации - Видеоуроки по основным предметам школьной программы - InternetUrok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5" y="1071546"/>
            <a:ext cx="4000496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5026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4286248" cy="4800600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Альфа-промені</a:t>
            </a:r>
            <a:r>
              <a:rPr lang="ru-RU" dirty="0" smtClean="0"/>
              <a:t> — </a:t>
            </a:r>
            <a:r>
              <a:rPr lang="ru-RU" dirty="0" err="1" smtClean="0"/>
              <a:t>потік</a:t>
            </a:r>
            <a:r>
              <a:rPr lang="ru-RU" dirty="0" smtClean="0"/>
              <a:t> </a:t>
            </a:r>
            <a:r>
              <a:rPr lang="ru-RU" dirty="0" err="1" smtClean="0"/>
              <a:t>альфа-часток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ядер гелію-4. </a:t>
            </a:r>
            <a:r>
              <a:rPr lang="ru-RU" dirty="0" err="1" smtClean="0"/>
              <a:t>Альфа-частки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створюються</a:t>
            </a:r>
            <a:r>
              <a:rPr lang="ru-RU" dirty="0" smtClean="0"/>
              <a:t> при </a:t>
            </a:r>
            <a:r>
              <a:rPr lang="ru-RU" dirty="0" err="1" smtClean="0"/>
              <a:t>радіоактивному</a:t>
            </a:r>
            <a:r>
              <a:rPr lang="ru-RU" dirty="0" smtClean="0"/>
              <a:t> </a:t>
            </a:r>
            <a:r>
              <a:rPr lang="ru-RU" dirty="0" err="1" smtClean="0"/>
              <a:t>розпаді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Бета-промені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потік</a:t>
            </a:r>
            <a:r>
              <a:rPr lang="ru-RU" dirty="0" smtClean="0"/>
              <a:t> </a:t>
            </a:r>
            <a:r>
              <a:rPr lang="ru-RU" dirty="0" err="1" smtClean="0"/>
              <a:t>електронів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при </a:t>
            </a:r>
            <a:r>
              <a:rPr lang="ru-RU" dirty="0" err="1" smtClean="0"/>
              <a:t>бета-розпаді</a:t>
            </a:r>
            <a:r>
              <a:rPr lang="ru-RU" dirty="0" smtClean="0"/>
              <a:t>; для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бета-часток</a:t>
            </a:r>
            <a:r>
              <a:rPr lang="ru-RU" dirty="0" smtClean="0"/>
              <a:t> </a:t>
            </a:r>
            <a:r>
              <a:rPr lang="ru-RU" dirty="0" err="1" smtClean="0"/>
              <a:t>енергією</a:t>
            </a:r>
            <a:r>
              <a:rPr lang="ru-RU" dirty="0" smtClean="0"/>
              <a:t> до 1 МЕВ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алюмінієвої</a:t>
            </a:r>
            <a:r>
              <a:rPr lang="ru-RU" dirty="0" smtClean="0"/>
              <a:t> </a:t>
            </a:r>
            <a:r>
              <a:rPr lang="ru-RU" dirty="0" err="1" smtClean="0"/>
              <a:t>пластини</a:t>
            </a:r>
            <a:r>
              <a:rPr lang="ru-RU" dirty="0" smtClean="0"/>
              <a:t> </a:t>
            </a:r>
            <a:r>
              <a:rPr lang="ru-RU" dirty="0" err="1" smtClean="0"/>
              <a:t>завтовшки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мм.</a:t>
            </a:r>
            <a:br>
              <a:rPr lang="ru-RU" dirty="0" smtClean="0"/>
            </a:br>
            <a:r>
              <a:rPr lang="ru-RU" dirty="0" err="1" smtClean="0"/>
              <a:t>Гамма-промені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більшу</a:t>
            </a:r>
            <a:r>
              <a:rPr lang="ru-RU" dirty="0" smtClean="0"/>
              <a:t> проникну </a:t>
            </a:r>
            <a:r>
              <a:rPr lang="ru-RU" dirty="0" err="1" smtClean="0"/>
              <a:t>здатність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високоенергійних</a:t>
            </a:r>
            <a:r>
              <a:rPr lang="ru-RU" dirty="0" smtClean="0"/>
              <a:t> </a:t>
            </a:r>
            <a:r>
              <a:rPr lang="ru-RU" dirty="0" err="1" smtClean="0"/>
              <a:t>фотонів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мають</a:t>
            </a:r>
            <a:r>
              <a:rPr lang="ru-RU" dirty="0" smtClean="0"/>
              <a:t> заряду; для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гамма-променів</a:t>
            </a:r>
            <a:r>
              <a:rPr lang="ru-RU" dirty="0" smtClean="0"/>
              <a:t> </a:t>
            </a:r>
            <a:r>
              <a:rPr lang="ru-RU" dirty="0" err="1" smtClean="0"/>
              <a:t>ефективні</a:t>
            </a:r>
            <a:r>
              <a:rPr lang="ru-RU" dirty="0" smtClean="0"/>
              <a:t> </a:t>
            </a:r>
            <a:r>
              <a:rPr lang="ru-RU" dirty="0" err="1" smtClean="0"/>
              <a:t>важкі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(</a:t>
            </a:r>
            <a:r>
              <a:rPr lang="ru-RU" dirty="0" err="1" smtClean="0"/>
              <a:t>свинець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57346" name="Picture 2" descr="Alfa beta gamma radiation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0"/>
            <a:ext cx="485775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Іонізаційна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4857752" cy="5410200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 smtClean="0"/>
              <a:t>іонізівна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відноситься</a:t>
            </a:r>
            <a:r>
              <a:rPr lang="ru-RU" dirty="0" smtClean="0"/>
              <a:t> до </a:t>
            </a:r>
            <a:r>
              <a:rPr lang="ru-RU" dirty="0" err="1" smtClean="0"/>
              <a:t>променів</a:t>
            </a:r>
            <a:r>
              <a:rPr lang="ru-RU" dirty="0" smtClean="0"/>
              <a:t> при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речовиною</a:t>
            </a:r>
            <a:r>
              <a:rPr lang="ru-RU" dirty="0" smtClean="0"/>
              <a:t>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</a:t>
            </a:r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 smtClean="0"/>
              <a:t>щільність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іонів</a:t>
            </a:r>
            <a:r>
              <a:rPr lang="ru-RU" dirty="0" smtClean="0"/>
              <a:t> </a:t>
            </a:r>
            <a:r>
              <a:rPr lang="ru-RU" dirty="0" err="1" smtClean="0"/>
              <a:t>уздовж</a:t>
            </a:r>
            <a:r>
              <a:rPr lang="ru-RU" dirty="0" smtClean="0"/>
              <a:t> </a:t>
            </a:r>
            <a:r>
              <a:rPr lang="ru-RU" dirty="0" err="1" smtClean="0"/>
              <a:t>траєкторії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Альфа-частинки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важкі</a:t>
            </a:r>
            <a:r>
              <a:rPr lang="ru-RU" dirty="0" smtClean="0"/>
              <a:t> </a:t>
            </a:r>
            <a:r>
              <a:rPr lang="ru-RU" dirty="0" err="1" smtClean="0"/>
              <a:t>заряджені</a:t>
            </a:r>
            <a:r>
              <a:rPr lang="ru-RU" dirty="0" smtClean="0"/>
              <a:t> </a:t>
            </a:r>
            <a:r>
              <a:rPr lang="ru-RU" dirty="0" err="1" smtClean="0"/>
              <a:t>частинки</a:t>
            </a:r>
            <a:r>
              <a:rPr lang="ru-RU" dirty="0" smtClean="0"/>
              <a:t> </a:t>
            </a:r>
            <a:r>
              <a:rPr lang="ru-RU" dirty="0" err="1" smtClean="0"/>
              <a:t>відносять</a:t>
            </a:r>
            <a:r>
              <a:rPr lang="ru-RU" dirty="0" smtClean="0"/>
              <a:t> до </a:t>
            </a:r>
            <a:r>
              <a:rPr lang="ru-RU" dirty="0" err="1" smtClean="0"/>
              <a:t>променів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високою</a:t>
            </a:r>
            <a:r>
              <a:rPr lang="ru-RU" dirty="0" smtClean="0"/>
              <a:t> </a:t>
            </a:r>
            <a:r>
              <a:rPr lang="ru-RU" dirty="0" err="1" smtClean="0"/>
              <a:t>іонізівною</a:t>
            </a:r>
            <a:r>
              <a:rPr lang="ru-RU" dirty="0" smtClean="0"/>
              <a:t> </a:t>
            </a:r>
            <a:r>
              <a:rPr lang="ru-RU" dirty="0" err="1" smtClean="0"/>
              <a:t>здатністю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Бета-частинки</a:t>
            </a:r>
            <a:r>
              <a:rPr lang="ru-RU" dirty="0" smtClean="0"/>
              <a:t> </a:t>
            </a:r>
            <a:r>
              <a:rPr lang="ru-RU" dirty="0" err="1" smtClean="0"/>
              <a:t>викликають</a:t>
            </a:r>
            <a:r>
              <a:rPr lang="ru-RU" dirty="0" smtClean="0"/>
              <a:t> </a:t>
            </a:r>
            <a:r>
              <a:rPr lang="ru-RU" dirty="0" err="1" smtClean="0"/>
              <a:t>меншу</a:t>
            </a:r>
            <a:r>
              <a:rPr lang="ru-RU" dirty="0" smtClean="0"/>
              <a:t> </a:t>
            </a:r>
            <a:r>
              <a:rPr lang="ru-RU" dirty="0" err="1" smtClean="0"/>
              <a:t>іонізацію</a:t>
            </a:r>
            <a:r>
              <a:rPr lang="ru-RU" dirty="0" smtClean="0"/>
              <a:t> </a:t>
            </a:r>
            <a:r>
              <a:rPr lang="ru-RU" dirty="0" err="1" smtClean="0"/>
              <a:t>уздовж</a:t>
            </a:r>
            <a:r>
              <a:rPr lang="ru-RU" dirty="0" smtClean="0"/>
              <a:t> </a:t>
            </a:r>
            <a:r>
              <a:rPr lang="ru-RU" dirty="0" err="1" smtClean="0"/>
              <a:t>траєкторії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альфа-частинки</a:t>
            </a:r>
            <a:r>
              <a:rPr lang="ru-RU" dirty="0" smtClean="0"/>
              <a:t>, тому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відносять</a:t>
            </a:r>
            <a:r>
              <a:rPr lang="ru-RU" dirty="0" smtClean="0"/>
              <a:t> до </a:t>
            </a:r>
            <a:r>
              <a:rPr lang="ru-RU" dirty="0" err="1" smtClean="0"/>
              <a:t>променів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середньою</a:t>
            </a:r>
            <a:r>
              <a:rPr lang="ru-RU" dirty="0" smtClean="0"/>
              <a:t> </a:t>
            </a:r>
            <a:r>
              <a:rPr lang="ru-RU" dirty="0" err="1" smtClean="0"/>
              <a:t>іонізівною</a:t>
            </a:r>
            <a:r>
              <a:rPr lang="ru-RU" dirty="0" smtClean="0"/>
              <a:t> </a:t>
            </a:r>
            <a:r>
              <a:rPr lang="ru-RU" dirty="0" err="1" smtClean="0"/>
              <a:t>здатністю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Рентгенівські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гамма-промені</a:t>
            </a:r>
            <a:r>
              <a:rPr lang="ru-RU" dirty="0" smtClean="0"/>
              <a:t> </a:t>
            </a:r>
            <a:r>
              <a:rPr lang="ru-RU" dirty="0" err="1" smtClean="0"/>
              <a:t>продукують</a:t>
            </a:r>
            <a:r>
              <a:rPr lang="ru-RU" dirty="0" smtClean="0"/>
              <a:t> </a:t>
            </a:r>
            <a:r>
              <a:rPr lang="ru-RU" dirty="0" err="1" smtClean="0"/>
              <a:t>найменшу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іонів</a:t>
            </a:r>
            <a:r>
              <a:rPr lang="ru-RU" dirty="0" smtClean="0"/>
              <a:t>, </a:t>
            </a:r>
            <a:r>
              <a:rPr lang="ru-RU" dirty="0" err="1" smtClean="0"/>
              <a:t>проходячи</a:t>
            </a:r>
            <a:r>
              <a:rPr lang="ru-RU" dirty="0" smtClean="0"/>
              <a:t> через </a:t>
            </a:r>
            <a:r>
              <a:rPr lang="ru-RU" dirty="0" err="1" smtClean="0"/>
              <a:t>поглинач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тому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відносять</a:t>
            </a:r>
            <a:r>
              <a:rPr lang="ru-RU" dirty="0" smtClean="0"/>
              <a:t> до </a:t>
            </a:r>
            <a:r>
              <a:rPr lang="ru-RU" dirty="0" err="1" smtClean="0"/>
              <a:t>променів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низькою</a:t>
            </a:r>
            <a:r>
              <a:rPr lang="ru-RU" dirty="0" smtClean="0"/>
              <a:t> </a:t>
            </a:r>
            <a:r>
              <a:rPr lang="ru-RU" dirty="0" err="1" smtClean="0"/>
              <a:t>іонізаційною</a:t>
            </a:r>
            <a:r>
              <a:rPr lang="ru-RU" dirty="0" smtClean="0"/>
              <a:t> </a:t>
            </a:r>
            <a:r>
              <a:rPr lang="ru-RU" dirty="0" err="1" smtClean="0"/>
              <a:t>здатністю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Нейтрони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окремим</a:t>
            </a:r>
            <a:r>
              <a:rPr lang="ru-RU" dirty="0" smtClean="0"/>
              <a:t> </a:t>
            </a:r>
            <a:r>
              <a:rPr lang="ru-RU" dirty="0" err="1" smtClean="0"/>
              <a:t>випадком</a:t>
            </a:r>
            <a:r>
              <a:rPr lang="ru-RU" dirty="0" smtClean="0"/>
              <a:t>, тому </a:t>
            </a:r>
            <a:r>
              <a:rPr lang="ru-RU" dirty="0" err="1" smtClean="0"/>
              <a:t>що</a:t>
            </a:r>
            <a:r>
              <a:rPr lang="ru-RU" dirty="0" smtClean="0"/>
              <a:t> вони не </a:t>
            </a:r>
            <a:r>
              <a:rPr lang="ru-RU" dirty="0" err="1" smtClean="0"/>
              <a:t>викликають</a:t>
            </a:r>
            <a:r>
              <a:rPr lang="ru-RU" dirty="0" smtClean="0"/>
              <a:t> </a:t>
            </a:r>
            <a:r>
              <a:rPr lang="ru-RU" dirty="0" err="1" smtClean="0"/>
              <a:t>безпосередню</a:t>
            </a:r>
            <a:r>
              <a:rPr lang="ru-RU" dirty="0" smtClean="0"/>
              <a:t> </a:t>
            </a:r>
            <a:r>
              <a:rPr lang="ru-RU" dirty="0" err="1" smtClean="0"/>
              <a:t>іонізацію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,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їхньої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речовиною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високу</a:t>
            </a:r>
            <a:r>
              <a:rPr lang="ru-RU" dirty="0" smtClean="0"/>
              <a:t>, </a:t>
            </a:r>
            <a:r>
              <a:rPr lang="ru-RU" dirty="0" err="1" smtClean="0"/>
              <a:t>середню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низьку</a:t>
            </a:r>
            <a:r>
              <a:rPr lang="ru-RU" dirty="0" smtClean="0"/>
              <a:t> </a:t>
            </a:r>
            <a:r>
              <a:rPr lang="ru-RU" dirty="0" err="1" smtClean="0"/>
              <a:t>іонізівну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8370" name="Picture 2" descr="Вплив атомних електростанцій на навколишнє середовище - Острів зн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3950" y="928670"/>
            <a:ext cx="4210050" cy="59293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</TotalTime>
  <Words>582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Дозиметрія. Дози випромінювання. Захист від іонізуючого випромінювання</vt:lpstr>
      <vt:lpstr>Дозиметрія</vt:lpstr>
      <vt:lpstr>Історія</vt:lpstr>
      <vt:lpstr>Дози випромінювання</vt:lpstr>
      <vt:lpstr>Слайд 5</vt:lpstr>
      <vt:lpstr>Іонізуюче випромінювання</vt:lpstr>
      <vt:lpstr>Характеристика </vt:lpstr>
      <vt:lpstr>Типи радіації </vt:lpstr>
      <vt:lpstr>Іонізаційна здатність радіації </vt:lpstr>
      <vt:lpstr>Захист від іонізуючого випромінювання </vt:lpstr>
      <vt:lpstr>Заходи від іонізуючого випромінювання</vt:lpstr>
      <vt:lpstr>Безпека</vt:lpstr>
      <vt:lpstr>Дякую за увагу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Дозиметрія. Дози випромінювання. Захист від іонізуючого випромінювання</dc:title>
  <dc:creator>МАКС</dc:creator>
  <cp:lastModifiedBy>МАКС</cp:lastModifiedBy>
  <cp:revision>8</cp:revision>
  <dcterms:created xsi:type="dcterms:W3CDTF">2015-04-01T18:15:20Z</dcterms:created>
  <dcterms:modified xsi:type="dcterms:W3CDTF">2015-04-24T05:30:13Z</dcterms:modified>
</cp:coreProperties>
</file>