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65" r:id="rId12"/>
    <p:sldId id="269" r:id="rId13"/>
    <p:sldId id="270" r:id="rId14"/>
    <p:sldId id="268" r:id="rId15"/>
    <p:sldId id="266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C191B-137A-4053-B062-287B8610B333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255E-F87B-46AA-86FB-2A3F07930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C191B-137A-4053-B062-287B8610B333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255E-F87B-46AA-86FB-2A3F07930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C191B-137A-4053-B062-287B8610B333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255E-F87B-46AA-86FB-2A3F07930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C191B-137A-4053-B062-287B8610B333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255E-F87B-46AA-86FB-2A3F07930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C191B-137A-4053-B062-287B8610B333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255E-F87B-46AA-86FB-2A3F07930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C191B-137A-4053-B062-287B8610B333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255E-F87B-46AA-86FB-2A3F07930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C191B-137A-4053-B062-287B8610B333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255E-F87B-46AA-86FB-2A3F07930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C191B-137A-4053-B062-287B8610B333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255E-F87B-46AA-86FB-2A3F07930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C191B-137A-4053-B062-287B8610B333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255E-F87B-46AA-86FB-2A3F07930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C191B-137A-4053-B062-287B8610B333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255E-F87B-46AA-86FB-2A3F07930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C191B-137A-4053-B062-287B8610B333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255E-F87B-46AA-86FB-2A3F07930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C191B-137A-4053-B062-287B8610B333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B255E-F87B-46AA-86FB-2A3F07930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  <a:ln>
            <a:noFill/>
          </a:ln>
        </p:spPr>
        <p:txBody>
          <a:bodyPr/>
          <a:lstStyle/>
          <a:p>
            <a:r>
              <a:rPr lang="uk-UA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nfisa Grotesk" pitchFamily="2" charset="0"/>
              </a:rPr>
              <a:t>Презентація на тему</a:t>
            </a:r>
            <a:br>
              <a:rPr lang="uk-UA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nfisa Grotesk" pitchFamily="2" charset="0"/>
              </a:rPr>
            </a:br>
            <a:r>
              <a:rPr lang="uk-UA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nfisa Grotesk" pitchFamily="2" charset="0"/>
              </a:rPr>
              <a:t>“Атомна</a:t>
            </a:r>
            <a:r>
              <a:rPr lang="uk-UA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nfisa Grotesk" pitchFamily="2" charset="0"/>
              </a:rPr>
              <a:t> (ядерна) </a:t>
            </a:r>
            <a:r>
              <a:rPr lang="uk-UA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nfisa Grotesk" pitchFamily="2" charset="0"/>
              </a:rPr>
              <a:t>енергетика”</a:t>
            </a:r>
            <a:endParaRPr lang="uk-UA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nfisa Grotesk" pitchFamily="2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9512" y="5105400"/>
            <a:ext cx="8964488" cy="175260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uk-UA" dirty="0" smtClean="0">
                <a:solidFill>
                  <a:schemeClr val="bg1"/>
                </a:solidFill>
              </a:rPr>
              <a:t>Виконали </a:t>
            </a:r>
          </a:p>
          <a:p>
            <a:pPr algn="r"/>
            <a:r>
              <a:rPr lang="uk-UA" dirty="0" smtClean="0">
                <a:solidFill>
                  <a:schemeClr val="bg1"/>
                </a:solidFill>
              </a:rPr>
              <a:t>Учениці 10-А класу</a:t>
            </a:r>
          </a:p>
          <a:p>
            <a:pPr algn="r"/>
            <a:r>
              <a:rPr lang="uk-UA" dirty="0" smtClean="0">
                <a:solidFill>
                  <a:schemeClr val="bg1"/>
                </a:solidFill>
              </a:rPr>
              <a:t>Черкаської загальноосвітньої школи І-ІІІ ст.</a:t>
            </a:r>
            <a:r>
              <a:rPr lang="ru-RU" dirty="0" smtClean="0">
                <a:solidFill>
                  <a:schemeClr val="bg1"/>
                </a:solidFill>
              </a:rPr>
              <a:t> №30</a:t>
            </a:r>
          </a:p>
          <a:p>
            <a:pPr algn="r"/>
            <a:r>
              <a:rPr lang="uk-UA" dirty="0" smtClean="0">
                <a:solidFill>
                  <a:schemeClr val="bg1"/>
                </a:solidFill>
              </a:rPr>
              <a:t>Воловодівська Ольга та Шевченко Анна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ew_mapbig201103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4664"/>
            <a:ext cx="9144000" cy="60603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6228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15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діючих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блоків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чотирьох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АЕС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64220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Атомна енергетика в світі</a:t>
            </a:r>
            <a:endParaRPr lang="ru-RU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48064" y="764704"/>
            <a:ext cx="3779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Думки населення планети що до атомної енергетики різко розділилися після аварії на АЕС «Фукусіма».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4" name="Рисунок 3" descr="12588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56792"/>
            <a:ext cx="4427984" cy="3316068"/>
          </a:xfrm>
          <a:prstGeom prst="rect">
            <a:avLst/>
          </a:prstGeom>
        </p:spPr>
      </p:pic>
      <p:pic>
        <p:nvPicPr>
          <p:cNvPr id="5" name="Рисунок 4" descr="1297622405_5050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315865"/>
            <a:ext cx="4499992" cy="3542136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54164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Позитивне ставлення</a:t>
            </a:r>
            <a:endParaRPr lang="ru-RU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132856"/>
            <a:ext cx="44999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деяких країнах Східної Європи, Великобританії та країнах Азії досі планують будувати н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ові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реактор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и. Багато країн в цій ситуації хочуть збагатитися за рахунок атомної енергії, але не розуміють, що таким чином наражають на небезпеку не тільки свої території, але й землі країн-сусідів. 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53174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Негативне ставлення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908720"/>
            <a:ext cx="50040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тих країнах, де ставлення негативне, будівництво нових реакторів зупинено, можливо і згортання вже діючих. Німеччина, наприклад, вже закрила вісім своїх реакторів і збирається закрити всі інші.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стосується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США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сьогодні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говорити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про те,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побудовано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буде в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кращому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випадку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три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атомних реакторів із 28 запланованих.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Франції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йдуть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запеклі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дебати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До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аварі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близько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двох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третин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підтримував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розвиток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атомної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енергетики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сьогодні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ж все навпаки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 </a:t>
            </a:r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826675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Перша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 основна причина проста і зрозуміла - гроші, точніше - багато грошей. Коли розвинені країни починають відмовлятися від будівництва нових атомних реакторів, постачальникам ядерних рішень доводиться переходити на менш розвинені ринки, які обіцяють чималий прибуток.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руга причина -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геополітичні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інтереси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Країни керуються мрією отримати важіль впливу на інші країни, або ж грати роль наддержави.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4400" b="1" dirty="0" smtClean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Причини побудови нових реакторів в наш час:</a:t>
            </a:r>
            <a:endParaRPr lang="ru-RU" sz="4400" b="1" dirty="0" smtClean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78119f69d5_1840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1412776"/>
            <a:ext cx="5724128" cy="3264297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6885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Висновки:</a:t>
            </a:r>
            <a:endParaRPr lang="ru-RU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52736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дивлячись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закиди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“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зелених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”,  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атомна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енергетика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залишається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екологічно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чистою та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економічно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виправданою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Залишається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лише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задуматися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над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шляхом вона буде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розвиватися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" y="5085184"/>
            <a:ext cx="9144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витрачає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втричі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більше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енергії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ніж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середньостатистична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держава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Ми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другі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коефіцієнтом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витрати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енергії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долар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ВВП.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 descr="500px-PressurizedWaterReactor_ru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1916832"/>
            <a:ext cx="5909642" cy="3049375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68760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Чи </a:t>
            </a:r>
            <a:r>
              <a:rPr lang="uk-UA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вартий </a:t>
            </a:r>
            <a:r>
              <a:rPr lang="uk-UA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ризик повторення «Фукусіми» або «Чорнобиля» і гонка ядерних озброєнь на Близькому Сході чиїхось політичних інтересів або декількох мільярдів доларів?</a:t>
            </a:r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 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60648"/>
            <a:ext cx="5403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•Ядерна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енергія – внутрішня енергія атомних ядер.</a:t>
            </a:r>
            <a:endParaRPr lang="ru-RU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5976" y="1988840"/>
            <a:ext cx="4964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•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Виділяється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час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перетворень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атомних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ядер.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789040"/>
            <a:ext cx="5849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•Зумовлена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двома силами: притягання між нейтронами, </a:t>
            </a:r>
          </a:p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 відштовхування між протонами.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2838" y="6488668"/>
            <a:ext cx="7991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•В мільйони разів перевищує енергію, що виділяється під час хімічних реакцій.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Рисунок 7" descr="334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836712"/>
            <a:ext cx="4111149" cy="2569468"/>
          </a:xfrm>
          <a:prstGeom prst="rect">
            <a:avLst/>
          </a:prstGeom>
        </p:spPr>
      </p:pic>
      <p:pic>
        <p:nvPicPr>
          <p:cNvPr id="9" name="Рисунок 8" descr="3d_1548-320x4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2420888"/>
            <a:ext cx="2771800" cy="41577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1680" y="260648"/>
            <a:ext cx="5976664" cy="648072"/>
          </a:xfrm>
          <a:prstGeom prst="rect">
            <a:avLst/>
          </a:prstGeom>
        </p:spPr>
        <p:style>
          <a:lnRef idx="1">
            <a:schemeClr val="dk1"/>
          </a:lnRef>
          <a:fillRef idx="1002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Утворення ядерної енергії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483768" y="908720"/>
            <a:ext cx="864096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940152" y="908720"/>
            <a:ext cx="864096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292080" y="1844824"/>
            <a:ext cx="3168352" cy="720080"/>
          </a:xfrm>
          <a:prstGeom prst="rect">
            <a:avLst/>
          </a:prstGeom>
        </p:spPr>
        <p:style>
          <a:lnRef idx="1">
            <a:schemeClr val="dk1"/>
          </a:lnRef>
          <a:fillRef idx="1002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Синтез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1844824"/>
            <a:ext cx="3168352" cy="720080"/>
          </a:xfrm>
          <a:prstGeom prst="rect">
            <a:avLst/>
          </a:prstGeom>
        </p:spPr>
        <p:style>
          <a:lnRef idx="1">
            <a:schemeClr val="dk1"/>
          </a:lnRef>
          <a:fillRef idx="1002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Поділ</a:t>
            </a:r>
            <a:endParaRPr lang="ru-RU" dirty="0"/>
          </a:p>
        </p:txBody>
      </p:sp>
      <p:pic>
        <p:nvPicPr>
          <p:cNvPr id="13" name="Рисунок 12" descr="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780928"/>
            <a:ext cx="4320480" cy="3372082"/>
          </a:xfrm>
          <a:prstGeom prst="rect">
            <a:avLst/>
          </a:prstGeom>
        </p:spPr>
      </p:pic>
      <p:pic>
        <p:nvPicPr>
          <p:cNvPr id="14" name="Рисунок 13" descr="250px-FusionintheSun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2780928"/>
            <a:ext cx="2381250" cy="33909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4427984" cy="1124744"/>
          </a:xfrm>
        </p:spPr>
        <p:txBody>
          <a:bodyPr/>
          <a:lstStyle/>
          <a:p>
            <a:r>
              <a:rPr lang="uk-UA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Метод синтезу: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9952" y="1484784"/>
            <a:ext cx="50040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Реакція синтезу може відбуватися лише тоді, коли починають діяти ядерні сили, 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тобто 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 достатньому зближенні ядер. 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Для 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цього їм потрібно подолати кулонівські сили відштовхування, 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тобто 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мати достатню кількість енергії. 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5425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Метод по</a:t>
            </a:r>
            <a:r>
              <a:rPr lang="uk-UA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ділу</a:t>
            </a:r>
            <a:endParaRPr lang="ru-RU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08720"/>
            <a:ext cx="91240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Ланцюгові реакції поділу відбуваються тому, що нейтрони, вивільнені під час поділу ядер, </a:t>
            </a:r>
            <a:endParaRPr lang="uk-UA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здатні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при захваті іншими ядрами, спричиняти новий поділ. </a:t>
            </a:r>
            <a:endParaRPr lang="uk-UA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Якщо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ця реакція відбувається напрочуд швидко, то вона набуває характеру вибуху. 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271-2.jpg"/>
          <p:cNvPicPr>
            <a:picLocks noChangeAspect="1"/>
          </p:cNvPicPr>
          <p:nvPr/>
        </p:nvPicPr>
        <p:blipFill>
          <a:blip r:embed="rId3" cstate="print"/>
          <a:srcRect b="12245"/>
          <a:stretch>
            <a:fillRect/>
          </a:stretch>
        </p:blipFill>
        <p:spPr>
          <a:xfrm>
            <a:off x="0" y="2564904"/>
            <a:ext cx="9144000" cy="3096344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4860032" cy="764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Проблеми</a:t>
            </a:r>
            <a:endParaRPr lang="ru-RU" sz="4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1196752"/>
            <a:ext cx="41399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Проблема АЕС у тому,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вони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постійно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дають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однакову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кількість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електроенергії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Незалежно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попиту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пори року та часу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доби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Акумулювати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електроенергію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дуже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складно,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третина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втрачається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3834121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45024"/>
            <a:ext cx="4283968" cy="2873896"/>
          </a:xfrm>
          <a:prstGeom prst="rect">
            <a:avLst/>
          </a:prstGeom>
        </p:spPr>
      </p:pic>
      <p:pic>
        <p:nvPicPr>
          <p:cNvPr id="5" name="Рисунок 4" descr="protivogas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3551" y="2348880"/>
            <a:ext cx="4880449" cy="3347988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6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483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Переваги</a:t>
            </a:r>
            <a:endParaRPr lang="ru-RU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10367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1) дешевизна;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2)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незалежність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постачання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енергією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споживачів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усередині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можливих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потрясінь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світовому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ринку;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3)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можливість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використання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вугілля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газу,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нафти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інші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потреби;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4)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негативний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вплив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ядерних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енергетичних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установок 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навколишнє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середовище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значно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менший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порівняно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ТЕС.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48694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Утил</a:t>
            </a:r>
            <a:r>
              <a:rPr lang="uk-UA" sz="4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ізація</a:t>
            </a:r>
            <a:r>
              <a:rPr lang="uk-UA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відходів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908720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Передбачено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декілька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варіантів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поховання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утилізації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ядерних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відходів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1)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розміщення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контейнерах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тугоплавкого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скла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глибоко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надрах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землі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стійких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водонепроникних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породах;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2)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повторне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використання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виготовлення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ядерної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зброї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);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3)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періодична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дезактивація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обладнання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місцях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встановлення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захороненням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концентрованих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відходів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стічних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вод.</a:t>
            </a:r>
          </a:p>
          <a:p>
            <a:endParaRPr lang="ru-RU" dirty="0"/>
          </a:p>
        </p:txBody>
      </p:sp>
      <p:pic>
        <p:nvPicPr>
          <p:cNvPr id="4" name="Рисунок 3" descr="react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2780928"/>
            <a:ext cx="6192688" cy="3628528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71456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Атомна енергетика в Україні</a:t>
            </a:r>
            <a:endParaRPr lang="ru-RU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365104"/>
            <a:ext cx="3635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озвито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атомної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енергетики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цілком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залежить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Росії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по-перше,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українських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станціях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встановлено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радянські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блоки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п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о-друге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уран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 нас постачається теж з Росії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будь-якому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Росії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ми все одно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нікуди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дінемося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Рисунок 6" descr="tema_23_5.jpg"/>
          <p:cNvPicPr>
            <a:picLocks noChangeAspect="1"/>
          </p:cNvPicPr>
          <p:nvPr/>
        </p:nvPicPr>
        <p:blipFill>
          <a:blip r:embed="rId3" cstate="print"/>
          <a:srcRect l="2210" t="2339" b="7830"/>
          <a:stretch>
            <a:fillRect/>
          </a:stretch>
        </p:blipFill>
        <p:spPr>
          <a:xfrm>
            <a:off x="4302492" y="1673424"/>
            <a:ext cx="4841508" cy="5184576"/>
          </a:xfrm>
          <a:prstGeom prst="rect">
            <a:avLst/>
          </a:prstGeom>
        </p:spPr>
      </p:pic>
      <p:pic>
        <p:nvPicPr>
          <p:cNvPr id="9" name="Рисунок 8" descr="094ast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764704"/>
            <a:ext cx="4233418" cy="3384376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385</TotalTime>
  <Words>627</Words>
  <Application>Microsoft Office PowerPoint</Application>
  <PresentationFormat>Экран (4:3)</PresentationFormat>
  <Paragraphs>49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Презентація на тему “Атомна (ядерна) енергетика”</vt:lpstr>
      <vt:lpstr>Слайд 2</vt:lpstr>
      <vt:lpstr>Слайд 3</vt:lpstr>
      <vt:lpstr>Метод синтезу: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 “Атомна (ядерна) енергетика”</dc:title>
  <dc:creator>ANYA</dc:creator>
  <cp:lastModifiedBy>ANYA</cp:lastModifiedBy>
  <cp:revision>41</cp:revision>
  <dcterms:created xsi:type="dcterms:W3CDTF">2013-02-08T11:06:14Z</dcterms:created>
  <dcterms:modified xsi:type="dcterms:W3CDTF">2013-02-11T14:51:14Z</dcterms:modified>
</cp:coreProperties>
</file>