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6" r:id="rId4"/>
    <p:sldId id="287" r:id="rId5"/>
    <p:sldId id="288" r:id="rId6"/>
    <p:sldId id="261" r:id="rId7"/>
    <p:sldId id="270" r:id="rId8"/>
    <p:sldId id="271" r:id="rId9"/>
    <p:sldId id="272" r:id="rId10"/>
    <p:sldId id="273" r:id="rId11"/>
    <p:sldId id="282" r:id="rId12"/>
    <p:sldId id="283" r:id="rId13"/>
    <p:sldId id="284" r:id="rId14"/>
    <p:sldId id="285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59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ОБРАЗОВАНИЕ\Физика\Fizi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013176"/>
            <a:ext cx="6300192" cy="82195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6093296"/>
            <a:ext cx="5680720" cy="625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ProPowerPoint\Шаблоны\ОБРАЗОВАНИЕ\Физика\FizikaSli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692150"/>
            <a:ext cx="822960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9" name="TextBox 6"/>
          <p:cNvSpPr txBox="1">
            <a:spLocks noChangeArrowheads="1"/>
          </p:cNvSpPr>
          <p:nvPr/>
        </p:nvSpPr>
        <p:spPr bwMode="auto">
          <a:xfrm>
            <a:off x="7729538" y="6581775"/>
            <a:ext cx="1414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1200" smtClean="0">
                <a:solidFill>
                  <a:srgbClr val="558ED5"/>
                </a:solidFill>
                <a:latin typeface="Ariston" pitchFamily="66" charset="0"/>
              </a:rPr>
              <a:t>ProPowerPoint.Ru</a:t>
            </a:r>
            <a:endParaRPr lang="ru-RU" sz="1200" smtClean="0">
              <a:solidFill>
                <a:srgbClr val="558ED5"/>
              </a:solidFill>
              <a:latin typeface="Ariston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48;&#1075;&#1086;&#1088;&#1100;\Desktop\Aint%20My%20Bitch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1259632" y="3717032"/>
            <a:ext cx="6876852" cy="1512168"/>
          </a:xfrm>
        </p:spPr>
        <p:txBody>
          <a:bodyPr/>
          <a:lstStyle/>
          <a:p>
            <a:r>
              <a:rPr lang="uk-UA" sz="5400" u="sng" dirty="0" smtClean="0"/>
              <a:t>Електромагнітне поле</a:t>
            </a:r>
            <a:endParaRPr lang="ru-RU" sz="5400" u="sng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5013176"/>
            <a:ext cx="4860032" cy="692696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400" dirty="0" smtClean="0"/>
              <a:t>Підготувала</a:t>
            </a:r>
            <a:endParaRPr lang="uk-UA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400" dirty="0" smtClean="0"/>
              <a:t> </a:t>
            </a:r>
            <a:r>
              <a:rPr lang="uk-UA" sz="2400" dirty="0" smtClean="0"/>
              <a:t>учениця </a:t>
            </a:r>
            <a:r>
              <a:rPr lang="uk-UA" sz="2400" dirty="0" smtClean="0"/>
              <a:t>11-А класу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400" dirty="0" smtClean="0"/>
              <a:t> Шпак </a:t>
            </a:r>
            <a:r>
              <a:rPr lang="uk-UA" sz="2400" smtClean="0"/>
              <a:t>Анна </a:t>
            </a:r>
            <a:endParaRPr lang="uk-UA" sz="240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dirty="0" smtClean="0"/>
          </a:p>
        </p:txBody>
      </p:sp>
      <p:pic>
        <p:nvPicPr>
          <p:cNvPr id="4" name="Aint My Bitch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619672" y="544522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Click="0" advTm="4000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2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Игорь\Desktop\200px-Magnet0873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124744"/>
            <a:ext cx="5056956" cy="338816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331640" y="4653136"/>
            <a:ext cx="684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Магнітні силові лінії, утворені залізною стружкою на папері, до якого піднесений магніт</a:t>
            </a:r>
            <a:endParaRPr lang="ru-RU" sz="2400" dirty="0"/>
          </a:p>
        </p:txBody>
      </p:sp>
    </p:spTree>
  </p:cSld>
  <p:clrMapOvr>
    <a:masterClrMapping/>
  </p:clrMapOvr>
  <p:transition advClick="0" advTm="4000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/>
          <a:lstStyle/>
          <a:p>
            <a:r>
              <a:rPr lang="ru-RU" dirty="0" err="1" smtClean="0"/>
              <a:t>Магнітоелектрична</a:t>
            </a:r>
            <a:r>
              <a:rPr lang="ru-RU" dirty="0" smtClean="0"/>
              <a:t> </a:t>
            </a:r>
            <a:r>
              <a:rPr lang="ru-RU" dirty="0" err="1" smtClean="0"/>
              <a:t>індукція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магнітоелектричної</a:t>
            </a:r>
            <a:r>
              <a:rPr lang="ru-RU" dirty="0" smtClean="0"/>
              <a:t> </a:t>
            </a:r>
            <a:r>
              <a:rPr lang="ru-RU" dirty="0" err="1" smtClean="0"/>
              <a:t>індукції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поява</a:t>
            </a:r>
            <a:r>
              <a:rPr lang="ru-RU" dirty="0" smtClean="0"/>
              <a:t> </a:t>
            </a:r>
            <a:r>
              <a:rPr lang="ru-RU" dirty="0" err="1" smtClean="0"/>
              <a:t>магнітного</a:t>
            </a:r>
            <a:r>
              <a:rPr lang="ru-RU" dirty="0" smtClean="0"/>
              <a:t> поля при </a:t>
            </a:r>
            <a:r>
              <a:rPr lang="ru-RU" dirty="0" err="1" smtClean="0"/>
              <a:t>зміні</a:t>
            </a:r>
            <a:r>
              <a:rPr lang="ru-RU" dirty="0" smtClean="0"/>
              <a:t> </a:t>
            </a:r>
            <a:r>
              <a:rPr lang="ru-RU" dirty="0" err="1" smtClean="0"/>
              <a:t>електричного</a:t>
            </a:r>
            <a:r>
              <a:rPr lang="ru-RU" dirty="0" smtClean="0"/>
              <a:t> поля.</a:t>
            </a:r>
            <a:br>
              <a:rPr lang="ru-RU" dirty="0" smtClean="0"/>
            </a:br>
            <a:r>
              <a:rPr lang="ru-RU" dirty="0" err="1" smtClean="0"/>
              <a:t>Фундаментальним</a:t>
            </a:r>
            <a:r>
              <a:rPr lang="ru-RU" dirty="0" smtClean="0"/>
              <a:t> </a:t>
            </a:r>
            <a:r>
              <a:rPr lang="ru-RU" dirty="0" err="1" smtClean="0"/>
              <a:t>висновком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Максвєлла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передбачення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існувати</a:t>
            </a:r>
            <a:r>
              <a:rPr lang="ru-RU" dirty="0" smtClean="0"/>
              <a:t> </a:t>
            </a:r>
            <a:r>
              <a:rPr lang="ru-RU" dirty="0" err="1" smtClean="0"/>
              <a:t>електромагнітні</a:t>
            </a:r>
            <a:r>
              <a:rPr lang="ru-RU" dirty="0" smtClean="0"/>
              <a:t> </a:t>
            </a:r>
            <a:r>
              <a:rPr lang="ru-RU" dirty="0" err="1" smtClean="0"/>
              <a:t>хвилі</a:t>
            </a:r>
            <a:r>
              <a:rPr lang="ru-RU" dirty="0" smtClean="0"/>
              <a:t>, </a:t>
            </a:r>
            <a:r>
              <a:rPr lang="ru-RU" dirty="0" err="1" smtClean="0"/>
              <a:t>швидкість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</a:t>
            </a:r>
            <a:r>
              <a:rPr lang="ru-RU" dirty="0" err="1" smtClean="0"/>
              <a:t>швидкості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12000"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91264" cy="6336704"/>
          </a:xfrm>
        </p:spPr>
        <p:txBody>
          <a:bodyPr/>
          <a:lstStyle/>
          <a:p>
            <a:r>
              <a:rPr lang="ru-RU" sz="2800" dirty="0" err="1" smtClean="0"/>
              <a:t>Теорія</a:t>
            </a:r>
            <a:r>
              <a:rPr lang="ru-RU" sz="2800" dirty="0" smtClean="0"/>
              <a:t> </a:t>
            </a:r>
            <a:r>
              <a:rPr lang="ru-RU" sz="2800" dirty="0" err="1" smtClean="0"/>
              <a:t>Максвєлла</a:t>
            </a:r>
            <a:r>
              <a:rPr lang="ru-RU" sz="2800" dirty="0" smtClean="0"/>
              <a:t> </a:t>
            </a:r>
            <a:r>
              <a:rPr lang="ru-RU" sz="2800" dirty="0" err="1" smtClean="0"/>
              <a:t>дає</a:t>
            </a:r>
            <a:r>
              <a:rPr lang="ru-RU" sz="2800" dirty="0" smtClean="0"/>
              <a:t> </a:t>
            </a:r>
            <a:r>
              <a:rPr lang="ru-RU" sz="2800" dirty="0" err="1" smtClean="0"/>
              <a:t>змогу</a:t>
            </a:r>
            <a:r>
              <a:rPr lang="ru-RU" sz="2800" dirty="0" smtClean="0"/>
              <a:t> </a:t>
            </a:r>
            <a:r>
              <a:rPr lang="ru-RU" sz="2800" dirty="0" err="1" smtClean="0"/>
              <a:t>пояснити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взаємозв'язок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електричних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магнітних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полів</a:t>
            </a:r>
            <a:r>
              <a:rPr lang="ru-RU" sz="2800" dirty="0" smtClean="0"/>
              <a:t> на </a:t>
            </a:r>
            <a:r>
              <a:rPr lang="ru-RU" sz="2800" dirty="0" err="1" smtClean="0"/>
              <a:t>основі</a:t>
            </a:r>
            <a:r>
              <a:rPr lang="ru-RU" sz="2800" dirty="0" smtClean="0"/>
              <a:t> </a:t>
            </a:r>
            <a:r>
              <a:rPr lang="ru-RU" sz="2800" dirty="0" err="1" smtClean="0"/>
              <a:t>теорії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відносності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1.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в </a:t>
            </a:r>
            <a:r>
              <a:rPr lang="ru-RU" sz="2800" dirty="0" err="1" smtClean="0"/>
              <a:t>якійсь</a:t>
            </a:r>
            <a:r>
              <a:rPr lang="ru-RU" sz="2800" dirty="0" smtClean="0"/>
              <a:t> </a:t>
            </a:r>
            <a:r>
              <a:rPr lang="ru-RU" sz="2800" dirty="0" err="1" smtClean="0"/>
              <a:t>системі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відліку</a:t>
            </a:r>
            <a:r>
              <a:rPr lang="ru-RU" sz="2800" dirty="0" smtClean="0"/>
              <a:t> </a:t>
            </a:r>
            <a:r>
              <a:rPr lang="ru-RU" sz="2800" dirty="0" err="1" smtClean="0"/>
              <a:t>знаходиться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електрично</a:t>
            </a:r>
            <a:r>
              <a:rPr lang="ru-RU" sz="2800" dirty="0" smtClean="0"/>
              <a:t> </a:t>
            </a:r>
            <a:r>
              <a:rPr lang="ru-RU" sz="2800" dirty="0" err="1" smtClean="0"/>
              <a:t>заряджене</a:t>
            </a:r>
            <a:r>
              <a:rPr lang="ru-RU" sz="2800" dirty="0" smtClean="0"/>
              <a:t> </a:t>
            </a:r>
            <a:r>
              <a:rPr lang="ru-RU" sz="2800" dirty="0" err="1" smtClean="0"/>
              <a:t>тіло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швидкість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дорівнює</a:t>
            </a:r>
            <a:r>
              <a:rPr lang="ru-RU" sz="2800" dirty="0" smtClean="0"/>
              <a:t> нулю, то в </a:t>
            </a:r>
            <a:r>
              <a:rPr lang="ru-RU" sz="2800" dirty="0" err="1" smtClean="0"/>
              <a:t>цій</a:t>
            </a:r>
            <a:r>
              <a:rPr lang="ru-RU" sz="2800" dirty="0" smtClean="0"/>
              <a:t> </a:t>
            </a:r>
            <a:r>
              <a:rPr lang="ru-RU" sz="2800" dirty="0" err="1" smtClean="0"/>
              <a:t>системі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виявити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лише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електричне</a:t>
            </a:r>
            <a:r>
              <a:rPr lang="ru-RU" sz="2800" dirty="0" smtClean="0"/>
              <a:t> поле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098" name="Picture 2" descr="C:\Users\Игорь\Desktop\093vI_A0Ez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366737"/>
            <a:ext cx="3450208" cy="2983263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3000">
    <p:check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dirty="0" smtClean="0"/>
              <a:t>2.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заряджене</a:t>
            </a:r>
            <a:r>
              <a:rPr lang="ru-RU" dirty="0" smtClean="0"/>
              <a:t> </a:t>
            </a:r>
            <a:r>
              <a:rPr lang="ru-RU" dirty="0" err="1" smtClean="0"/>
              <a:t>тіло</a:t>
            </a:r>
            <a:r>
              <a:rPr lang="ru-RU" dirty="0" smtClean="0"/>
              <a:t> в </a:t>
            </a:r>
            <a:r>
              <a:rPr lang="ru-RU" dirty="0" err="1" smtClean="0"/>
              <a:t>деякій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рухається</a:t>
            </a:r>
            <a:r>
              <a:rPr lang="ru-RU" dirty="0" smtClean="0"/>
              <a:t> </a:t>
            </a:r>
            <a:r>
              <a:rPr lang="ru-RU" dirty="0" err="1" smtClean="0"/>
              <a:t>рівномірно</a:t>
            </a:r>
            <a:r>
              <a:rPr lang="ru-RU" dirty="0" smtClean="0"/>
              <a:t>, то в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електричного</a:t>
            </a:r>
            <a:r>
              <a:rPr lang="ru-RU" dirty="0" smtClean="0"/>
              <a:t>,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магнітне</a:t>
            </a:r>
            <a:r>
              <a:rPr lang="ru-RU" dirty="0" smtClean="0"/>
              <a:t> поле</a:t>
            </a:r>
          </a:p>
          <a:p>
            <a:endParaRPr lang="ru-RU" dirty="0"/>
          </a:p>
        </p:txBody>
      </p:sp>
      <p:pic>
        <p:nvPicPr>
          <p:cNvPr id="5122" name="Picture 2" descr="C:\Users\Игорь\Desktop\jaW0g5UCAq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564904"/>
            <a:ext cx="4318496" cy="396920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0000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363272" cy="6336704"/>
          </a:xfrm>
        </p:spPr>
        <p:txBody>
          <a:bodyPr/>
          <a:lstStyle/>
          <a:p>
            <a:r>
              <a:rPr lang="ru-RU" dirty="0" smtClean="0"/>
              <a:t>3.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заряджене</a:t>
            </a:r>
            <a:r>
              <a:rPr lang="ru-RU" dirty="0" smtClean="0"/>
              <a:t> </a:t>
            </a:r>
            <a:r>
              <a:rPr lang="ru-RU" dirty="0" err="1" smtClean="0"/>
              <a:t>тіло</a:t>
            </a:r>
            <a:r>
              <a:rPr lang="ru-RU" dirty="0" smtClean="0"/>
              <a:t> </a:t>
            </a:r>
            <a:r>
              <a:rPr lang="ru-RU" dirty="0" err="1" smtClean="0"/>
              <a:t>рухається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прискоренням</a:t>
            </a:r>
            <a:r>
              <a:rPr lang="ru-RU" dirty="0" smtClean="0"/>
              <a:t>, то </a:t>
            </a:r>
            <a:r>
              <a:rPr lang="ru-RU" dirty="0" err="1" smtClean="0"/>
              <a:t>швидкість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напруженості</a:t>
            </a:r>
            <a:r>
              <a:rPr lang="ru-RU" dirty="0" smtClean="0"/>
              <a:t> </a:t>
            </a:r>
            <a:r>
              <a:rPr lang="ru-RU" dirty="0" err="1" smtClean="0"/>
              <a:t>електричного</a:t>
            </a:r>
            <a:r>
              <a:rPr lang="ru-RU" dirty="0" smtClean="0"/>
              <a:t> поля не буде </a:t>
            </a:r>
            <a:r>
              <a:rPr lang="ru-RU" dirty="0" err="1" smtClean="0"/>
              <a:t>сталою</a:t>
            </a:r>
            <a:r>
              <a:rPr lang="ru-RU" dirty="0" smtClean="0"/>
              <a:t>.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магнітна</a:t>
            </a:r>
            <a:r>
              <a:rPr lang="ru-RU" dirty="0" smtClean="0"/>
              <a:t> </a:t>
            </a:r>
            <a:r>
              <a:rPr lang="ru-RU" dirty="0" err="1" smtClean="0"/>
              <a:t>індукція</a:t>
            </a:r>
            <a:r>
              <a:rPr lang="ru-RU" dirty="0" smtClean="0"/>
              <a:t> поля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змінюватиметься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6146" name="Picture 2" descr="C:\Users\Игорь\Desktop\NLOufY_3zp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858760"/>
            <a:ext cx="3958456" cy="3638287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1000"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ru-RU" dirty="0" err="1" smtClean="0"/>
              <a:t>Розробляючи</a:t>
            </a:r>
            <a:r>
              <a:rPr lang="ru-RU" dirty="0" smtClean="0"/>
              <a:t> </a:t>
            </a:r>
            <a:r>
              <a:rPr lang="ru-RU" dirty="0" err="1" smtClean="0"/>
              <a:t>теорію</a:t>
            </a:r>
            <a:r>
              <a:rPr lang="ru-RU" dirty="0" smtClean="0"/>
              <a:t> </a:t>
            </a:r>
            <a:r>
              <a:rPr lang="ru-RU" dirty="0" err="1" smtClean="0"/>
              <a:t>електромагнітного</a:t>
            </a:r>
            <a:r>
              <a:rPr lang="ru-RU" dirty="0" smtClean="0"/>
              <a:t> поля, Д. К. Максвелл установив,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електричного</a:t>
            </a:r>
            <a:r>
              <a:rPr lang="ru-RU" dirty="0" smtClean="0"/>
              <a:t> поля </a:t>
            </a:r>
            <a:r>
              <a:rPr lang="ru-RU" dirty="0" err="1" smtClean="0"/>
              <a:t>обов'язково</a:t>
            </a:r>
            <a:r>
              <a:rPr lang="ru-RU" dirty="0" smtClean="0"/>
              <a:t> </a:t>
            </a:r>
            <a:r>
              <a:rPr lang="ru-RU" dirty="0" err="1" smtClean="0"/>
              <a:t>спостерігатиметься</a:t>
            </a:r>
            <a:r>
              <a:rPr lang="ru-RU" dirty="0" smtClean="0"/>
              <a:t> </a:t>
            </a:r>
            <a:r>
              <a:rPr lang="ru-RU" dirty="0" err="1" smtClean="0"/>
              <a:t>магнітне</a:t>
            </a:r>
            <a:r>
              <a:rPr lang="ru-RU" dirty="0" smtClean="0"/>
              <a:t> поле.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8195" name="Picture 3" descr="C:\Users\Игорь\Desktop\4XUF92Yy3S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780928"/>
            <a:ext cx="4981848" cy="373638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8000">
    <p:pull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sz="2400" dirty="0" err="1" smtClean="0"/>
              <a:t>Якщо</a:t>
            </a:r>
            <a:r>
              <a:rPr lang="ru-RU" sz="2400" dirty="0" smtClean="0"/>
              <a:t> в </a:t>
            </a:r>
            <a:r>
              <a:rPr lang="ru-RU" sz="2400" dirty="0" err="1" smtClean="0"/>
              <a:t>електричне</a:t>
            </a:r>
            <a:r>
              <a:rPr lang="ru-RU" sz="2400" dirty="0" smtClean="0"/>
              <a:t> поле </a:t>
            </a:r>
            <a:r>
              <a:rPr lang="ru-RU" sz="2400" dirty="0" err="1" smtClean="0"/>
              <a:t>між</a:t>
            </a:r>
            <a:r>
              <a:rPr lang="ru-RU" sz="2400" dirty="0" smtClean="0"/>
              <a:t> </a:t>
            </a:r>
            <a:r>
              <a:rPr lang="ru-RU" sz="2400" dirty="0" err="1" smtClean="0"/>
              <a:t>двома</a:t>
            </a:r>
            <a:r>
              <a:rPr lang="ru-RU" sz="2400" dirty="0" smtClean="0"/>
              <a:t> </a:t>
            </a:r>
            <a:r>
              <a:rPr lang="ru-RU" sz="2400" dirty="0" err="1" smtClean="0"/>
              <a:t>паралельними</a:t>
            </a:r>
            <a:r>
              <a:rPr lang="ru-RU" sz="2400" dirty="0" smtClean="0"/>
              <a:t> пластинками, </a:t>
            </a:r>
            <a:r>
              <a:rPr lang="ru-RU" sz="2400" dirty="0" err="1" smtClean="0"/>
              <a:t>приєднаними</a:t>
            </a:r>
            <a:r>
              <a:rPr lang="ru-RU" sz="2400" dirty="0" smtClean="0"/>
              <a:t> до генератора </a:t>
            </a:r>
            <a:r>
              <a:rPr lang="ru-RU" sz="2400" dirty="0" err="1" smtClean="0"/>
              <a:t>змінної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напруги</a:t>
            </a:r>
            <a:r>
              <a:rPr lang="ru-RU" sz="2400" dirty="0" smtClean="0"/>
              <a:t>, внести </a:t>
            </a:r>
            <a:r>
              <a:rPr lang="ru-RU" sz="2400" dirty="0" err="1" smtClean="0"/>
              <a:t>тороїдальну</a:t>
            </a:r>
            <a:r>
              <a:rPr lang="ru-RU" sz="2400" dirty="0" smtClean="0"/>
              <a:t> </a:t>
            </a:r>
            <a:r>
              <a:rPr lang="ru-RU" sz="2400" dirty="0" err="1" smtClean="0"/>
              <a:t>котушку</a:t>
            </a:r>
            <a:r>
              <a:rPr lang="ru-RU" sz="2400" dirty="0" smtClean="0"/>
              <a:t> , то </a:t>
            </a:r>
            <a:r>
              <a:rPr lang="ru-RU" sz="2400" dirty="0" err="1" smtClean="0"/>
              <a:t>вимірювальний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прилад</a:t>
            </a:r>
            <a:r>
              <a:rPr lang="ru-RU" sz="2400" dirty="0" smtClean="0"/>
              <a:t>, </a:t>
            </a:r>
            <a:r>
              <a:rPr lang="ru-RU" sz="2400" dirty="0" err="1" smtClean="0"/>
              <a:t>приєднаний</a:t>
            </a:r>
            <a:r>
              <a:rPr lang="ru-RU" sz="2400" dirty="0" smtClean="0"/>
              <a:t> до </a:t>
            </a:r>
            <a:r>
              <a:rPr lang="ru-RU" sz="2400" dirty="0" err="1" smtClean="0"/>
              <a:t>неї</a:t>
            </a:r>
            <a:r>
              <a:rPr lang="ru-RU" sz="2400" dirty="0" smtClean="0"/>
              <a:t>, </a:t>
            </a:r>
            <a:r>
              <a:rPr lang="ru-RU" sz="2400" dirty="0" err="1" smtClean="0"/>
              <a:t>виявить</a:t>
            </a:r>
            <a:r>
              <a:rPr lang="ru-RU" sz="2400" dirty="0" smtClean="0"/>
              <a:t> </a:t>
            </a:r>
            <a:r>
              <a:rPr lang="ru-RU" sz="2400" dirty="0" err="1" smtClean="0"/>
              <a:t>змінну</a:t>
            </a:r>
            <a:r>
              <a:rPr lang="ru-RU" sz="2400" dirty="0" smtClean="0"/>
              <a:t> ЕРС, частота </a:t>
            </a:r>
            <a:r>
              <a:rPr lang="ru-RU" sz="2400" dirty="0" err="1" smtClean="0"/>
              <a:t>якої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відповідатиме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частоті</a:t>
            </a:r>
            <a:r>
              <a:rPr lang="ru-RU" sz="2400" dirty="0" smtClean="0"/>
              <a:t> </a:t>
            </a:r>
            <a:r>
              <a:rPr lang="ru-RU" sz="2400" dirty="0" err="1" smtClean="0"/>
              <a:t>зміни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електричного</a:t>
            </a:r>
            <a:r>
              <a:rPr lang="ru-RU" sz="2400" dirty="0" smtClean="0"/>
              <a:t> поля.</a:t>
            </a:r>
          </a:p>
          <a:p>
            <a:endParaRPr lang="ru-RU" sz="2400" dirty="0"/>
          </a:p>
        </p:txBody>
      </p:sp>
      <p:pic>
        <p:nvPicPr>
          <p:cNvPr id="3074" name="Picture 2" descr="C:\Users\Игорь\Desktop\s5WVKE9NRz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492896"/>
            <a:ext cx="5088880" cy="369831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3000">
    <p:blind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ru-RU" sz="2800" dirty="0" smtClean="0"/>
              <a:t>В 1887 </a:t>
            </a:r>
            <a:r>
              <a:rPr lang="ru-RU" sz="2800" dirty="0" err="1" smtClean="0"/>
              <a:t>німецький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фізик</a:t>
            </a:r>
            <a:r>
              <a:rPr lang="ru-RU" sz="2800" dirty="0" smtClean="0"/>
              <a:t> Г. Герц поставив </a:t>
            </a:r>
            <a:r>
              <a:rPr lang="ru-RU" sz="2800" dirty="0" err="1" smtClean="0"/>
              <a:t>експеримент</a:t>
            </a:r>
            <a:r>
              <a:rPr lang="ru-RU" sz="2800" dirty="0" smtClean="0"/>
              <a:t>, </a:t>
            </a:r>
            <a:r>
              <a:rPr lang="ru-RU" sz="2800" dirty="0" err="1" smtClean="0"/>
              <a:t>повністю</a:t>
            </a:r>
            <a:r>
              <a:rPr lang="ru-RU" sz="2800" dirty="0" smtClean="0"/>
              <a:t> </a:t>
            </a:r>
            <a:r>
              <a:rPr lang="ru-RU" sz="2800" dirty="0" err="1" smtClean="0"/>
              <a:t>підтвердив</a:t>
            </a:r>
            <a:r>
              <a:rPr lang="ru-RU" sz="2800" dirty="0" smtClean="0"/>
              <a:t> </a:t>
            </a:r>
            <a:r>
              <a:rPr lang="ru-RU" sz="2800" dirty="0" err="1" smtClean="0"/>
              <a:t>теоретичні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висновки</a:t>
            </a:r>
            <a:r>
              <a:rPr lang="ru-RU" sz="2800" dirty="0" smtClean="0"/>
              <a:t> </a:t>
            </a:r>
            <a:r>
              <a:rPr lang="ru-RU" sz="2800" dirty="0" err="1" smtClean="0"/>
              <a:t>Максвелла.Основною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частиною</a:t>
            </a:r>
            <a:r>
              <a:rPr lang="ru-RU" sz="2800" dirty="0" smtClean="0"/>
              <a:t> </a:t>
            </a:r>
            <a:r>
              <a:rPr lang="ru-RU" sz="2800" dirty="0" err="1" smtClean="0"/>
              <a:t>експериментальної</a:t>
            </a:r>
            <a:r>
              <a:rPr lang="ru-RU" sz="2800" dirty="0" smtClean="0"/>
              <a:t> установки Г. Р. Герца </a:t>
            </a:r>
            <a:r>
              <a:rPr lang="ru-RU" sz="2800" dirty="0" err="1" smtClean="0"/>
              <a:t>був</a:t>
            </a:r>
            <a:r>
              <a:rPr lang="ru-RU" sz="2800" dirty="0" smtClean="0"/>
              <a:t> </a:t>
            </a:r>
            <a:r>
              <a:rPr lang="ru-RU" sz="2800" dirty="0" err="1" smtClean="0"/>
              <a:t>випромінювач</a:t>
            </a:r>
            <a:r>
              <a:rPr lang="ru-RU" sz="2800" dirty="0" smtClean="0"/>
              <a:t> у </a:t>
            </a:r>
            <a:r>
              <a:rPr lang="ru-RU" sz="2800" dirty="0" err="1" smtClean="0"/>
              <a:t>вигляді</a:t>
            </a:r>
            <a:r>
              <a:rPr lang="ru-RU" sz="2800" dirty="0" smtClean="0"/>
              <a:t> </a:t>
            </a:r>
            <a:r>
              <a:rPr lang="ru-RU" sz="2800" dirty="0" err="1" smtClean="0"/>
              <a:t>двох</a:t>
            </a:r>
            <a:r>
              <a:rPr lang="ru-RU" sz="2800" dirty="0" smtClean="0"/>
              <a:t> </a:t>
            </a:r>
            <a:r>
              <a:rPr lang="ru-RU" sz="2800" dirty="0" err="1" smtClean="0"/>
              <a:t>металевих</a:t>
            </a:r>
            <a:r>
              <a:rPr lang="ru-RU" sz="2800" dirty="0" smtClean="0"/>
              <a:t> </a:t>
            </a:r>
            <a:r>
              <a:rPr lang="ru-RU" sz="2800" dirty="0" err="1" smtClean="0"/>
              <a:t>стрижнів</a:t>
            </a:r>
            <a:r>
              <a:rPr lang="ru-RU" sz="2800" dirty="0" smtClean="0"/>
              <a:t> , </a:t>
            </a:r>
            <a:r>
              <a:rPr lang="ru-RU" sz="2800" dirty="0" err="1" smtClean="0"/>
              <a:t>з'єднаних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джерелом</a:t>
            </a:r>
            <a:r>
              <a:rPr lang="ru-RU" sz="2800" dirty="0" smtClean="0"/>
              <a:t> </a:t>
            </a:r>
            <a:r>
              <a:rPr lang="ru-RU" sz="2800" dirty="0" err="1" smtClean="0"/>
              <a:t>високої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напруги</a:t>
            </a:r>
            <a:r>
              <a:rPr lang="ru-RU" sz="2800" dirty="0" smtClean="0"/>
              <a:t>.</a:t>
            </a:r>
          </a:p>
          <a:p>
            <a:endParaRPr lang="ru-RU" dirty="0"/>
          </a:p>
        </p:txBody>
      </p:sp>
      <p:pic>
        <p:nvPicPr>
          <p:cNvPr id="7170" name="Picture 2" descr="C:\Users\Игорь\Desktop\122Jg5G8TW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068960"/>
            <a:ext cx="4661914" cy="326008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0000">
    <p:randomBa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vi-VN" dirty="0" smtClean="0"/>
              <a:t>Дія електромагнітного поля на заряджені тіла описується в класичному наближенні допомогою сили Лоренца.</a:t>
            </a:r>
            <a:endParaRPr lang="uk-UA" dirty="0" smtClean="0"/>
          </a:p>
          <a:p>
            <a:r>
              <a:rPr lang="vi-VN" dirty="0" smtClean="0"/>
              <a:t>Си́ла Ло́ренца — сила, що діє на електричний заряд, який перебуває у електромагнітному</a:t>
            </a:r>
            <a:endParaRPr lang="ru-RU" dirty="0"/>
          </a:p>
        </p:txBody>
      </p:sp>
    </p:spTree>
  </p:cSld>
  <p:clrMapOvr>
    <a:masterClrMapping/>
  </p:clrMapOvr>
  <p:transition advClick="0" advTm="8000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832648"/>
          </a:xfrm>
        </p:spPr>
        <p:txBody>
          <a:bodyPr/>
          <a:lstStyle/>
          <a:p>
            <a:r>
              <a:rPr lang="vi-VN" sz="2800" dirty="0" smtClean="0"/>
              <a:t>Електричне поле діє на заряд із силою, направленою вздовж силових ліній поля. Магнітне поле діє лише на рухомі заряди. Сила дії магнітного поля перпендикулярна до силових ліній поля й до швидкості руху заряду.</a:t>
            </a:r>
            <a:endParaRPr lang="uk-UA" sz="2800" dirty="0" smtClean="0"/>
          </a:p>
          <a:p>
            <a:endParaRPr lang="ru-RU" dirty="0"/>
          </a:p>
        </p:txBody>
      </p:sp>
      <p:pic>
        <p:nvPicPr>
          <p:cNvPr id="9218" name="Picture 2" descr="C:\Users\Игорь\Desktop\PQk8_HYN2M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2266" y="2852936"/>
            <a:ext cx="2766626" cy="377591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1000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88632"/>
          </a:xfrm>
        </p:spPr>
        <p:txBody>
          <a:bodyPr/>
          <a:lstStyle/>
          <a:p>
            <a:r>
              <a:rPr lang="ru-RU" dirty="0" err="1" smtClean="0"/>
              <a:t>Електромагнітне</a:t>
            </a:r>
            <a:r>
              <a:rPr lang="ru-RU" dirty="0" smtClean="0"/>
              <a:t> поле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поле</a:t>
            </a:r>
            <a:r>
              <a:rPr lang="ru-RU" dirty="0" smtClean="0"/>
              <a:t>, яке </a:t>
            </a:r>
            <a:r>
              <a:rPr lang="ru-RU" dirty="0" err="1" smtClean="0"/>
              <a:t>описує</a:t>
            </a:r>
            <a:r>
              <a:rPr lang="ru-RU" dirty="0" smtClean="0"/>
              <a:t> </a:t>
            </a:r>
            <a:r>
              <a:rPr lang="ru-RU" dirty="0" err="1" smtClean="0"/>
              <a:t>електромагнітну</a:t>
            </a:r>
            <a:r>
              <a:rPr lang="ru-RU" dirty="0" smtClean="0"/>
              <a:t> </a:t>
            </a:r>
            <a:r>
              <a:rPr lang="ru-RU" dirty="0" err="1" smtClean="0"/>
              <a:t>взаємодію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фізичними</a:t>
            </a:r>
            <a:r>
              <a:rPr lang="ru-RU" dirty="0" smtClean="0"/>
              <a:t> </a:t>
            </a:r>
            <a:r>
              <a:rPr lang="ru-RU" dirty="0" err="1" smtClean="0"/>
              <a:t>тілами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Розділ</a:t>
            </a:r>
            <a:r>
              <a:rPr lang="ru-RU" dirty="0" smtClean="0"/>
              <a:t> </a:t>
            </a:r>
            <a:r>
              <a:rPr lang="ru-RU" dirty="0" err="1" smtClean="0"/>
              <a:t>фізики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вивчає</a:t>
            </a:r>
            <a:r>
              <a:rPr lang="ru-RU" dirty="0" smtClean="0"/>
              <a:t> </a:t>
            </a:r>
            <a:r>
              <a:rPr lang="ru-RU" dirty="0" err="1" smtClean="0"/>
              <a:t>електромагнітне</a:t>
            </a:r>
            <a:r>
              <a:rPr lang="ru-RU" dirty="0" smtClean="0"/>
              <a:t> поле,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електродинамікою</a:t>
            </a:r>
            <a:r>
              <a:rPr lang="ru-RU" dirty="0" smtClean="0"/>
              <a:t>. </a:t>
            </a:r>
            <a:r>
              <a:rPr lang="ru-RU" dirty="0" err="1" smtClean="0"/>
              <a:t>Постійні</a:t>
            </a:r>
            <a:r>
              <a:rPr lang="ru-RU" dirty="0" smtClean="0"/>
              <a:t> </a:t>
            </a:r>
            <a:r>
              <a:rPr lang="ru-RU" dirty="0" err="1" smtClean="0"/>
              <a:t>електричні</a:t>
            </a:r>
            <a:r>
              <a:rPr lang="ru-RU" dirty="0" smtClean="0"/>
              <a:t> поля </a:t>
            </a:r>
            <a:r>
              <a:rPr lang="ru-RU" dirty="0" err="1" smtClean="0"/>
              <a:t>вивчаються</a:t>
            </a:r>
            <a:r>
              <a:rPr lang="ru-RU" dirty="0" smtClean="0"/>
              <a:t> </a:t>
            </a:r>
            <a:r>
              <a:rPr lang="ru-RU" dirty="0" err="1" smtClean="0"/>
              <a:t>електростатикою</a:t>
            </a:r>
            <a:r>
              <a:rPr lang="ru-RU" dirty="0" smtClean="0"/>
              <a:t>, а </a:t>
            </a:r>
            <a:r>
              <a:rPr lang="ru-RU" dirty="0" err="1" smtClean="0"/>
              <a:t>галузь</a:t>
            </a:r>
            <a:r>
              <a:rPr lang="ru-RU" dirty="0" smtClean="0"/>
              <a:t> </a:t>
            </a:r>
            <a:r>
              <a:rPr lang="ru-RU" dirty="0" err="1" smtClean="0"/>
              <a:t>фізики</a:t>
            </a:r>
            <a:r>
              <a:rPr lang="ru-RU" dirty="0" smtClean="0"/>
              <a:t>, яка </a:t>
            </a:r>
            <a:r>
              <a:rPr lang="ru-RU" dirty="0" err="1" smtClean="0"/>
              <a:t>досліджує</a:t>
            </a:r>
            <a:r>
              <a:rPr lang="ru-RU" dirty="0" smtClean="0"/>
              <a:t> </a:t>
            </a:r>
            <a:r>
              <a:rPr lang="ru-RU" dirty="0" err="1" smtClean="0"/>
              <a:t>постійні</a:t>
            </a:r>
            <a:r>
              <a:rPr lang="ru-RU" dirty="0" smtClean="0"/>
              <a:t> </a:t>
            </a:r>
            <a:r>
              <a:rPr lang="ru-RU" dirty="0" err="1" smtClean="0"/>
              <a:t>магнітні</a:t>
            </a:r>
            <a:r>
              <a:rPr lang="ru-RU" dirty="0" smtClean="0"/>
              <a:t> поля </a:t>
            </a:r>
            <a:r>
              <a:rPr lang="ru-RU" dirty="0" err="1" smtClean="0"/>
              <a:t>називається</a:t>
            </a:r>
            <a:r>
              <a:rPr lang="ru-RU" dirty="0" smtClean="0"/>
              <a:t> магнетизмом.</a:t>
            </a:r>
          </a:p>
          <a:p>
            <a:endParaRPr lang="ru-RU" dirty="0" smtClean="0"/>
          </a:p>
        </p:txBody>
      </p:sp>
    </p:spTree>
  </p:cSld>
  <p:clrMapOvr>
    <a:masterClrMapping/>
  </p:clrMapOvr>
  <p:transition advClick="0" advTm="14000">
    <p:spli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dirty="0" smtClean="0"/>
              <a:t>У 1820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Ерстед</a:t>
            </a:r>
            <a:r>
              <a:rPr lang="ru-RU" dirty="0" smtClean="0"/>
              <a:t> </a:t>
            </a:r>
            <a:r>
              <a:rPr lang="ru-RU" dirty="0" err="1" smtClean="0"/>
              <a:t>відкрив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відхилення</a:t>
            </a:r>
            <a:r>
              <a:rPr lang="ru-RU" dirty="0" smtClean="0"/>
              <a:t> </a:t>
            </a:r>
            <a:r>
              <a:rPr lang="ru-RU" dirty="0" err="1" smtClean="0"/>
              <a:t>магнітної</a:t>
            </a:r>
            <a:r>
              <a:rPr lang="ru-RU" dirty="0" smtClean="0"/>
              <a:t> </a:t>
            </a:r>
            <a:r>
              <a:rPr lang="ru-RU" dirty="0" err="1" smtClean="0"/>
              <a:t>стрілки</a:t>
            </a:r>
            <a:r>
              <a:rPr lang="ru-RU" dirty="0" smtClean="0"/>
              <a:t> </a:t>
            </a:r>
            <a:r>
              <a:rPr lang="ru-RU" dirty="0" err="1" smtClean="0"/>
              <a:t>електричним</a:t>
            </a:r>
            <a:r>
              <a:rPr lang="ru-RU" dirty="0" smtClean="0"/>
              <a:t> </a:t>
            </a:r>
            <a:r>
              <a:rPr lang="ru-RU" dirty="0" err="1" smtClean="0"/>
              <a:t>струмом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1266" name="Picture 2" descr="C:\Users\Игорь\Desktop\12_14_06_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988840"/>
            <a:ext cx="5533628" cy="4270517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7000">
    <p:diamond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936650"/>
          </a:xfrm>
        </p:spPr>
        <p:txBody>
          <a:bodyPr/>
          <a:lstStyle/>
          <a:p>
            <a:r>
              <a:rPr lang="ru-RU" sz="3600" dirty="0" err="1" smtClean="0"/>
              <a:t>Взаємодія</a:t>
            </a:r>
            <a:r>
              <a:rPr lang="ru-RU" sz="3600" dirty="0" smtClean="0"/>
              <a:t> </a:t>
            </a:r>
            <a:r>
              <a:rPr lang="ru-RU" sz="3600" dirty="0" err="1" smtClean="0"/>
              <a:t>людини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електромагнітних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випромінювань</a:t>
            </a:r>
            <a:r>
              <a:rPr lang="ru-RU" sz="3600" dirty="0" smtClean="0"/>
              <a:t>.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err="1" smtClean="0"/>
              <a:t>Багатьма</a:t>
            </a:r>
            <a:r>
              <a:rPr lang="ru-RU" sz="2800" dirty="0" smtClean="0"/>
              <a:t> </a:t>
            </a:r>
            <a:r>
              <a:rPr lang="ru-RU" sz="2800" dirty="0" err="1" smtClean="0"/>
              <a:t>вченими</a:t>
            </a:r>
            <a:r>
              <a:rPr lang="ru-RU" sz="2800" dirty="0" smtClean="0"/>
              <a:t> доведений </a:t>
            </a:r>
            <a:r>
              <a:rPr lang="ru-RU" sz="2800" dirty="0" err="1" smtClean="0"/>
              <a:t>негативний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вплив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електромагнітного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випромінювання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організм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тварин</a:t>
            </a:r>
            <a:endParaRPr lang="ru-RU" sz="2800" dirty="0" smtClean="0"/>
          </a:p>
          <a:p>
            <a:pPr>
              <a:buNone/>
            </a:pPr>
            <a:endParaRPr lang="ru-RU" sz="2800" dirty="0"/>
          </a:p>
        </p:txBody>
      </p:sp>
      <p:pic>
        <p:nvPicPr>
          <p:cNvPr id="12290" name="Picture 2" descr="C:\Users\Игорь\Desktop\nZXvYk7rHi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140968"/>
            <a:ext cx="5246216" cy="324861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8000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 err="1" smtClean="0"/>
              <a:t>Проведені</a:t>
            </a:r>
            <a:r>
              <a:rPr lang="ru-RU" dirty="0" smtClean="0"/>
              <a:t> </a:t>
            </a:r>
            <a:r>
              <a:rPr lang="ru-RU" dirty="0" err="1" smtClean="0"/>
              <a:t>українськими</a:t>
            </a:r>
            <a:r>
              <a:rPr lang="ru-RU" dirty="0" smtClean="0"/>
              <a:t> </a:t>
            </a:r>
            <a:r>
              <a:rPr lang="ru-RU" dirty="0" err="1" smtClean="0"/>
              <a:t>вченими-гігієністами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захворюваності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мешкає</a:t>
            </a:r>
            <a:r>
              <a:rPr lang="ru-RU" dirty="0" smtClean="0"/>
              <a:t> в </a:t>
            </a:r>
            <a:r>
              <a:rPr lang="ru-RU" dirty="0" err="1" smtClean="0"/>
              <a:t>районі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електромагнітного</a:t>
            </a:r>
            <a:r>
              <a:rPr lang="ru-RU" dirty="0" smtClean="0"/>
              <a:t> поля </a:t>
            </a:r>
            <a:r>
              <a:rPr lang="ru-RU" dirty="0" err="1" smtClean="0"/>
              <a:t>свідчить</a:t>
            </a:r>
            <a:r>
              <a:rPr lang="ru-RU" dirty="0" smtClean="0"/>
              <a:t> про </a:t>
            </a:r>
            <a:r>
              <a:rPr lang="ru-RU" dirty="0" err="1" smtClean="0"/>
              <a:t>статистично</a:t>
            </a:r>
            <a:r>
              <a:rPr lang="ru-RU" dirty="0" smtClean="0"/>
              <a:t> </a:t>
            </a:r>
            <a:r>
              <a:rPr lang="ru-RU" dirty="0" err="1" smtClean="0"/>
              <a:t>достовірне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захворюваності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числа хвороб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,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кровообігу</a:t>
            </a:r>
            <a:r>
              <a:rPr lang="ru-RU" dirty="0" smtClean="0"/>
              <a:t> (</a:t>
            </a:r>
            <a:r>
              <a:rPr lang="ru-RU" dirty="0" err="1" smtClean="0"/>
              <a:t>гіпертонічна</a:t>
            </a:r>
            <a:r>
              <a:rPr lang="ru-RU" dirty="0" smtClean="0"/>
              <a:t> хвороба),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та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чуття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advClick="0" advTm="14000">
    <p:pull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2348880"/>
            <a:ext cx="9144000" cy="1512169"/>
          </a:xfrm>
        </p:spPr>
        <p:txBody>
          <a:bodyPr/>
          <a:lstStyle/>
          <a:p>
            <a:pPr>
              <a:buNone/>
            </a:pPr>
            <a:r>
              <a:rPr lang="uk-UA" sz="7200" dirty="0" smtClean="0"/>
              <a:t>   </a:t>
            </a:r>
            <a:r>
              <a:rPr lang="uk-UA" sz="7200" b="1" dirty="0" smtClean="0"/>
              <a:t>Дякуємо за увагу!!!</a:t>
            </a:r>
            <a:endParaRPr lang="ru-RU" sz="7200" b="1" dirty="0"/>
          </a:p>
        </p:txBody>
      </p:sp>
    </p:spTree>
  </p:cSld>
  <p:clrMapOvr>
    <a:masterClrMapping/>
  </p:clrMapOvr>
  <p:transition advClick="0" advTm="4000">
    <p:newsflash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/>
          <a:lstStyle/>
          <a:p>
            <a:r>
              <a:rPr lang="ru-RU" dirty="0" err="1" smtClean="0"/>
              <a:t>Розповсюдження</a:t>
            </a:r>
            <a:r>
              <a:rPr lang="ru-RU" dirty="0" smtClean="0"/>
              <a:t> в </a:t>
            </a:r>
            <a:r>
              <a:rPr lang="ru-RU" dirty="0" err="1" smtClean="0"/>
              <a:t>просторі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     </a:t>
            </a:r>
            <a:r>
              <a:rPr lang="ru-RU" sz="2800" dirty="0" err="1" smtClean="0"/>
              <a:t>Електромагнітне</a:t>
            </a:r>
            <a:r>
              <a:rPr lang="ru-RU" sz="2800" dirty="0" smtClean="0"/>
              <a:t> поле </a:t>
            </a:r>
            <a:r>
              <a:rPr lang="ru-RU" sz="2800" dirty="0" err="1" smtClean="0"/>
              <a:t>створене</a:t>
            </a:r>
            <a:r>
              <a:rPr lang="ru-RU" sz="2800" dirty="0" smtClean="0"/>
              <a:t> </a:t>
            </a:r>
            <a:r>
              <a:rPr lang="ru-RU" sz="2800" dirty="0" err="1" smtClean="0"/>
              <a:t>зарядамирозповсюджується</a:t>
            </a:r>
            <a:r>
              <a:rPr lang="ru-RU" sz="2800" dirty="0" smtClean="0"/>
              <a:t> в </a:t>
            </a:r>
            <a:r>
              <a:rPr lang="ru-RU" sz="2800" dirty="0" err="1" smtClean="0"/>
              <a:t>просторі</a:t>
            </a:r>
            <a:r>
              <a:rPr lang="ru-RU" sz="2800" dirty="0" smtClean="0"/>
              <a:t> у </a:t>
            </a:r>
            <a:r>
              <a:rPr lang="ru-RU" sz="2800" dirty="0" err="1" smtClean="0"/>
              <a:t>вигляді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електромагнітних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хвиль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Таким чином </a:t>
            </a:r>
            <a:r>
              <a:rPr lang="ru-RU" sz="2800" dirty="0" err="1" smtClean="0"/>
              <a:t>взаємодія</a:t>
            </a:r>
            <a:r>
              <a:rPr lang="ru-RU" sz="2800" dirty="0" smtClean="0"/>
              <a:t> </a:t>
            </a:r>
            <a:r>
              <a:rPr lang="ru-RU" sz="2800" dirty="0" err="1" smtClean="0"/>
              <a:t>заряджених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тіл</a:t>
            </a:r>
            <a:r>
              <a:rPr lang="ru-RU" sz="2800" dirty="0" smtClean="0"/>
              <a:t> не 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миттєвою</a:t>
            </a:r>
            <a:r>
              <a:rPr lang="ru-RU" sz="2800" dirty="0" smtClean="0"/>
              <a:t>. </a:t>
            </a:r>
          </a:p>
          <a:p>
            <a:endParaRPr lang="ru-RU" dirty="0"/>
          </a:p>
        </p:txBody>
      </p:sp>
      <p:pic>
        <p:nvPicPr>
          <p:cNvPr id="10242" name="Picture 2" descr="C:\Users\Игорь\Desktop\1eee9EyXf6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996952"/>
            <a:ext cx="4386064" cy="328954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0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одного заряду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зміну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діє</a:t>
            </a:r>
            <a:r>
              <a:rPr lang="ru-RU" dirty="0" smtClean="0"/>
              <a:t> на </a:t>
            </a:r>
            <a:r>
              <a:rPr lang="ru-RU" dirty="0" err="1" smtClean="0"/>
              <a:t>інший</a:t>
            </a:r>
            <a:r>
              <a:rPr lang="ru-RU" dirty="0" smtClean="0"/>
              <a:t> заряд, </a:t>
            </a:r>
            <a:r>
              <a:rPr lang="ru-RU" dirty="0" err="1" smtClean="0"/>
              <a:t>лише</a:t>
            </a:r>
            <a:r>
              <a:rPr lang="ru-RU" dirty="0" smtClean="0"/>
              <a:t> через </a:t>
            </a:r>
            <a:r>
              <a:rPr lang="ru-RU" dirty="0" err="1" smtClean="0"/>
              <a:t>проміжок</a:t>
            </a:r>
            <a:r>
              <a:rPr lang="ru-RU" dirty="0" smtClean="0"/>
              <a:t> часу, </a:t>
            </a:r>
            <a:r>
              <a:rPr lang="ru-RU" dirty="0" err="1" smtClean="0"/>
              <a:t>потрібний</a:t>
            </a:r>
            <a:r>
              <a:rPr lang="ru-RU" dirty="0" smtClean="0"/>
              <a:t> для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електромагнітна</a:t>
            </a:r>
            <a:r>
              <a:rPr lang="ru-RU" dirty="0" smtClean="0"/>
              <a:t> </a:t>
            </a:r>
            <a:r>
              <a:rPr lang="ru-RU" dirty="0" err="1" smtClean="0"/>
              <a:t>хвиля</a:t>
            </a:r>
            <a:r>
              <a:rPr lang="ru-RU" dirty="0" smtClean="0"/>
              <a:t> </a:t>
            </a:r>
            <a:r>
              <a:rPr lang="ru-RU" dirty="0" err="1" smtClean="0"/>
              <a:t>подолала</a:t>
            </a:r>
            <a:r>
              <a:rPr lang="ru-RU" dirty="0" smtClean="0"/>
              <a:t> </a:t>
            </a:r>
            <a:r>
              <a:rPr lang="ru-RU" dirty="0" err="1" smtClean="0"/>
              <a:t>віддаль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зарядами.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Електромагнітні</a:t>
            </a:r>
            <a:r>
              <a:rPr lang="ru-RU" dirty="0" smtClean="0"/>
              <a:t> </a:t>
            </a:r>
            <a:r>
              <a:rPr lang="ru-RU" dirty="0" err="1" smtClean="0"/>
              <a:t>хвилі</a:t>
            </a:r>
            <a:r>
              <a:rPr lang="ru-RU" dirty="0" smtClean="0"/>
              <a:t> </a:t>
            </a:r>
            <a:r>
              <a:rPr lang="ru-RU" dirty="0" err="1" smtClean="0"/>
              <a:t>розповсюджуються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швидкістю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advClick="0" advTm="9000"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Носіями</a:t>
            </a:r>
            <a:r>
              <a:rPr lang="ru-RU" dirty="0" smtClean="0"/>
              <a:t> </a:t>
            </a:r>
            <a:r>
              <a:rPr lang="ru-RU" dirty="0" err="1" smtClean="0"/>
              <a:t>електромагнітного</a:t>
            </a:r>
            <a:r>
              <a:rPr lang="ru-RU" dirty="0" smtClean="0"/>
              <a:t> поля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фотони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елементарні</a:t>
            </a:r>
            <a:r>
              <a:rPr lang="ru-RU" dirty="0" smtClean="0"/>
              <a:t> </a:t>
            </a:r>
            <a:r>
              <a:rPr lang="ru-RU" dirty="0" err="1" smtClean="0"/>
              <a:t>частки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нульовою</a:t>
            </a:r>
            <a:r>
              <a:rPr lang="ru-RU" dirty="0" smtClean="0"/>
              <a:t> </a:t>
            </a:r>
            <a:r>
              <a:rPr lang="ru-RU" dirty="0" err="1" smtClean="0"/>
              <a:t>масою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спокою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Електромагнітні</a:t>
            </a:r>
            <a:r>
              <a:rPr lang="ru-RU" dirty="0" smtClean="0"/>
              <a:t> </a:t>
            </a:r>
            <a:r>
              <a:rPr lang="ru-RU" dirty="0" err="1" smtClean="0"/>
              <a:t>хвилі</a:t>
            </a:r>
            <a:r>
              <a:rPr lang="ru-RU" dirty="0" smtClean="0"/>
              <a:t> </a:t>
            </a:r>
            <a:r>
              <a:rPr lang="ru-RU" dirty="0" err="1" smtClean="0"/>
              <a:t>випромінюються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поглинаються</a:t>
            </a:r>
            <a:r>
              <a:rPr lang="ru-RU" dirty="0" smtClean="0"/>
              <a:t> квантами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енергією</a:t>
            </a:r>
            <a:r>
              <a:rPr lang="ru-RU" dirty="0" smtClean="0"/>
              <a:t> .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9000"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електромагнітного</a:t>
            </a:r>
            <a:r>
              <a:rPr lang="ru-RU" dirty="0" smtClean="0"/>
              <a:t> поля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Електромагнітне</a:t>
            </a:r>
            <a:r>
              <a:rPr lang="ru-RU" dirty="0" smtClean="0"/>
              <a:t> поле </a:t>
            </a:r>
            <a:r>
              <a:rPr lang="ru-RU" dirty="0" err="1" smtClean="0"/>
              <a:t>створюється</a:t>
            </a:r>
            <a:r>
              <a:rPr lang="ru-RU" dirty="0" smtClean="0"/>
              <a:t> зарядами. </a:t>
            </a:r>
            <a:r>
              <a:rPr lang="ru-RU" dirty="0" err="1" smtClean="0"/>
              <a:t>Непорушні</a:t>
            </a:r>
            <a:r>
              <a:rPr lang="ru-RU" dirty="0" smtClean="0"/>
              <a:t> заряди </a:t>
            </a:r>
            <a:r>
              <a:rPr lang="ru-RU" dirty="0" err="1" smtClean="0"/>
              <a:t>створюють</a:t>
            </a:r>
            <a:r>
              <a:rPr lang="ru-RU" dirty="0" smtClean="0"/>
              <a:t> </a:t>
            </a:r>
            <a:r>
              <a:rPr lang="ru-RU" dirty="0" err="1" smtClean="0"/>
              <a:t>електричне</a:t>
            </a:r>
            <a:r>
              <a:rPr lang="ru-RU" dirty="0" smtClean="0"/>
              <a:t> поле, </a:t>
            </a:r>
            <a:r>
              <a:rPr lang="ru-RU" dirty="0" err="1" smtClean="0"/>
              <a:t>рухомі</a:t>
            </a:r>
            <a:r>
              <a:rPr lang="ru-RU" dirty="0" smtClean="0"/>
              <a:t> заряди — </a:t>
            </a:r>
            <a:r>
              <a:rPr lang="ru-RU" dirty="0" err="1" smtClean="0"/>
              <a:t>електричне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магнітне</a:t>
            </a:r>
            <a:r>
              <a:rPr lang="ru-RU" dirty="0" smtClean="0"/>
              <a:t> поле.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зауважити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магнітне</a:t>
            </a:r>
            <a:r>
              <a:rPr lang="ru-RU" dirty="0" smtClean="0"/>
              <a:t> поле </a:t>
            </a:r>
            <a:r>
              <a:rPr lang="ru-RU" dirty="0" err="1" smtClean="0"/>
              <a:t>постійних</a:t>
            </a:r>
            <a:r>
              <a:rPr lang="ru-RU" dirty="0" smtClean="0"/>
              <a:t> </a:t>
            </a:r>
            <a:r>
              <a:rPr lang="ru-RU" dirty="0" err="1" smtClean="0"/>
              <a:t>магнітів</a:t>
            </a:r>
            <a:r>
              <a:rPr lang="ru-RU" dirty="0" smtClean="0"/>
              <a:t> </a:t>
            </a:r>
            <a:r>
              <a:rPr lang="ru-RU" dirty="0" err="1" smtClean="0"/>
              <a:t>створюється</a:t>
            </a:r>
            <a:r>
              <a:rPr lang="ru-RU" dirty="0" smtClean="0"/>
              <a:t> </a:t>
            </a:r>
            <a:r>
              <a:rPr lang="ru-RU" dirty="0" err="1" smtClean="0"/>
              <a:t>узгодженим</a:t>
            </a:r>
            <a:r>
              <a:rPr lang="ru-RU" dirty="0" smtClean="0"/>
              <a:t> </a:t>
            </a:r>
            <a:r>
              <a:rPr lang="ru-RU" dirty="0" err="1" smtClean="0"/>
              <a:t>рухом</a:t>
            </a:r>
            <a:r>
              <a:rPr lang="ru-RU" dirty="0" smtClean="0"/>
              <a:t> </a:t>
            </a:r>
            <a:r>
              <a:rPr lang="ru-RU" dirty="0" err="1" smtClean="0"/>
              <a:t>електронів</a:t>
            </a:r>
            <a:r>
              <a:rPr lang="ru-RU" dirty="0" smtClean="0"/>
              <a:t> у атомах,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мікроскопічними</a:t>
            </a:r>
            <a:r>
              <a:rPr lang="ru-RU" dirty="0" smtClean="0"/>
              <a:t> </a:t>
            </a:r>
            <a:r>
              <a:rPr lang="ru-RU" dirty="0" err="1" smtClean="0"/>
              <a:t>електричними</a:t>
            </a:r>
            <a:r>
              <a:rPr lang="ru-RU" dirty="0" smtClean="0"/>
              <a:t> струмами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14000"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uk-UA" b="1" dirty="0" err="1" smtClean="0"/>
              <a:t>Магні́тне</a:t>
            </a:r>
            <a:r>
              <a:rPr lang="uk-UA" b="1" dirty="0" smtClean="0"/>
              <a:t> </a:t>
            </a:r>
            <a:r>
              <a:rPr lang="uk-UA" b="1" dirty="0" err="1" smtClean="0"/>
              <a:t>по́ле</a:t>
            </a:r>
            <a:r>
              <a:rPr lang="uk-UA" dirty="0" smtClean="0"/>
              <a:t> — складова електромагнітного поля, за допомогою якої здійснюється взаємодія між рухомими </a:t>
            </a:r>
            <a:r>
              <a:rPr lang="uk-UA" dirty="0" err="1" smtClean="0"/>
              <a:t>електрично</a:t>
            </a:r>
            <a:r>
              <a:rPr lang="uk-UA" dirty="0" smtClean="0"/>
              <a:t>  зарядженими частинками.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</p:txBody>
      </p:sp>
      <p:pic>
        <p:nvPicPr>
          <p:cNvPr id="1027" name="Picture 3" descr="C:\Users\Игорь\Desktop\0002-002-Silov-ln-magntnogo-polj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492896"/>
            <a:ext cx="5004048" cy="375303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8000"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Игорь\Desktop\200px-Electromagnetism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548680"/>
            <a:ext cx="4083597" cy="445112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67744" y="4941168"/>
            <a:ext cx="55081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На малюнку зображено провідник, навколо якого існує магнітне поле</a:t>
            </a:r>
            <a:endParaRPr lang="ru-RU" sz="2400" dirty="0"/>
          </a:p>
        </p:txBody>
      </p:sp>
    </p:spTree>
  </p:cSld>
  <p:clrMapOvr>
    <a:masterClrMapping/>
  </p:clrMapOvr>
  <p:transition advClick="0" advTm="4000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uk-UA" dirty="0" smtClean="0"/>
              <a:t>Магнітне поле спричиняє силову дію на рухомі електричні заряди.</a:t>
            </a:r>
          </a:p>
          <a:p>
            <a:r>
              <a:rPr lang="uk-UA" dirty="0" smtClean="0"/>
              <a:t> Нерухомі електричні заряди з магнітним полем не взаємодіють, але елементарні частинки з ненульовим спіном, які мають власний магнітний момент, є джерелом магнітного поля і магнітне поле спричиняє на них силову дію, навіть якщо вони перебувають у стані спокою.</a:t>
            </a:r>
            <a:endParaRPr lang="ru-RU" dirty="0"/>
          </a:p>
        </p:txBody>
      </p:sp>
    </p:spTree>
  </p:cSld>
  <p:clrMapOvr>
    <a:masterClrMapping/>
  </p:clrMapOvr>
  <p:transition advClick="0" advTm="15000"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zika_teml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Fzika_teml</Template>
  <TotalTime>99</TotalTime>
  <Words>528</Words>
  <Application>Microsoft Office PowerPoint</Application>
  <PresentationFormat>Экран (4:3)</PresentationFormat>
  <Paragraphs>40</Paragraphs>
  <Slides>23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Fzika_teml</vt:lpstr>
      <vt:lpstr>Електромагнітне поле</vt:lpstr>
      <vt:lpstr>Слайд 2</vt:lpstr>
      <vt:lpstr>Розповсюдження в просторі</vt:lpstr>
      <vt:lpstr>Слайд 4</vt:lpstr>
      <vt:lpstr>Слайд 5</vt:lpstr>
      <vt:lpstr>Джерела електромагнітного поля</vt:lpstr>
      <vt:lpstr>Слайд 7</vt:lpstr>
      <vt:lpstr>Слайд 8</vt:lpstr>
      <vt:lpstr>Слайд 9</vt:lpstr>
      <vt:lpstr>Слайд 10</vt:lpstr>
      <vt:lpstr>Магнітоелектрична індукція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Взаємодія людини і електромагнітних випромінювань. </vt:lpstr>
      <vt:lpstr>Слайд 22</vt:lpstr>
      <vt:lpstr>Слайд 23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>Физика</dc:subject>
  <dc:creator>Игорь</dc:creator>
  <dc:description>http://propowerpoint.ru - Бесплатные шаблоны для презентаций. Полезные советы и уроки  PowerPoint .</dc:description>
  <cp:lastModifiedBy>Игорь</cp:lastModifiedBy>
  <cp:revision>14</cp:revision>
  <dcterms:created xsi:type="dcterms:W3CDTF">2013-11-30T08:01:58Z</dcterms:created>
  <dcterms:modified xsi:type="dcterms:W3CDTF">2014-06-06T16:53:24Z</dcterms:modified>
</cp:coreProperties>
</file>