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09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70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03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24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66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41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16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52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40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36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72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5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Двигуни внутрішнього згорання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Підготувала </a:t>
            </a:r>
            <a:r>
              <a:rPr lang="ru-RU" dirty="0" err="1"/>
              <a:t>учениця</a:t>
            </a:r>
            <a:r>
              <a:rPr lang="ru-RU" dirty="0"/>
              <a:t> 10-Ф </a:t>
            </a:r>
            <a:r>
              <a:rPr lang="ru-RU" dirty="0" err="1"/>
              <a:t>класу</a:t>
            </a:r>
            <a:r>
              <a:rPr lang="ru-RU" dirty="0"/>
              <a:t>, Семененко Анна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847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927" y="413531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Двигун</a:t>
            </a: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внутрішнього</a:t>
            </a: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згорання</a:t>
            </a: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— тип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двигуна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теплова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машина, в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якій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хімічна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енергія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палива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згоряє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робочій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зоні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перетвориться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механічну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роботу.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Поряд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електричним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двигуном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двигун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внутрішнього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згоряння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є одним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найпоширеніших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типів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двигунів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Найчастіше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він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використовується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транспортних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засобах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автомобілях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мотоциклах,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поїздах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морському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транспорті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тощо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Двигуни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внутрішнього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згоряння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застосовуються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також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автономних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електричних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генераторах для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виробництва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електроенергії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8068" y="411278"/>
            <a:ext cx="3206303" cy="43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40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42" y="277788"/>
            <a:ext cx="48038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Принцип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внутрішнього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згоряння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неодноразово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пропонувався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конструкції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двигунів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але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практичні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двигуни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внутрішнього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згоряння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почали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виготовляти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тільки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другій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половині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XIX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століття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До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розроблення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різноманітних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інженерних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рішень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необхідних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двигуна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доклали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зусиль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багато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інженерів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Винахідником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двигуна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внутрішнього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згоряння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часто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називають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Ніколауса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Отто,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1862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році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розпочав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виробництво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й продаж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двотактних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двигунів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У 1876 Отто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сконструював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чотиритактний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двигун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вдалося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запатентувати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винахід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тому принцип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чотиритактного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двигуна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став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загальною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основою для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багатьох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розробок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Патент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чотиритактний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двигун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отримав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1862 Альфонс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Роша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Перший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бензиновий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двигун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сконструював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Карл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Бенц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Рудольф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Дізель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побудував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перший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дизельний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двигун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із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високим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коефіцієнтом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корисної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1897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році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24" y="277788"/>
            <a:ext cx="2057147" cy="2967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24" y="3618964"/>
            <a:ext cx="2087211" cy="2875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158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562" y="216974"/>
            <a:ext cx="851937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Конструкція</a:t>
            </a:r>
            <a:r>
              <a:rPr lang="ru-RU" sz="36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і принцип </a:t>
            </a:r>
            <a:r>
              <a:rPr lang="ru-RU" sz="36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дії</a:t>
            </a:r>
            <a:endParaRPr lang="ru-RU" sz="3600" cap="all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  <a:p>
            <a:endParaRPr lang="ru-RU" sz="1400" cap="all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  <a:p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Механічна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система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двигуна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внутрішнього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згоряння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сконструйована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таким чином,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що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його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робота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розбивається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на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послідовність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періодичних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циклів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,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кожен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із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яких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складається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з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кількох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тактів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 Один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із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тактів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робочий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,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під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час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цього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такту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розширення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гарячих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стиснених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газів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призводить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до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руху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поршня,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інші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виконують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допоміжні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функції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,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серед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яких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всмоктування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палива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та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повітря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,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звільнення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робочої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камери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від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відпрацьованих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продуктів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згоряння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тощо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Найпоширеніші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конструкції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двигунів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внутрішнього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згоряння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—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двотактні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та </a:t>
            </a:r>
            <a:r>
              <a:rPr lang="ru-RU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чотиритактні</a:t>
            </a: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2200" y="3581587"/>
            <a:ext cx="3372386" cy="31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88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926" y="46586"/>
            <a:ext cx="4572000" cy="68326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Серед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різноманітних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конструкцій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двигунів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внутрішнього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згоряння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найчастіше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зустрічаються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дизельні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та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карбюраторні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 В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дизельних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двигунах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паливо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впорскується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безпосередньо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в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стиснене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повітря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і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загоряється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у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процесі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впорскування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 В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карбюраторних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двигунах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використовується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спеціальний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пристрій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, карбюратор, в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якому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створюється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суміш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палива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та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повітря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Запалювання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суміші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в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карбюраторних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двигунах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потребує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3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електричної</a:t>
            </a:r>
            <a:r>
              <a:rPr lang="ru-RU" sz="23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400" cap="all" dirty="0" err="1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іскри</a:t>
            </a:r>
            <a:r>
              <a:rPr lang="ru-RU" sz="2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72" y="381437"/>
            <a:ext cx="2315984" cy="4491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3369" y="4873042"/>
            <a:ext cx="2588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чотиритактного</a:t>
            </a:r>
            <a:r>
              <a:rPr lang="ru-RU" dirty="0"/>
              <a:t> дизельного </a:t>
            </a:r>
            <a:r>
              <a:rPr lang="uk-UA" dirty="0" smtClean="0"/>
              <a:t>двигуна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132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12" y="2493737"/>
            <a:ext cx="4105140" cy="1609344"/>
          </a:xfrm>
        </p:spPr>
        <p:txBody>
          <a:bodyPr>
            <a:noAutofit/>
          </a:bodyPr>
          <a:lstStyle/>
          <a:p>
            <a:r>
              <a:rPr lang="ru-RU" sz="2000" dirty="0"/>
              <a:t>Принцип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двигуна</a:t>
            </a:r>
            <a:r>
              <a:rPr lang="ru-RU" sz="2000" dirty="0"/>
              <a:t> </a:t>
            </a:r>
            <a:r>
              <a:rPr lang="ru-RU" sz="2000" dirty="0" err="1"/>
              <a:t>внутрішнього</a:t>
            </a:r>
            <a:r>
              <a:rPr lang="ru-RU" sz="2000" dirty="0"/>
              <a:t> </a:t>
            </a:r>
            <a:r>
              <a:rPr lang="ru-RU" sz="2000" dirty="0" err="1"/>
              <a:t>згоряння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розглянути</a:t>
            </a:r>
            <a:r>
              <a:rPr lang="ru-RU" sz="2000" dirty="0"/>
              <a:t> на </a:t>
            </a:r>
            <a:r>
              <a:rPr lang="ru-RU" sz="2000" dirty="0" err="1"/>
              <a:t>прикладі</a:t>
            </a:r>
            <a:r>
              <a:rPr lang="ru-RU" sz="2000" dirty="0"/>
              <a:t> </a:t>
            </a:r>
            <a:r>
              <a:rPr lang="ru-RU" sz="2000" dirty="0" err="1"/>
              <a:t>чотиритактного</a:t>
            </a:r>
            <a:r>
              <a:rPr lang="ru-RU" sz="2000" dirty="0"/>
              <a:t> карбюраторного </a:t>
            </a:r>
            <a:r>
              <a:rPr lang="ru-RU" sz="2000" dirty="0" err="1"/>
              <a:t>двигуна</a:t>
            </a:r>
            <a:r>
              <a:rPr lang="ru-RU" sz="2000" dirty="0"/>
              <a:t>. </a:t>
            </a:r>
            <a:r>
              <a:rPr lang="ru-RU" sz="2000" dirty="0" err="1"/>
              <a:t>Основним</a:t>
            </a:r>
            <a:r>
              <a:rPr lang="ru-RU" sz="2000" dirty="0"/>
              <a:t> </a:t>
            </a:r>
            <a:r>
              <a:rPr lang="ru-RU" sz="2000" dirty="0" err="1"/>
              <a:t>елементом</a:t>
            </a:r>
            <a:r>
              <a:rPr lang="ru-RU" sz="2000" dirty="0"/>
              <a:t> такого </a:t>
            </a:r>
            <a:r>
              <a:rPr lang="ru-RU" sz="2000" dirty="0" err="1"/>
              <a:t>двигуна</a:t>
            </a:r>
            <a:r>
              <a:rPr lang="ru-RU" sz="2000" dirty="0"/>
              <a:t> є </a:t>
            </a:r>
            <a:r>
              <a:rPr lang="ru-RU" sz="2000" dirty="0" err="1"/>
              <a:t>циліндр</a:t>
            </a:r>
            <a:r>
              <a:rPr lang="ru-RU" sz="2000" dirty="0"/>
              <a:t>, </a:t>
            </a:r>
            <a:r>
              <a:rPr lang="ru-RU" sz="2000" dirty="0" err="1"/>
              <a:t>усередині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згоряння</a:t>
            </a:r>
            <a:r>
              <a:rPr lang="ru-RU" sz="2000" dirty="0"/>
              <a:t> </a:t>
            </a:r>
            <a:r>
              <a:rPr lang="ru-RU" sz="2000" dirty="0" err="1"/>
              <a:t>палива</a:t>
            </a:r>
            <a:r>
              <a:rPr lang="ru-RU" sz="2000" dirty="0"/>
              <a:t>. Як правило,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. Тому </a:t>
            </a:r>
            <a:r>
              <a:rPr lang="ru-RU" sz="2000" dirty="0" err="1"/>
              <a:t>кажуть</a:t>
            </a:r>
            <a:r>
              <a:rPr lang="ru-RU" sz="2000" dirty="0"/>
              <a:t> про одно-, </a:t>
            </a:r>
            <a:r>
              <a:rPr lang="ru-RU" sz="2000" dirty="0" err="1"/>
              <a:t>дво</a:t>
            </a:r>
            <a:r>
              <a:rPr lang="ru-RU" sz="2000" dirty="0"/>
              <a:t>-, </a:t>
            </a:r>
            <a:r>
              <a:rPr lang="ru-RU" sz="2000" dirty="0" err="1"/>
              <a:t>чотири</a:t>
            </a:r>
            <a:r>
              <a:rPr lang="ru-RU" sz="2000" dirty="0"/>
              <a:t>-, восьми-, </a:t>
            </a:r>
            <a:r>
              <a:rPr lang="ru-RU" sz="2000" dirty="0" err="1"/>
              <a:t>дванадцяти</a:t>
            </a:r>
            <a:r>
              <a:rPr lang="ru-RU" sz="2000" dirty="0"/>
              <a:t>-, </a:t>
            </a:r>
            <a:r>
              <a:rPr lang="ru-RU" sz="2000" dirty="0" err="1"/>
              <a:t>шістнадцяти</a:t>
            </a:r>
            <a:r>
              <a:rPr lang="ru-RU" sz="2000" dirty="0"/>
              <a:t> та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вісімнадцятициліндрові</a:t>
            </a:r>
            <a:r>
              <a:rPr lang="ru-RU" sz="2000" dirty="0"/>
              <a:t> </a:t>
            </a:r>
            <a:r>
              <a:rPr lang="ru-RU" sz="2000" dirty="0" err="1"/>
              <a:t>двигуни</a:t>
            </a:r>
            <a:r>
              <a:rPr lang="ru-RU" sz="2000" dirty="0"/>
              <a:t>. У кожному </a:t>
            </a:r>
            <a:r>
              <a:rPr lang="ru-RU" sz="2000" dirty="0" err="1"/>
              <a:t>циліндрі</a:t>
            </a:r>
            <a:r>
              <a:rPr lang="ru-RU" sz="2000" dirty="0"/>
              <a:t> </a:t>
            </a:r>
            <a:r>
              <a:rPr lang="ru-RU" sz="2000" dirty="0" err="1"/>
              <a:t>встановлено</a:t>
            </a:r>
            <a:r>
              <a:rPr lang="ru-RU" sz="2000" dirty="0"/>
              <a:t> </a:t>
            </a:r>
            <a:r>
              <a:rPr lang="ru-RU" sz="2000" dirty="0" err="1"/>
              <a:t>рухомий</a:t>
            </a:r>
            <a:r>
              <a:rPr lang="ru-RU" sz="2000" dirty="0"/>
              <a:t> поршень.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9CA5A5"/>
              </a:clrFrom>
              <a:clrTo>
                <a:srgbClr val="9CA5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4" y="159037"/>
            <a:ext cx="3026534" cy="65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62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59" y="132334"/>
            <a:ext cx="8776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Циліндр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два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більше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отворів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клапанами —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впускними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випускними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Робота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двигуна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внутрішнього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згоряння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ґрунтується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чотирьох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послідовних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процесах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тактах,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весь час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повторюються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Перший такт —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впуск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пальної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суміші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здійснюється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через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впускний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клапан, коли поршень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рухається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вниз.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 другого такту, коли поршень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рухається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вгору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відбувається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стискання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суміші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внаслідок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температура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підвищується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верхній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мертвій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точці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положення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поршня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суміш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запалюється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електричною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іскрою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свічки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запалювання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Суміш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миттєво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спалахує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через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значне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нагрівання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розширюється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й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тисне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поршень. Сила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тиску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штовхає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поршень донизу,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відбувається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третій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такт —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робочий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хід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виконується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робота.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23" y="3825026"/>
            <a:ext cx="3796088" cy="28470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259" y="29946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допомогою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шатунного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механізма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поршня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передається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колінчастому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валу,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з'єднано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колесами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автомобіля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допомогою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трансмісії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Виконуючи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роботу,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суміш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розширюється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й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одночасно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охолоджується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Після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проходження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поршнем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нижньої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мертвої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точки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близько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відкривається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випускний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клапан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руху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поршня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вгору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згоряння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палива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виходять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циліндру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через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випускний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клапан.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904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421" y="397637"/>
            <a:ext cx="81332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D1217"/>
                </a:solidFill>
                <a:latin typeface="+mj-lt"/>
              </a:rPr>
              <a:t>Недоліки</a:t>
            </a:r>
            <a:r>
              <a:rPr lang="ru-RU" b="1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D1217"/>
                </a:solidFill>
                <a:latin typeface="+mj-lt"/>
              </a:rPr>
              <a:t>чотиритактних</a:t>
            </a:r>
            <a:r>
              <a:rPr lang="ru-RU" b="1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D1217"/>
                </a:solidFill>
                <a:latin typeface="+mj-lt"/>
              </a:rPr>
              <a:t>двигунів</a:t>
            </a:r>
            <a:r>
              <a:rPr lang="ru-RU" b="1" dirty="0">
                <a:solidFill>
                  <a:srgbClr val="0D1217"/>
                </a:solidFill>
                <a:latin typeface="+mj-lt"/>
              </a:rPr>
              <a:t>: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/>
            </a:r>
            <a:br>
              <a:rPr lang="ru-RU" dirty="0">
                <a:solidFill>
                  <a:srgbClr val="0D1217"/>
                </a:solidFill>
                <a:latin typeface="+mj-lt"/>
              </a:rPr>
            </a:br>
            <a:r>
              <a:rPr lang="ru-RU" dirty="0" err="1">
                <a:solidFill>
                  <a:srgbClr val="0D1217"/>
                </a:solidFill>
                <a:latin typeface="+mj-lt"/>
              </a:rPr>
              <a:t>Всі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холості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ходи (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впускання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стиснення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випуск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)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здійснюються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за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рахунок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кінетичної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енергії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запасеної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колінчастим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валом і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пов'язаними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з ним деталями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під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час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робочого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ходу, в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процесі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якого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хімічна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енергія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палива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перетворюється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на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механічну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енергію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рухомих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частин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двигуна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.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Оскільки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згорання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відбувається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в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долі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сек, то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воно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супроводжується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швидким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збільшенням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навантаження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на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кришку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(головку)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циліндра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, поршень і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інші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деталі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двигуна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.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Наявність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такого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навантаження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неминуче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призводить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до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необхідності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збільшити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масу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рухомих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деталей (для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підвищення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міцності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),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що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в свою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чергу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супроводжується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зростанням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інерційних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навантажень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на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рухомі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деталі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. </a:t>
            </a:r>
            <a:r>
              <a:rPr lang="ru-RU" u="sng" dirty="0" err="1">
                <a:solidFill>
                  <a:srgbClr val="0D1217"/>
                </a:solidFill>
                <a:latin typeface="+mj-lt"/>
              </a:rPr>
              <a:t>Поступаються</a:t>
            </a:r>
            <a:r>
              <a:rPr lang="ru-RU" u="sng" dirty="0">
                <a:solidFill>
                  <a:srgbClr val="0D1217"/>
                </a:solidFill>
                <a:latin typeface="+mj-lt"/>
              </a:rPr>
              <a:t> по </a:t>
            </a:r>
            <a:r>
              <a:rPr lang="ru-RU" u="sng" dirty="0" err="1">
                <a:solidFill>
                  <a:srgbClr val="0D1217"/>
                </a:solidFill>
                <a:latin typeface="+mj-lt"/>
              </a:rPr>
              <a:t>потужності</a:t>
            </a:r>
            <a:r>
              <a:rPr lang="ru-RU" u="sng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u="sng" dirty="0" err="1">
                <a:solidFill>
                  <a:srgbClr val="0D1217"/>
                </a:solidFill>
                <a:latin typeface="+mj-lt"/>
              </a:rPr>
              <a:t>двотактним</a:t>
            </a:r>
            <a:r>
              <a:rPr lang="ru-RU" u="sng" dirty="0">
                <a:solidFill>
                  <a:srgbClr val="0D1217"/>
                </a:solidFill>
                <a:latin typeface="+mj-lt"/>
              </a:rPr>
              <a:t>.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/>
            </a:r>
            <a:br>
              <a:rPr lang="ru-RU" dirty="0">
                <a:solidFill>
                  <a:srgbClr val="0D1217"/>
                </a:solidFill>
                <a:latin typeface="+mj-lt"/>
              </a:rPr>
            </a:br>
            <a:r>
              <a:rPr lang="ru-RU" dirty="0">
                <a:solidFill>
                  <a:srgbClr val="0D1217"/>
                </a:solidFill>
                <a:latin typeface="+mj-lt"/>
              </a:rPr>
              <a:t>До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незначним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недоліків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які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з лишком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окупаються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достоїнствами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можна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віднести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роботи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з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регулювання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теплового зазору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клапанів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і час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розгону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скутера з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місця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, яке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дещо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більше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ніж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у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двотактних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мопедів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.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Останню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проблему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можна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усунути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оптимальної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налаштуванням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варіатора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і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відцентрового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зчеплення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.</a:t>
            </a:r>
          </a:p>
          <a:p>
            <a:r>
              <a:rPr lang="ru-RU" b="1" dirty="0" err="1">
                <a:solidFill>
                  <a:srgbClr val="0D1217"/>
                </a:solidFill>
                <a:latin typeface="+mj-lt"/>
              </a:rPr>
              <a:t>Переваги</a:t>
            </a:r>
            <a:r>
              <a:rPr lang="ru-RU" b="1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D1217"/>
                </a:solidFill>
                <a:latin typeface="+mj-lt"/>
              </a:rPr>
              <a:t>чотиритактних</a:t>
            </a:r>
            <a:r>
              <a:rPr lang="ru-RU" b="1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D1217"/>
                </a:solidFill>
                <a:latin typeface="+mj-lt"/>
              </a:rPr>
              <a:t>двигунів</a:t>
            </a:r>
            <a:r>
              <a:rPr lang="ru-RU" b="1" dirty="0">
                <a:solidFill>
                  <a:srgbClr val="0D1217"/>
                </a:solidFill>
                <a:latin typeface="+mj-lt"/>
              </a:rPr>
              <a:t>: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/>
            </a:r>
            <a:br>
              <a:rPr lang="ru-RU" dirty="0">
                <a:solidFill>
                  <a:srgbClr val="0D1217"/>
                </a:solidFill>
                <a:latin typeface="+mj-lt"/>
              </a:rPr>
            </a:br>
            <a:r>
              <a:rPr lang="ru-RU" dirty="0">
                <a:solidFill>
                  <a:srgbClr val="0D1217"/>
                </a:solidFill>
                <a:latin typeface="+mj-lt"/>
              </a:rPr>
              <a:t>-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Економічність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витрати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палива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;</a:t>
            </a:r>
            <a:br>
              <a:rPr lang="ru-RU" dirty="0">
                <a:solidFill>
                  <a:srgbClr val="0D1217"/>
                </a:solidFill>
                <a:latin typeface="+mj-lt"/>
              </a:rPr>
            </a:br>
            <a:r>
              <a:rPr lang="ru-RU" dirty="0">
                <a:solidFill>
                  <a:srgbClr val="0D1217"/>
                </a:solidFill>
                <a:latin typeface="+mj-lt"/>
              </a:rPr>
              <a:t>-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Надійність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;</a:t>
            </a:r>
            <a:br>
              <a:rPr lang="ru-RU" dirty="0">
                <a:solidFill>
                  <a:srgbClr val="0D1217"/>
                </a:solidFill>
                <a:latin typeface="+mj-lt"/>
              </a:rPr>
            </a:br>
            <a:r>
              <a:rPr lang="ru-RU" dirty="0">
                <a:solidFill>
                  <a:srgbClr val="0D1217"/>
                </a:solidFill>
                <a:latin typeface="+mj-lt"/>
              </a:rPr>
              <a:t>-Простота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обслуговування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;</a:t>
            </a:r>
            <a:br>
              <a:rPr lang="ru-RU" dirty="0">
                <a:solidFill>
                  <a:srgbClr val="0D1217"/>
                </a:solidFill>
                <a:latin typeface="+mj-lt"/>
              </a:rPr>
            </a:br>
            <a:r>
              <a:rPr lang="ru-RU" dirty="0">
                <a:solidFill>
                  <a:srgbClr val="0D1217"/>
                </a:solidFill>
                <a:latin typeface="+mj-lt"/>
              </a:rPr>
              <a:t>-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Чотиритактний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двигун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працює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тихіше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 і </a:t>
            </a:r>
            <a:r>
              <a:rPr lang="ru-RU" dirty="0" err="1">
                <a:solidFill>
                  <a:srgbClr val="0D1217"/>
                </a:solidFill>
                <a:latin typeface="+mj-lt"/>
              </a:rPr>
              <a:t>стійкіші</a:t>
            </a:r>
            <a:r>
              <a:rPr lang="ru-RU" dirty="0">
                <a:solidFill>
                  <a:srgbClr val="0D1217"/>
                </a:solidFill>
                <a:latin typeface="+mj-lt"/>
              </a:rPr>
              <a:t>.</a:t>
            </a:r>
            <a:endParaRPr lang="ru-RU" b="0" i="0" dirty="0">
              <a:solidFill>
                <a:srgbClr val="0D1217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783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017" y="91147"/>
            <a:ext cx="4572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latin typeface="+mj-lt"/>
              </a:rPr>
              <a:t>Пальне</a:t>
            </a:r>
            <a:endParaRPr lang="ru-RU" sz="2800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У </a:t>
            </a:r>
            <a:r>
              <a:rPr lang="ru-RU" dirty="0" err="1">
                <a:latin typeface="+mj-lt"/>
              </a:rPr>
              <a:t>якості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пального</a:t>
            </a:r>
            <a:r>
              <a:rPr lang="ru-RU" dirty="0">
                <a:latin typeface="+mj-lt"/>
              </a:rPr>
              <a:t> для </a:t>
            </a:r>
            <a:r>
              <a:rPr lang="ru-RU" dirty="0" err="1">
                <a:latin typeface="+mj-lt"/>
              </a:rPr>
              <a:t>двигунів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внутрішнього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згоряння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використовуються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продукти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переробки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нафти</a:t>
            </a:r>
            <a:r>
              <a:rPr lang="ru-RU" dirty="0">
                <a:latin typeface="+mj-lt"/>
              </a:rPr>
              <a:t>: бензин, гас, </a:t>
            </a:r>
            <a:r>
              <a:rPr lang="ru-RU" dirty="0" err="1">
                <a:latin typeface="+mj-lt"/>
              </a:rPr>
              <a:t>дизельне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пальне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зріджений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нафтовий</a:t>
            </a:r>
            <a:r>
              <a:rPr lang="ru-RU" dirty="0">
                <a:latin typeface="+mj-lt"/>
              </a:rPr>
              <a:t> газ. </a:t>
            </a:r>
            <a:r>
              <a:rPr lang="ru-RU" dirty="0" err="1">
                <a:latin typeface="+mj-lt"/>
              </a:rPr>
              <a:t>Двигуни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внутрішнього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згоряння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можуть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працювати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також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зрідженому</a:t>
            </a:r>
            <a:r>
              <a:rPr lang="ru-RU" dirty="0">
                <a:latin typeface="+mj-lt"/>
              </a:rPr>
              <a:t> природному </a:t>
            </a:r>
            <a:r>
              <a:rPr lang="ru-RU" dirty="0" err="1">
                <a:latin typeface="+mj-lt"/>
              </a:rPr>
              <a:t>газі</a:t>
            </a:r>
            <a:r>
              <a:rPr lang="ru-RU" dirty="0">
                <a:latin typeface="+mj-lt"/>
              </a:rPr>
              <a:t> та спиртах: </a:t>
            </a:r>
            <a:r>
              <a:rPr lang="ru-RU" dirty="0" err="1">
                <a:latin typeface="+mj-lt"/>
              </a:rPr>
              <a:t>етанолі</a:t>
            </a:r>
            <a:r>
              <a:rPr lang="ru-RU" dirty="0">
                <a:latin typeface="+mj-lt"/>
              </a:rPr>
              <a:t> й </a:t>
            </a:r>
            <a:r>
              <a:rPr lang="ru-RU" dirty="0" err="1">
                <a:latin typeface="+mj-lt"/>
              </a:rPr>
              <a:t>метанолі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Синтетичне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паливо</a:t>
            </a:r>
            <a:r>
              <a:rPr lang="ru-RU" dirty="0">
                <a:latin typeface="+mj-lt"/>
              </a:rPr>
              <a:t> для </a:t>
            </a:r>
            <a:r>
              <a:rPr lang="ru-RU" dirty="0" err="1">
                <a:latin typeface="+mj-lt"/>
              </a:rPr>
              <a:t>використання</a:t>
            </a:r>
            <a:r>
              <a:rPr lang="ru-RU" dirty="0">
                <a:latin typeface="+mj-lt"/>
              </a:rPr>
              <a:t> у </a:t>
            </a:r>
            <a:r>
              <a:rPr lang="ru-RU" dirty="0" err="1">
                <a:latin typeface="+mj-lt"/>
              </a:rPr>
              <a:t>двигунах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внутрішнього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згоряння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отримують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із</a:t>
            </a:r>
            <a:r>
              <a:rPr lang="ru-RU" dirty="0">
                <a:latin typeface="+mj-lt"/>
              </a:rPr>
              <a:t> природного газу, </a:t>
            </a:r>
            <a:r>
              <a:rPr lang="ru-RU" dirty="0" err="1">
                <a:latin typeface="+mj-lt"/>
              </a:rPr>
              <a:t>вугілля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або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біомаси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завдяки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процесу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Фішера-Тропша</a:t>
            </a:r>
            <a:r>
              <a:rPr lang="ru-RU" dirty="0">
                <a:latin typeface="+mj-lt"/>
              </a:rPr>
              <a:t>.</a:t>
            </a:r>
          </a:p>
          <a:p>
            <a:r>
              <a:rPr lang="ru-RU" dirty="0">
                <a:latin typeface="+mj-lt"/>
              </a:rPr>
              <a:t>У </a:t>
            </a:r>
            <a:r>
              <a:rPr lang="ru-RU" dirty="0" err="1">
                <a:latin typeface="+mj-lt"/>
              </a:rPr>
              <a:t>майбутньому</a:t>
            </a:r>
            <a:r>
              <a:rPr lang="ru-RU" dirty="0">
                <a:latin typeface="+mj-lt"/>
              </a:rPr>
              <a:t> у </a:t>
            </a:r>
            <a:r>
              <a:rPr lang="ru-RU" dirty="0" err="1">
                <a:latin typeface="+mj-lt"/>
              </a:rPr>
              <a:t>якості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палива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використовуватися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водень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який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має</a:t>
            </a:r>
            <a:r>
              <a:rPr lang="ru-RU" dirty="0">
                <a:latin typeface="+mj-lt"/>
              </a:rPr>
              <a:t> ту </a:t>
            </a:r>
            <a:r>
              <a:rPr lang="ru-RU" dirty="0" err="1">
                <a:latin typeface="+mj-lt"/>
              </a:rPr>
              <a:t>перевагу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що</a:t>
            </a:r>
            <a:r>
              <a:rPr lang="ru-RU" dirty="0">
                <a:latin typeface="+mj-lt"/>
              </a:rPr>
              <a:t> продуктом </a:t>
            </a:r>
            <a:r>
              <a:rPr lang="ru-RU" dirty="0" err="1">
                <a:latin typeface="+mj-lt"/>
              </a:rPr>
              <a:t>його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згоряння</a:t>
            </a:r>
            <a:r>
              <a:rPr lang="ru-RU" dirty="0">
                <a:latin typeface="+mj-lt"/>
              </a:rPr>
              <a:t> є вода, </a:t>
            </a:r>
            <a:r>
              <a:rPr lang="ru-RU" dirty="0" err="1">
                <a:latin typeface="+mj-lt"/>
              </a:rPr>
              <a:t>однак</a:t>
            </a:r>
            <a:r>
              <a:rPr lang="ru-RU" dirty="0">
                <a:latin typeface="+mj-lt"/>
              </a:rPr>
              <a:t> для </a:t>
            </a:r>
            <a:r>
              <a:rPr lang="ru-RU" dirty="0" err="1">
                <a:latin typeface="+mj-lt"/>
              </a:rPr>
              <a:t>використання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водню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необхідно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подолати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технічні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зв'язані</a:t>
            </a:r>
            <a:r>
              <a:rPr lang="ru-RU" dirty="0">
                <a:latin typeface="+mj-lt"/>
              </a:rPr>
              <a:t> з великими </a:t>
            </a:r>
            <a:r>
              <a:rPr lang="ru-RU" dirty="0" err="1">
                <a:latin typeface="+mj-lt"/>
              </a:rPr>
              <a:t>об'ємами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необхідних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паливних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баків</a:t>
            </a:r>
            <a:r>
              <a:rPr lang="ru-RU" dirty="0">
                <a:latin typeface="+mj-lt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185" y="310087"/>
            <a:ext cx="3242230" cy="35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6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207</TotalTime>
  <Words>672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Cambria</vt:lpstr>
      <vt:lpstr>Rockwell</vt:lpstr>
      <vt:lpstr>Rockwell Condensed</vt:lpstr>
      <vt:lpstr>Wingdings</vt:lpstr>
      <vt:lpstr>Дерево</vt:lpstr>
      <vt:lpstr>Двигуни внутрішнього згорання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дії двигуна внутрішнього згоряння можна розглянути на прикладі чотиритактного карбюраторного двигуна. Основним елементом такого двигуна є циліндр, усередині якого відбувається згоряння палива. Як правило, їх кілька. Тому кажуть про одно-, дво-, чотири-, восьми-, дванадцяти-, шістнадцяти та навіть вісімнадцятициліндрові двигуни. У кожному циліндрі встановлено рухомий поршень.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Двигуни внутрішнього згорання</dc:title>
  <dc:creator>123</dc:creator>
  <cp:lastModifiedBy>123</cp:lastModifiedBy>
  <cp:revision>6</cp:revision>
  <dcterms:created xsi:type="dcterms:W3CDTF">2013-04-29T14:19:04Z</dcterms:created>
  <dcterms:modified xsi:type="dcterms:W3CDTF">2013-05-12T19:02:58Z</dcterms:modified>
</cp:coreProperties>
</file>