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0085-5F56-4586-BA93-F053E8775088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2A868242-2D4D-42F0-A9C8-33118807585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0085-5F56-4586-BA93-F053E8775088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242-2D4D-42F0-A9C8-331188075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0085-5F56-4586-BA93-F053E8775088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2A868242-2D4D-42F0-A9C8-33118807585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0085-5F56-4586-BA93-F053E8775088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242-2D4D-42F0-A9C8-331188075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0085-5F56-4586-BA93-F053E8775088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2A868242-2D4D-42F0-A9C8-33118807585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0085-5F56-4586-BA93-F053E8775088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242-2D4D-42F0-A9C8-331188075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0085-5F56-4586-BA93-F053E8775088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242-2D4D-42F0-A9C8-331188075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0085-5F56-4586-BA93-F053E8775088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242-2D4D-42F0-A9C8-331188075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0085-5F56-4586-BA93-F053E8775088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242-2D4D-42F0-A9C8-331188075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0085-5F56-4586-BA93-F053E8775088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242-2D4D-42F0-A9C8-3311880758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0085-5F56-4586-BA93-F053E8775088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68242-2D4D-42F0-A9C8-3311880758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D060085-5F56-4586-BA93-F053E8775088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868242-2D4D-42F0-A9C8-33118807585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Коливання</a:t>
            </a:r>
            <a:r>
              <a:rPr lang="ru-RU" dirty="0" smtClean="0"/>
              <a:t> та </a:t>
            </a:r>
            <a:r>
              <a:rPr lang="ru-RU" dirty="0" err="1" smtClean="0"/>
              <a:t>хвилі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517232"/>
            <a:ext cx="6215587" cy="1211511"/>
          </a:xfrm>
        </p:spPr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r>
              <a:rPr lang="uk-UA" dirty="0" smtClean="0"/>
              <a:t>Виконала:</a:t>
            </a:r>
            <a:br>
              <a:rPr lang="uk-UA" dirty="0" smtClean="0"/>
            </a:br>
            <a:r>
              <a:rPr lang="uk-UA" dirty="0" smtClean="0"/>
              <a:t>Коновалова Марина </a:t>
            </a:r>
            <a:br>
              <a:rPr lang="uk-UA" dirty="0" smtClean="0"/>
            </a:br>
            <a:r>
              <a:rPr lang="uk-UA" dirty="0" smtClean="0"/>
              <a:t>11-А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315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843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Коливання у нашому житті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6989"/>
            <a:ext cx="2623612" cy="452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953" y="1604329"/>
            <a:ext cx="3096344" cy="168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71368"/>
            <a:ext cx="5976664" cy="298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25" y="1573598"/>
            <a:ext cx="2664296" cy="171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124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009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коливання?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>
                <a:solidFill>
                  <a:schemeClr val="tx1"/>
                </a:solidFill>
                <a:latin typeface="+mj-lt"/>
              </a:rPr>
              <a:t>Коливаннями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називаються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рухи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стани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які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мають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ту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чи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іншу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степінь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повторюваності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у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часі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Коливання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властиві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усім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явищам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природи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: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пульсує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випромінювання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зірок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всередині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яких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відбуваються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ядерні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реакції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з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високою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ступінню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періодичності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обертаються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планети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Сонячної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системи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навколо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Сонця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та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ін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. </a:t>
            </a:r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У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техніці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коливання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виконують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певні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функції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(колесо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маятник,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коливальний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контур, генератор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коливань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та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інші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конструкції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прилади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),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виникають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як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неминучі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прояви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фізичних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властивостей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вібрації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машин та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споруд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нестійкість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та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вихрові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потоки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під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час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руху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тіл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в газах і т.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ін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.).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Коливання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будь-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яких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фізичних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величин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завжди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супроводжуються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періодичними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перетвореннями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енергії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одного виду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в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інший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5957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коливання?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Залежно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фізичної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природи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коливання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поділяються</a:t>
            </a:r>
            <a:r>
              <a:rPr lang="ru-RU" dirty="0">
                <a:solidFill>
                  <a:schemeClr val="tx1"/>
                </a:solidFill>
              </a:rPr>
              <a:t> на: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•</a:t>
            </a:r>
            <a:r>
              <a:rPr lang="ru-RU" dirty="0" err="1" smtClean="0">
                <a:solidFill>
                  <a:schemeClr val="tx1"/>
                </a:solidFill>
              </a:rPr>
              <a:t>механічні</a:t>
            </a:r>
            <a:r>
              <a:rPr lang="ru-RU" dirty="0">
                <a:solidFill>
                  <a:schemeClr val="tx1"/>
                </a:solidFill>
              </a:rPr>
              <a:t>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•</a:t>
            </a:r>
            <a:r>
              <a:rPr lang="ru-RU" dirty="0" err="1" smtClean="0">
                <a:solidFill>
                  <a:schemeClr val="tx1"/>
                </a:solidFill>
              </a:rPr>
              <a:t>електричні</a:t>
            </a:r>
            <a:r>
              <a:rPr lang="ru-RU" dirty="0">
                <a:solidFill>
                  <a:schemeClr val="tx1"/>
                </a:solidFill>
              </a:rPr>
              <a:t>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•</a:t>
            </a:r>
            <a:r>
              <a:rPr lang="ru-RU" dirty="0" err="1" smtClean="0">
                <a:solidFill>
                  <a:schemeClr val="tx1"/>
                </a:solidFill>
              </a:rPr>
              <a:t>електромеханічні</a:t>
            </a:r>
            <a:r>
              <a:rPr lang="ru-RU" dirty="0">
                <a:solidFill>
                  <a:schemeClr val="tx1"/>
                </a:solidFill>
              </a:rPr>
              <a:t>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•</a:t>
            </a:r>
            <a:r>
              <a:rPr lang="ru-RU" dirty="0" err="1" smtClean="0">
                <a:solidFill>
                  <a:schemeClr val="tx1"/>
                </a:solidFill>
              </a:rPr>
              <a:t>електромагнітні</a:t>
            </a:r>
            <a:r>
              <a:rPr lang="ru-RU" dirty="0">
                <a:solidFill>
                  <a:schemeClr val="tx1"/>
                </a:solidFill>
              </a:rPr>
              <a:t>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•</a:t>
            </a:r>
            <a:r>
              <a:rPr lang="ru-RU" dirty="0" err="1" smtClean="0">
                <a:solidFill>
                  <a:schemeClr val="tx1"/>
                </a:solidFill>
              </a:rPr>
              <a:t>акустичні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>
                <a:solidFill>
                  <a:schemeClr val="tx1"/>
                </a:solidFill>
              </a:rPr>
              <a:t>Залежно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зовнішньої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коливання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можуть</a:t>
            </a:r>
            <a:r>
              <a:rPr lang="ru-RU" dirty="0">
                <a:solidFill>
                  <a:schemeClr val="tx1"/>
                </a:solidFill>
              </a:rPr>
              <a:t> бути: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•</a:t>
            </a:r>
            <a:r>
              <a:rPr lang="ru-RU" dirty="0" err="1" smtClean="0">
                <a:solidFill>
                  <a:schemeClr val="tx1"/>
                </a:solidFill>
              </a:rPr>
              <a:t>вільними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здійснюються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рахунок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енерґії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була</a:t>
            </a:r>
            <a:r>
              <a:rPr lang="ru-RU" dirty="0">
                <a:solidFill>
                  <a:schemeClr val="tx1"/>
                </a:solidFill>
              </a:rPr>
              <a:t> початково </a:t>
            </a:r>
            <a:r>
              <a:rPr lang="ru-RU" dirty="0" err="1">
                <a:solidFill>
                  <a:schemeClr val="tx1"/>
                </a:solidFill>
              </a:rPr>
              <a:t>надана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системі</a:t>
            </a:r>
            <a:r>
              <a:rPr lang="ru-RU" dirty="0">
                <a:solidFill>
                  <a:schemeClr val="tx1"/>
                </a:solidFill>
              </a:rPr>
              <a:t>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•</a:t>
            </a:r>
            <a:r>
              <a:rPr lang="ru-RU" dirty="0" err="1" smtClean="0">
                <a:solidFill>
                  <a:schemeClr val="tx1"/>
                </a:solidFill>
              </a:rPr>
              <a:t>вимушеними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здійснюються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рахунок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енерґії</a:t>
            </a:r>
            <a:r>
              <a:rPr lang="ru-RU" dirty="0">
                <a:solidFill>
                  <a:schemeClr val="tx1"/>
                </a:solidFill>
              </a:rPr>
              <a:t>, яку система </a:t>
            </a:r>
            <a:r>
              <a:rPr lang="ru-RU" dirty="0" err="1">
                <a:solidFill>
                  <a:schemeClr val="tx1"/>
                </a:solidFill>
              </a:rPr>
              <a:t>одержує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процесі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руху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400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Які бувають?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784976" cy="4525963"/>
          </a:xfrm>
        </p:spPr>
        <p:txBody>
          <a:bodyPr>
            <a:normAutofit fontScale="25000" lnSpcReduction="20000"/>
          </a:bodyPr>
          <a:lstStyle/>
          <a:p>
            <a:r>
              <a:rPr lang="uk-UA" sz="1800" dirty="0" smtClean="0"/>
              <a:t>                                                      </a:t>
            </a:r>
          </a:p>
          <a:p>
            <a:r>
              <a:rPr lang="uk-UA" sz="7200" dirty="0"/>
              <a:t> </a:t>
            </a:r>
            <a:r>
              <a:rPr lang="uk-UA" sz="7200" dirty="0" smtClean="0"/>
              <a:t>                                                       </a:t>
            </a:r>
            <a:r>
              <a:rPr lang="uk-UA" sz="7200" dirty="0" smtClean="0">
                <a:solidFill>
                  <a:schemeClr val="tx1"/>
                </a:solidFill>
              </a:rPr>
              <a:t>а)загальний випадок періодичного вагання;</a:t>
            </a:r>
            <a:r>
              <a:rPr lang="uk-UA" sz="7200" dirty="0">
                <a:solidFill>
                  <a:schemeClr val="tx1"/>
                </a:solidFill>
              </a:rPr>
              <a:t/>
            </a:r>
            <a:br>
              <a:rPr lang="uk-UA" sz="7200" dirty="0">
                <a:solidFill>
                  <a:schemeClr val="tx1"/>
                </a:solidFill>
              </a:rPr>
            </a:br>
            <a:r>
              <a:rPr lang="uk-UA" sz="7200" dirty="0">
                <a:solidFill>
                  <a:schemeClr val="tx1"/>
                </a:solidFill>
              </a:rPr>
              <a:t>                                                      </a:t>
            </a:r>
            <a:r>
              <a:rPr lang="uk-UA" sz="7200" dirty="0" smtClean="0">
                <a:solidFill>
                  <a:schemeClr val="tx1"/>
                </a:solidFill>
              </a:rPr>
              <a:t>  б)прямокутні </a:t>
            </a:r>
            <a:r>
              <a:rPr lang="uk-UA" sz="7200" dirty="0">
                <a:solidFill>
                  <a:schemeClr val="tx1"/>
                </a:solidFill>
              </a:rPr>
              <a:t>коливання</a:t>
            </a:r>
          </a:p>
          <a:p>
            <a:r>
              <a:rPr lang="uk-UA" sz="7200" dirty="0">
                <a:solidFill>
                  <a:schemeClr val="tx1"/>
                </a:solidFill>
              </a:rPr>
              <a:t>                                                     </a:t>
            </a:r>
            <a:r>
              <a:rPr lang="uk-UA" sz="7200" dirty="0" smtClean="0">
                <a:solidFill>
                  <a:schemeClr val="tx1"/>
                </a:solidFill>
              </a:rPr>
              <a:t>   в)пилкоподібні</a:t>
            </a:r>
            <a:r>
              <a:rPr lang="uk-UA" sz="7200" dirty="0">
                <a:solidFill>
                  <a:schemeClr val="tx1"/>
                </a:solidFill>
              </a:rPr>
              <a:t/>
            </a:r>
            <a:br>
              <a:rPr lang="uk-UA" sz="7200" dirty="0">
                <a:solidFill>
                  <a:schemeClr val="tx1"/>
                </a:solidFill>
              </a:rPr>
            </a:br>
            <a:r>
              <a:rPr lang="uk-UA" sz="7200" dirty="0">
                <a:solidFill>
                  <a:schemeClr val="tx1"/>
                </a:solidFill>
              </a:rPr>
              <a:t> </a:t>
            </a:r>
            <a:r>
              <a:rPr lang="uk-UA" sz="7200" dirty="0" smtClean="0">
                <a:solidFill>
                  <a:schemeClr val="tx1"/>
                </a:solidFill>
              </a:rPr>
              <a:t>                                                       г)синусоїдальні</a:t>
            </a:r>
            <a:br>
              <a:rPr lang="uk-UA" sz="7200" dirty="0" smtClean="0">
                <a:solidFill>
                  <a:schemeClr val="tx1"/>
                </a:solidFill>
              </a:rPr>
            </a:br>
            <a:r>
              <a:rPr lang="uk-UA" sz="7200" dirty="0" smtClean="0">
                <a:solidFill>
                  <a:schemeClr val="tx1"/>
                </a:solidFill>
              </a:rPr>
              <a:t>                                                        д)затухаючі</a:t>
            </a:r>
          </a:p>
          <a:p>
            <a:r>
              <a:rPr lang="uk-UA" sz="7200" dirty="0">
                <a:solidFill>
                  <a:schemeClr val="tx1"/>
                </a:solidFill>
              </a:rPr>
              <a:t> </a:t>
            </a:r>
            <a:r>
              <a:rPr lang="uk-UA" sz="7200" dirty="0" smtClean="0">
                <a:solidFill>
                  <a:schemeClr val="tx1"/>
                </a:solidFill>
              </a:rPr>
              <a:t>                                                       е)наростаючі</a:t>
            </a:r>
            <a:br>
              <a:rPr lang="uk-UA" sz="7200" dirty="0" smtClean="0">
                <a:solidFill>
                  <a:schemeClr val="tx1"/>
                </a:solidFill>
              </a:rPr>
            </a:br>
            <a:r>
              <a:rPr lang="uk-UA" sz="7200" dirty="0" smtClean="0">
                <a:solidFill>
                  <a:schemeClr val="tx1"/>
                </a:solidFill>
              </a:rPr>
              <a:t>                                                        ж) амплітудно-модульовані</a:t>
            </a:r>
            <a:br>
              <a:rPr lang="uk-UA" sz="7200" dirty="0" smtClean="0">
                <a:solidFill>
                  <a:schemeClr val="tx1"/>
                </a:solidFill>
              </a:rPr>
            </a:br>
            <a:r>
              <a:rPr lang="uk-UA" sz="7200" dirty="0" smtClean="0">
                <a:solidFill>
                  <a:schemeClr val="tx1"/>
                </a:solidFill>
              </a:rPr>
              <a:t>                                                        з)</a:t>
            </a:r>
            <a:r>
              <a:rPr lang="uk-UA" sz="7200" dirty="0" err="1" smtClean="0">
                <a:solidFill>
                  <a:schemeClr val="tx1"/>
                </a:solidFill>
              </a:rPr>
              <a:t>частотно</a:t>
            </a:r>
            <a:r>
              <a:rPr lang="uk-UA" sz="7200" dirty="0" smtClean="0">
                <a:solidFill>
                  <a:schemeClr val="tx1"/>
                </a:solidFill>
              </a:rPr>
              <a:t> </a:t>
            </a:r>
            <a:r>
              <a:rPr lang="uk-UA" sz="7200" dirty="0" err="1" smtClean="0">
                <a:solidFill>
                  <a:schemeClr val="tx1"/>
                </a:solidFill>
              </a:rPr>
              <a:t>–модульовані</a:t>
            </a:r>
            <a:r>
              <a:rPr lang="uk-UA" sz="7200" dirty="0" smtClean="0">
                <a:solidFill>
                  <a:schemeClr val="tx1"/>
                </a:solidFill>
              </a:rPr>
              <a:t/>
            </a:r>
            <a:br>
              <a:rPr lang="uk-UA" sz="7200" dirty="0" smtClean="0">
                <a:solidFill>
                  <a:schemeClr val="tx1"/>
                </a:solidFill>
              </a:rPr>
            </a:br>
            <a:r>
              <a:rPr lang="uk-UA" sz="7200" dirty="0" smtClean="0">
                <a:solidFill>
                  <a:schemeClr val="tx1"/>
                </a:solidFill>
              </a:rPr>
              <a:t>                                                        і)коливаються по амплітуді і по фазі</a:t>
            </a:r>
          </a:p>
          <a:p>
            <a:r>
              <a:rPr lang="uk-UA" sz="7200" dirty="0">
                <a:solidFill>
                  <a:schemeClr val="tx1"/>
                </a:solidFill>
              </a:rPr>
              <a:t> </a:t>
            </a:r>
            <a:r>
              <a:rPr lang="uk-UA" sz="7200" dirty="0" smtClean="0">
                <a:solidFill>
                  <a:schemeClr val="tx1"/>
                </a:solidFill>
              </a:rPr>
              <a:t>                                                       к)випадкові функції     </a:t>
            </a:r>
          </a:p>
          <a:p>
            <a:r>
              <a:rPr lang="uk-UA" sz="7200" dirty="0">
                <a:solidFill>
                  <a:schemeClr val="tx1"/>
                </a:solidFill>
              </a:rPr>
              <a:t> </a:t>
            </a:r>
            <a:r>
              <a:rPr lang="uk-UA" sz="7200" dirty="0" smtClean="0">
                <a:solidFill>
                  <a:schemeClr val="tx1"/>
                </a:solidFill>
              </a:rPr>
              <a:t>и                                                     л)безладні коливання</a:t>
            </a:r>
            <a:endParaRPr lang="uk-UA" sz="5500" dirty="0">
              <a:solidFill>
                <a:schemeClr val="tx1"/>
              </a:solidFill>
            </a:endParaRPr>
          </a:p>
          <a:p>
            <a:endParaRPr lang="uk-UA" sz="5500" dirty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r>
              <a:rPr lang="uk-UA" sz="1800" dirty="0" smtClean="0"/>
              <a:t>                                              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3926236" cy="4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64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err="1" smtClean="0">
                <a:solidFill>
                  <a:schemeClr val="tx1"/>
                </a:solidFill>
                <a:latin typeface="+mj-lt"/>
              </a:rPr>
              <a:t>Мінімальний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інтервал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часу, через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який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відбувається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повторення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руху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тіла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називають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періодом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коливань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Т.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Кількість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коливань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здійснених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одиницю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часу,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називають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частотою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коливань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. Легко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зрозуміти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що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частота — величина,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обернена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до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періоду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.</a:t>
            </a:r>
            <a:endParaRPr lang="ru-RU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    У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фізиці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й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техніці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широко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використовується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поняття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 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колової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(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циклічної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)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частоти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що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визначає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кількість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 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коливань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які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відбуваються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за 2П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секунд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945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 коливання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                                               </a:t>
            </a:r>
            <a:r>
              <a:rPr lang="uk-UA" sz="1800" dirty="0" smtClean="0">
                <a:solidFill>
                  <a:schemeClr val="tx1"/>
                </a:solidFill>
              </a:rPr>
              <a:t>а) коливання маятнику</a:t>
            </a:r>
            <a:br>
              <a:rPr lang="uk-UA" sz="1800" dirty="0" smtClean="0">
                <a:solidFill>
                  <a:schemeClr val="tx1"/>
                </a:solidFill>
              </a:rPr>
            </a:br>
            <a:r>
              <a:rPr lang="uk-UA" sz="1800" dirty="0" smtClean="0">
                <a:solidFill>
                  <a:schemeClr val="tx1"/>
                </a:solidFill>
              </a:rPr>
              <a:t>                                                                б)коливання вантажу на пружині</a:t>
            </a:r>
          </a:p>
          <a:p>
            <a:endParaRPr lang="uk-UA" sz="1800" dirty="0" smtClean="0">
              <a:solidFill>
                <a:schemeClr val="tx1"/>
              </a:solidFill>
            </a:endParaRPr>
          </a:p>
          <a:p>
            <a:endParaRPr lang="uk-UA" sz="1800" dirty="0" smtClean="0">
              <a:solidFill>
                <a:schemeClr val="tx1"/>
              </a:solidFill>
            </a:endParaRPr>
          </a:p>
          <a:p>
            <a:endParaRPr lang="uk-UA" sz="1800" dirty="0" smtClean="0">
              <a:solidFill>
                <a:schemeClr val="tx1"/>
              </a:solidFill>
            </a:endParaRPr>
          </a:p>
          <a:p>
            <a:endParaRPr lang="uk-UA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1800" dirty="0">
                <a:solidFill>
                  <a:schemeClr val="tx1"/>
                </a:solidFill>
              </a:rPr>
              <a:t> </a:t>
            </a:r>
            <a:r>
              <a:rPr lang="uk-UA" sz="1800" dirty="0" smtClean="0">
                <a:solidFill>
                  <a:schemeClr val="tx1"/>
                </a:solidFill>
              </a:rPr>
              <a:t>                                                          Електричний коливальний контур:</a:t>
            </a:r>
          </a:p>
          <a:p>
            <a:pPr marL="0" indent="0">
              <a:buNone/>
            </a:pPr>
            <a:endParaRPr lang="uk-UA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1800" dirty="0" smtClean="0">
                <a:solidFill>
                  <a:schemeClr val="tx1"/>
                </a:solidFill>
              </a:rPr>
              <a:t>                                                           </a:t>
            </a:r>
            <a:r>
              <a:rPr lang="en-US" sz="1800" dirty="0" smtClean="0">
                <a:solidFill>
                  <a:schemeClr val="tx1"/>
                </a:solidFill>
              </a:rPr>
              <a:t>L</a:t>
            </a:r>
            <a:r>
              <a:rPr lang="ru-RU" sz="1800" dirty="0" smtClean="0">
                <a:solidFill>
                  <a:schemeClr val="tx1"/>
                </a:solidFill>
              </a:rPr>
              <a:t>- </a:t>
            </a:r>
            <a:r>
              <a:rPr lang="uk-UA" sz="1800" dirty="0">
                <a:solidFill>
                  <a:schemeClr val="tx1"/>
                </a:solidFill>
              </a:rPr>
              <a:t>і</a:t>
            </a:r>
            <a:r>
              <a:rPr lang="ru-RU" sz="1800" dirty="0" err="1" smtClean="0">
                <a:solidFill>
                  <a:schemeClr val="tx1"/>
                </a:solidFill>
              </a:rPr>
              <a:t>ндуктивність</a:t>
            </a:r>
            <a:r>
              <a:rPr lang="uk-UA" sz="1800" dirty="0" smtClean="0">
                <a:solidFill>
                  <a:schemeClr val="tx1"/>
                </a:solidFill>
              </a:rPr>
              <a:t>  </a:t>
            </a:r>
            <a:br>
              <a:rPr lang="uk-UA" sz="1800" dirty="0" smtClean="0">
                <a:solidFill>
                  <a:schemeClr val="tx1"/>
                </a:solidFill>
              </a:rPr>
            </a:br>
            <a:r>
              <a:rPr lang="uk-UA" sz="1800" dirty="0" smtClean="0">
                <a:solidFill>
                  <a:schemeClr val="tx1"/>
                </a:solidFill>
              </a:rPr>
              <a:t>                                                           </a:t>
            </a:r>
            <a:r>
              <a:rPr lang="en-US" sz="1800" dirty="0" smtClean="0">
                <a:solidFill>
                  <a:schemeClr val="tx1"/>
                </a:solidFill>
              </a:rPr>
              <a:t>q-</a:t>
            </a:r>
            <a:r>
              <a:rPr lang="uk-UA" sz="1800" dirty="0" smtClean="0">
                <a:solidFill>
                  <a:schemeClr val="tx1"/>
                </a:solidFill>
              </a:rPr>
              <a:t> заряд на обкладаннях конденсатора</a:t>
            </a:r>
          </a:p>
          <a:p>
            <a:pPr marL="0" indent="0">
              <a:buNone/>
            </a:pPr>
            <a:r>
              <a:rPr lang="uk-UA" sz="1800" dirty="0">
                <a:solidFill>
                  <a:schemeClr val="tx1"/>
                </a:solidFill>
              </a:rPr>
              <a:t> </a:t>
            </a:r>
            <a:r>
              <a:rPr lang="uk-UA" sz="1800" dirty="0" smtClean="0">
                <a:solidFill>
                  <a:schemeClr val="tx1"/>
                </a:solidFill>
              </a:rPr>
              <a:t>                                                           і- струм в ланцюзі</a:t>
            </a:r>
            <a:br>
              <a:rPr lang="uk-UA" sz="1800" dirty="0" smtClean="0">
                <a:solidFill>
                  <a:schemeClr val="tx1"/>
                </a:solidFill>
              </a:rPr>
            </a:br>
            <a:r>
              <a:rPr lang="uk-UA" sz="1800" dirty="0" smtClean="0">
                <a:solidFill>
                  <a:schemeClr val="tx1"/>
                </a:solidFill>
              </a:rPr>
              <a:t>                                                           С </a:t>
            </a:r>
            <a:r>
              <a:rPr lang="uk-UA" sz="1800" dirty="0" err="1" smtClean="0">
                <a:solidFill>
                  <a:schemeClr val="tx1"/>
                </a:solidFill>
              </a:rPr>
              <a:t>-ємкість</a:t>
            </a:r>
            <a:r>
              <a:rPr lang="uk-UA" sz="1800" dirty="0" smtClean="0">
                <a:solidFill>
                  <a:schemeClr val="tx1"/>
                </a:solidFill>
              </a:rPr>
              <a:t/>
            </a:r>
            <a:br>
              <a:rPr lang="uk-UA" sz="1800" dirty="0" smtClean="0">
                <a:solidFill>
                  <a:schemeClr val="tx1"/>
                </a:solidFill>
              </a:rPr>
            </a:br>
            <a:r>
              <a:rPr lang="uk-UA" sz="1800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1" y="1637195"/>
            <a:ext cx="4536504" cy="206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38" y="3918063"/>
            <a:ext cx="2460383" cy="236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487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Пружинний маятник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6107"/>
            <a:ext cx="8661648" cy="4525963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</a:t>
            </a:r>
            <a:r>
              <a:rPr lang="ru-RU" sz="1800" b="1" dirty="0" err="1" smtClean="0">
                <a:solidFill>
                  <a:schemeClr val="tx1"/>
                </a:solidFill>
              </a:rPr>
              <a:t>Пружинний</a:t>
            </a:r>
            <a:r>
              <a:rPr lang="ru-RU" sz="1800" b="1" dirty="0" smtClean="0">
                <a:solidFill>
                  <a:schemeClr val="tx1"/>
                </a:solidFill>
              </a:rPr>
              <a:t> маятник-  </a:t>
            </a:r>
            <a:r>
              <a:rPr lang="ru-RU" sz="1800" dirty="0" err="1" smtClean="0">
                <a:solidFill>
                  <a:schemeClr val="tx1"/>
                </a:solidFill>
              </a:rPr>
              <a:t>тверде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тіло</a:t>
            </a:r>
            <a:r>
              <a:rPr lang="ru-RU" sz="1800" dirty="0" smtClean="0">
                <a:solidFill>
                  <a:schemeClr val="tx1"/>
                </a:solidFill>
              </a:rPr>
              <a:t>,  </a:t>
            </a:r>
          </a:p>
          <a:p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</a:t>
            </a:r>
            <a:r>
              <a:rPr lang="ru-RU" sz="1800" dirty="0" err="1" smtClean="0">
                <a:solidFill>
                  <a:schemeClr val="tx1"/>
                </a:solidFill>
              </a:rPr>
              <a:t>підвішене</a:t>
            </a:r>
            <a:r>
              <a:rPr lang="ru-RU" sz="1800" dirty="0" smtClean="0">
                <a:solidFill>
                  <a:schemeClr val="tx1"/>
                </a:solidFill>
              </a:rPr>
              <a:t> на абсолютно </a:t>
            </a:r>
            <a:r>
              <a:rPr lang="ru-RU" sz="1800" dirty="0" err="1" smtClean="0">
                <a:solidFill>
                  <a:schemeClr val="tx1"/>
                </a:solidFill>
              </a:rPr>
              <a:t>пружній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</a:p>
          <a:p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</a:t>
            </a:r>
            <a:r>
              <a:rPr lang="ru-RU" sz="1800" dirty="0" err="1" smtClean="0">
                <a:solidFill>
                  <a:schemeClr val="tx1"/>
                </a:solidFill>
              </a:rPr>
              <a:t>невагомій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пружині</a:t>
            </a:r>
            <a:r>
              <a:rPr lang="ru-RU" sz="1800" dirty="0" smtClean="0">
                <a:solidFill>
                  <a:schemeClr val="tx1"/>
                </a:solidFill>
              </a:rPr>
              <a:t>, яка </a:t>
            </a:r>
            <a:r>
              <a:rPr lang="ru-RU" sz="1800" dirty="0" err="1" smtClean="0">
                <a:solidFill>
                  <a:schemeClr val="tx1"/>
                </a:solidFill>
              </a:rPr>
              <a:t>під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дією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пружної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</a:t>
            </a:r>
            <a:r>
              <a:rPr lang="ru-RU" sz="1800" dirty="0" err="1" smtClean="0">
                <a:solidFill>
                  <a:schemeClr val="tx1"/>
                </a:solidFill>
              </a:rPr>
              <a:t>сили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можу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здійснювати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гармонічні</a:t>
            </a:r>
            <a:r>
              <a:rPr lang="ru-RU" sz="1800" dirty="0" smtClean="0">
                <a:solidFill>
                  <a:schemeClr val="tx1"/>
                </a:solidFill>
              </a:rPr>
              <a:t>                 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 </a:t>
            </a:r>
            <a:r>
              <a:rPr lang="ru-RU" sz="1800" dirty="0" err="1" smtClean="0">
                <a:solidFill>
                  <a:schemeClr val="tx1"/>
                </a:solidFill>
              </a:rPr>
              <a:t>коливання</a:t>
            </a:r>
            <a:r>
              <a:rPr lang="ru-RU" sz="1800" dirty="0" smtClean="0">
                <a:solidFill>
                  <a:schemeClr val="tx1"/>
                </a:solidFill>
              </a:rPr>
              <a:t> 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 </a:t>
            </a:r>
            <a:r>
              <a:rPr lang="ru-RU" sz="1800" dirty="0" err="1" smtClean="0">
                <a:solidFill>
                  <a:schemeClr val="tx1"/>
                </a:solidFill>
              </a:rPr>
              <a:t>Якщо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тіло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висить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нерухомо</a:t>
            </a:r>
            <a:r>
              <a:rPr lang="ru-RU" sz="1800" dirty="0" smtClean="0">
                <a:solidFill>
                  <a:schemeClr val="tx1"/>
                </a:solidFill>
              </a:rPr>
              <a:t> то пружина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</a:t>
            </a:r>
            <a:r>
              <a:rPr lang="ru-RU" sz="1800" dirty="0" err="1" smtClean="0">
                <a:solidFill>
                  <a:schemeClr val="tx1"/>
                </a:solidFill>
              </a:rPr>
              <a:t>видовжена</a:t>
            </a:r>
            <a:r>
              <a:rPr lang="ru-RU" sz="1800" dirty="0" smtClean="0">
                <a:solidFill>
                  <a:schemeClr val="tx1"/>
                </a:solidFill>
              </a:rPr>
              <a:t> на </a:t>
            </a:r>
            <a:r>
              <a:rPr lang="ru-RU" sz="1800" dirty="0" err="1" smtClean="0">
                <a:solidFill>
                  <a:schemeClr val="tx1"/>
                </a:solidFill>
              </a:rPr>
              <a:t>статитичний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розтяг</a:t>
            </a:r>
            <a:r>
              <a:rPr lang="ru-RU" sz="1800" dirty="0" smtClean="0">
                <a:solidFill>
                  <a:schemeClr val="tx1"/>
                </a:solidFill>
              </a:rPr>
              <a:t>              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</a:t>
            </a:r>
            <a:r>
              <a:rPr lang="ru-RU" sz="1800" dirty="0" err="1" smtClean="0">
                <a:solidFill>
                  <a:schemeClr val="tx1"/>
                </a:solidFill>
              </a:rPr>
              <a:t>порівняно</a:t>
            </a:r>
            <a:r>
              <a:rPr lang="ru-RU" sz="1800" dirty="0" smtClean="0">
                <a:solidFill>
                  <a:schemeClr val="tx1"/>
                </a:solidFill>
              </a:rPr>
              <a:t> з </a:t>
            </a:r>
            <a:r>
              <a:rPr lang="ru-RU" sz="1800" dirty="0" err="1" smtClean="0">
                <a:solidFill>
                  <a:schemeClr val="tx1"/>
                </a:solidFill>
              </a:rPr>
              <a:t>ненавантаженою</a:t>
            </a:r>
            <a:r>
              <a:rPr lang="ru-RU" sz="1800" dirty="0" smtClean="0">
                <a:solidFill>
                  <a:schemeClr val="tx1"/>
                </a:solidFill>
              </a:rPr>
              <a:t> пружиною, 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а </a:t>
            </a:r>
            <a:r>
              <a:rPr lang="ru-RU" sz="1800" dirty="0" err="1" smtClean="0">
                <a:solidFill>
                  <a:schemeClr val="tx1"/>
                </a:solidFill>
              </a:rPr>
              <a:t>умова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рівноваги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тіла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запишеться</a:t>
            </a:r>
            <a:r>
              <a:rPr lang="ru-RU" sz="1800" dirty="0" smtClean="0">
                <a:solidFill>
                  <a:schemeClr val="tx1"/>
                </a:solidFill>
              </a:rPr>
              <a:t> :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960440" cy="453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67493"/>
            <a:ext cx="5278437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50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Рух точки по колу. </a:t>
            </a:r>
            <a:r>
              <a:rPr lang="uk-UA" dirty="0"/>
              <a:t>К</a:t>
            </a:r>
            <a:r>
              <a:rPr lang="uk-UA" dirty="0" smtClean="0"/>
              <a:t>оливання.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 fontScale="25000" lnSpcReduction="20000"/>
          </a:bodyPr>
          <a:lstStyle/>
          <a:p>
            <a:r>
              <a:rPr lang="uk-UA" dirty="0"/>
              <a:t>                         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 </a:t>
            </a:r>
            <a:r>
              <a:rPr lang="uk-UA" sz="6400" dirty="0" smtClean="0"/>
              <a:t>х </a:t>
            </a:r>
            <a:r>
              <a:rPr lang="uk-UA" sz="6400" dirty="0"/>
              <a:t>- зміщення (м) – відхилення від положення рівноваги. </a:t>
            </a:r>
            <a:r>
              <a:rPr lang="uk-UA" sz="6400" dirty="0" smtClean="0"/>
              <a:t> </a:t>
            </a:r>
          </a:p>
          <a:p>
            <a:endParaRPr lang="uk-UA" sz="6400" dirty="0" smtClean="0"/>
          </a:p>
          <a:p>
            <a:r>
              <a:rPr lang="uk-UA" sz="6400" dirty="0" smtClean="0"/>
              <a:t>х </a:t>
            </a:r>
            <a:r>
              <a:rPr lang="uk-UA" sz="6400" dirty="0"/>
              <a:t>= А </a:t>
            </a:r>
            <a:r>
              <a:rPr lang="en-US" sz="6400" dirty="0"/>
              <a:t>Sin j, </a:t>
            </a:r>
            <a:r>
              <a:rPr lang="uk-UA" sz="6400" dirty="0"/>
              <a:t>де А амплітуда коливань (м) - максимальне зміщення.</a:t>
            </a:r>
          </a:p>
          <a:p>
            <a:r>
              <a:rPr lang="uk-UA" sz="6400" dirty="0"/>
              <a:t>х </a:t>
            </a:r>
            <a:r>
              <a:rPr lang="en-US" sz="6400" dirty="0"/>
              <a:t>w - </a:t>
            </a:r>
            <a:r>
              <a:rPr lang="uk-UA" sz="6400" dirty="0"/>
              <a:t>колова (циклічна) частота; </a:t>
            </a:r>
            <a:r>
              <a:rPr lang="en-US" sz="6400" dirty="0"/>
              <a:t>t – </a:t>
            </a:r>
            <a:r>
              <a:rPr lang="uk-UA" sz="6400" dirty="0"/>
              <a:t>час коливань;</a:t>
            </a:r>
          </a:p>
          <a:p>
            <a:r>
              <a:rPr lang="uk-UA" sz="6400" dirty="0"/>
              <a:t>Т – період коливань;</a:t>
            </a:r>
          </a:p>
          <a:p>
            <a:r>
              <a:rPr lang="en-US" sz="6400" dirty="0"/>
              <a:t>w t – </a:t>
            </a:r>
            <a:r>
              <a:rPr lang="uk-UA" sz="6400" dirty="0"/>
              <a:t>фаза коливань;</a:t>
            </a:r>
          </a:p>
          <a:p>
            <a:r>
              <a:rPr lang="en-US" sz="6400" dirty="0"/>
              <a:t>j0 – </a:t>
            </a:r>
            <a:r>
              <a:rPr lang="uk-UA" sz="6400" dirty="0"/>
              <a:t>початкова фаза коливань;</a:t>
            </a:r>
          </a:p>
          <a:p>
            <a:r>
              <a:rPr lang="en-US" sz="6400" dirty="0"/>
              <a:t>n - </a:t>
            </a:r>
            <a:r>
              <a:rPr lang="uk-UA" sz="6400" dirty="0"/>
              <a:t>частота коливань.</a:t>
            </a:r>
          </a:p>
          <a:p>
            <a:r>
              <a:rPr lang="uk-UA" sz="6400" dirty="0"/>
              <a:t>Фізичний зміст фази </a:t>
            </a:r>
            <a:r>
              <a:rPr lang="en-US" sz="6400" dirty="0"/>
              <a:t>w t </a:t>
            </a:r>
            <a:r>
              <a:rPr lang="uk-UA" sz="6400" dirty="0"/>
              <a:t>полягає в тому, що вона визначає зміщення в будь-який момент часу, тобто визначає стан коливальної системи.</a:t>
            </a:r>
          </a:p>
          <a:p>
            <a:r>
              <a:rPr lang="uk-UA" sz="6400" dirty="0"/>
              <a:t>1) х = А </a:t>
            </a:r>
            <a:r>
              <a:rPr lang="en-US" sz="6400" dirty="0"/>
              <a:t>Sin (j + j0)</a:t>
            </a:r>
          </a:p>
          <a:p>
            <a:r>
              <a:rPr lang="en-US" sz="6400" dirty="0"/>
              <a:t>2) </a:t>
            </a:r>
            <a:r>
              <a:rPr lang="uk-UA" sz="6400" dirty="0"/>
              <a:t>х = А </a:t>
            </a:r>
            <a:r>
              <a:rPr lang="en-US" sz="6400" dirty="0"/>
              <a:t>Sin (</a:t>
            </a:r>
            <a:r>
              <a:rPr lang="en-US" sz="6400" dirty="0" err="1"/>
              <a:t>wt</a:t>
            </a:r>
            <a:r>
              <a:rPr lang="en-US" sz="6400" dirty="0"/>
              <a:t> + j0)</a:t>
            </a:r>
          </a:p>
          <a:p>
            <a:r>
              <a:rPr lang="en-US" sz="6400" dirty="0"/>
              <a:t>3) </a:t>
            </a:r>
            <a:r>
              <a:rPr lang="uk-UA" sz="6400" dirty="0"/>
              <a:t>х = А </a:t>
            </a:r>
            <a:r>
              <a:rPr lang="en-US" sz="6400" dirty="0"/>
              <a:t>Sin (</a:t>
            </a:r>
            <a:r>
              <a:rPr lang="en-US" sz="6400" dirty="0" smtClean="0"/>
              <a:t>j0</a:t>
            </a:r>
            <a:r>
              <a:rPr lang="uk-UA" sz="6400" dirty="0" smtClean="0"/>
              <a:t>      </a:t>
            </a:r>
            <a:r>
              <a:rPr lang="en-US" sz="6400" dirty="0" smtClean="0"/>
              <a:t>j0</a:t>
            </a:r>
            <a:r>
              <a:rPr lang="uk-UA" sz="6400" dirty="0" smtClean="0"/>
              <a:t>  )    </a:t>
            </a:r>
            <a:endParaRPr lang="en-US" sz="6400" dirty="0"/>
          </a:p>
          <a:p>
            <a:endParaRPr lang="uk-UA" sz="6400" dirty="0" smtClean="0"/>
          </a:p>
          <a:p>
            <a:r>
              <a:rPr lang="en-US" sz="6400" dirty="0" smtClean="0"/>
              <a:t>4</a:t>
            </a:r>
            <a:r>
              <a:rPr lang="en-US" sz="6400" dirty="0"/>
              <a:t>) </a:t>
            </a:r>
            <a:r>
              <a:rPr lang="uk-UA" sz="6400" dirty="0"/>
              <a:t>х = А </a:t>
            </a:r>
            <a:r>
              <a:rPr lang="en-US" sz="6400" dirty="0"/>
              <a:t>Sin (2pnt + j0)</a:t>
            </a:r>
          </a:p>
          <a:p>
            <a:r>
              <a:rPr lang="uk-UA" sz="6400" dirty="0"/>
              <a:t>Рівняння 1,2,3,4 називають рівняннями гармонічних коливань.</a:t>
            </a:r>
          </a:p>
          <a:p>
            <a:r>
              <a:rPr lang="uk-UA" sz="6400" dirty="0"/>
              <a:t>Швидкість матеріальної точки визначають: = А </a:t>
            </a:r>
            <a:r>
              <a:rPr lang="en-US" sz="6400" dirty="0"/>
              <a:t>w Cos (w t + j0)</a:t>
            </a:r>
          </a:p>
          <a:p>
            <a:r>
              <a:rPr lang="uk-UA" sz="6400" dirty="0"/>
              <a:t>Прискорення матеріальної точки визначають: а = - </a:t>
            </a:r>
            <a:r>
              <a:rPr lang="uk-UA" sz="6400" dirty="0" err="1"/>
              <a:t>А</a:t>
            </a:r>
            <a:r>
              <a:rPr lang="uk-UA" sz="6400" dirty="0"/>
              <a:t> </a:t>
            </a:r>
            <a:r>
              <a:rPr lang="en-US" sz="6400" dirty="0"/>
              <a:t>w2 Sin ( w t + j0)</a:t>
            </a:r>
          </a:p>
          <a:p>
            <a:r>
              <a:rPr lang="uk-UA" sz="6400" dirty="0"/>
              <a:t>Повну енергію при гармонічних коливаннях визначають:</a:t>
            </a:r>
          </a:p>
          <a:p>
            <a:r>
              <a:rPr lang="uk-UA" sz="6400" dirty="0" err="1"/>
              <a:t>Еповн</a:t>
            </a:r>
            <a:r>
              <a:rPr lang="uk-UA" sz="6400" dirty="0"/>
              <a:t>. = </a:t>
            </a:r>
            <a:r>
              <a:rPr lang="uk-UA" sz="6400" dirty="0" err="1"/>
              <a:t>Екін</a:t>
            </a:r>
            <a:r>
              <a:rPr lang="uk-UA" sz="6400" dirty="0"/>
              <a:t> + </a:t>
            </a:r>
            <a:r>
              <a:rPr lang="uk-UA" sz="6400" dirty="0" err="1"/>
              <a:t>Епот</a:t>
            </a:r>
            <a:r>
              <a:rPr lang="uk-UA" sz="6400" dirty="0"/>
              <a:t>     = </a:t>
            </a:r>
            <a:endParaRPr lang="ru-RU" sz="6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48644"/>
            <a:ext cx="20764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670" y="6301975"/>
            <a:ext cx="12477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220" y="4637158"/>
            <a:ext cx="381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589240"/>
            <a:ext cx="1238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56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 коливання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6630"/>
            <a:ext cx="9000999" cy="513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76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93</TotalTime>
  <Words>500</Words>
  <Application>Microsoft Office PowerPoint</Application>
  <PresentationFormat>Экран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Decatur</vt:lpstr>
      <vt:lpstr>«Коливання та хвилі»</vt:lpstr>
      <vt:lpstr>Що таке коливання?</vt:lpstr>
      <vt:lpstr>Що таке коливання?</vt:lpstr>
      <vt:lpstr>Які бувають?</vt:lpstr>
      <vt:lpstr>Презентация PowerPoint</vt:lpstr>
      <vt:lpstr>Приклади коливання</vt:lpstr>
      <vt:lpstr>Пружинний маятник</vt:lpstr>
      <vt:lpstr>Рух точки по колу. Коливання.</vt:lpstr>
      <vt:lpstr>Приклади коливання</vt:lpstr>
      <vt:lpstr>Презентация PowerPoint</vt:lpstr>
      <vt:lpstr>Коливання у нашому житті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«Коливання та хвилі»</dc:title>
  <dc:creator>Марина</dc:creator>
  <cp:lastModifiedBy>Марина</cp:lastModifiedBy>
  <cp:revision>9</cp:revision>
  <dcterms:created xsi:type="dcterms:W3CDTF">2013-12-25T04:32:22Z</dcterms:created>
  <dcterms:modified xsi:type="dcterms:W3CDTF">2013-12-25T06:05:37Z</dcterms:modified>
</cp:coreProperties>
</file>