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60" r:id="rId5"/>
    <p:sldId id="261" r:id="rId6"/>
    <p:sldId id="262" r:id="rId7"/>
    <p:sldId id="258" r:id="rId8"/>
    <p:sldId id="259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-166688" y="-12700"/>
            <a:ext cx="9310688" cy="6878638"/>
          </a:xfrm>
          <a:custGeom>
            <a:avLst/>
            <a:gdLst>
              <a:gd name="T0" fmla="*/ 5865 w 5865"/>
              <a:gd name="T1" fmla="*/ 2870 h 4333"/>
              <a:gd name="T2" fmla="*/ 4934 w 5865"/>
              <a:gd name="T3" fmla="*/ 3427 h 4333"/>
              <a:gd name="T4" fmla="*/ 3003 w 5865"/>
              <a:gd name="T5" fmla="*/ 3839 h 4333"/>
              <a:gd name="T6" fmla="*/ 1319 w 5865"/>
              <a:gd name="T7" fmla="*/ 3610 h 4333"/>
              <a:gd name="T8" fmla="*/ 145 w 5865"/>
              <a:gd name="T9" fmla="*/ 2327 h 4333"/>
              <a:gd name="T10" fmla="*/ 519 w 5865"/>
              <a:gd name="T11" fmla="*/ 553 h 4333"/>
              <a:gd name="T12" fmla="*/ 1130 w 5865"/>
              <a:gd name="T13" fmla="*/ 8 h 4333"/>
              <a:gd name="T14" fmla="*/ 98 w 5865"/>
              <a:gd name="T15" fmla="*/ 0 h 4333"/>
              <a:gd name="T16" fmla="*/ 94 w 5865"/>
              <a:gd name="T17" fmla="*/ 4328 h 4333"/>
              <a:gd name="T18" fmla="*/ 5862 w 5865"/>
              <a:gd name="T19" fmla="*/ 4333 h 4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865" h="4333">
                <a:moveTo>
                  <a:pt x="5865" y="2870"/>
                </a:moveTo>
                <a:cubicBezTo>
                  <a:pt x="5766" y="3006"/>
                  <a:pt x="5616" y="3111"/>
                  <a:pt x="4934" y="3427"/>
                </a:cubicBezTo>
                <a:cubicBezTo>
                  <a:pt x="4254" y="3742"/>
                  <a:pt x="3605" y="3809"/>
                  <a:pt x="3003" y="3839"/>
                </a:cubicBezTo>
                <a:cubicBezTo>
                  <a:pt x="2401" y="3869"/>
                  <a:pt x="1795" y="3862"/>
                  <a:pt x="1319" y="3610"/>
                </a:cubicBezTo>
                <a:cubicBezTo>
                  <a:pt x="784" y="3413"/>
                  <a:pt x="233" y="2771"/>
                  <a:pt x="145" y="2327"/>
                </a:cubicBezTo>
                <a:cubicBezTo>
                  <a:pt x="0" y="1528"/>
                  <a:pt x="308" y="844"/>
                  <a:pt x="519" y="553"/>
                </a:cubicBezTo>
                <a:cubicBezTo>
                  <a:pt x="729" y="262"/>
                  <a:pt x="1076" y="17"/>
                  <a:pt x="1130" y="8"/>
                </a:cubicBezTo>
                <a:lnTo>
                  <a:pt x="98" y="0"/>
                </a:lnTo>
                <a:lnTo>
                  <a:pt x="94" y="4328"/>
                </a:lnTo>
                <a:lnTo>
                  <a:pt x="5862" y="4333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88" name="Freeform 16"/>
          <p:cNvSpPr>
            <a:spLocks/>
          </p:cNvSpPr>
          <p:nvPr/>
        </p:nvSpPr>
        <p:spPr bwMode="ltGray">
          <a:xfrm>
            <a:off x="-15875" y="-3175"/>
            <a:ext cx="9159875" cy="6865938"/>
          </a:xfrm>
          <a:custGeom>
            <a:avLst/>
            <a:gdLst>
              <a:gd name="T0" fmla="*/ 0 w 5770"/>
              <a:gd name="T1" fmla="*/ 445 h 4325"/>
              <a:gd name="T2" fmla="*/ 0 w 5770"/>
              <a:gd name="T3" fmla="*/ 4322 h 4325"/>
              <a:gd name="T4" fmla="*/ 3976 w 5770"/>
              <a:gd name="T5" fmla="*/ 4325 h 4325"/>
              <a:gd name="T6" fmla="*/ 4975 w 5770"/>
              <a:gd name="T7" fmla="*/ 3860 h 4325"/>
              <a:gd name="T8" fmla="*/ 5770 w 5770"/>
              <a:gd name="T9" fmla="*/ 3261 h 4325"/>
              <a:gd name="T10" fmla="*/ 5770 w 5770"/>
              <a:gd name="T11" fmla="*/ 2818 h 4325"/>
              <a:gd name="T12" fmla="*/ 4865 w 5770"/>
              <a:gd name="T13" fmla="*/ 3312 h 4325"/>
              <a:gd name="T14" fmla="*/ 2853 w 5770"/>
              <a:gd name="T15" fmla="*/ 3778 h 4325"/>
              <a:gd name="T16" fmla="*/ 1025 w 5770"/>
              <a:gd name="T17" fmla="*/ 3403 h 4325"/>
              <a:gd name="T18" fmla="*/ 129 w 5770"/>
              <a:gd name="T19" fmla="*/ 2288 h 4325"/>
              <a:gd name="T20" fmla="*/ 531 w 5770"/>
              <a:gd name="T21" fmla="*/ 514 h 4325"/>
              <a:gd name="T22" fmla="*/ 1080 w 5770"/>
              <a:gd name="T23" fmla="*/ 2 h 4325"/>
              <a:gd name="T24" fmla="*/ 481 w 5770"/>
              <a:gd name="T25" fmla="*/ 0 h 4325"/>
              <a:gd name="T26" fmla="*/ 184 w 5770"/>
              <a:gd name="T27" fmla="*/ 248 h 4325"/>
              <a:gd name="T28" fmla="*/ 0 w 5770"/>
              <a:gd name="T29" fmla="*/ 445 h 4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70" h="4325">
                <a:moveTo>
                  <a:pt x="0" y="445"/>
                </a:moveTo>
                <a:lnTo>
                  <a:pt x="0" y="4322"/>
                </a:lnTo>
                <a:lnTo>
                  <a:pt x="3976" y="4325"/>
                </a:lnTo>
                <a:cubicBezTo>
                  <a:pt x="4424" y="4168"/>
                  <a:pt x="4665" y="4052"/>
                  <a:pt x="4975" y="3860"/>
                </a:cubicBezTo>
                <a:cubicBezTo>
                  <a:pt x="5285" y="3668"/>
                  <a:pt x="5638" y="3435"/>
                  <a:pt x="5770" y="3261"/>
                </a:cubicBezTo>
                <a:lnTo>
                  <a:pt x="5770" y="2818"/>
                </a:lnTo>
                <a:cubicBezTo>
                  <a:pt x="5747" y="2832"/>
                  <a:pt x="5548" y="2996"/>
                  <a:pt x="4865" y="3312"/>
                </a:cubicBezTo>
                <a:cubicBezTo>
                  <a:pt x="4182" y="3628"/>
                  <a:pt x="3493" y="3763"/>
                  <a:pt x="2853" y="3778"/>
                </a:cubicBezTo>
                <a:cubicBezTo>
                  <a:pt x="2213" y="3793"/>
                  <a:pt x="1592" y="3723"/>
                  <a:pt x="1025" y="3403"/>
                </a:cubicBezTo>
                <a:cubicBezTo>
                  <a:pt x="458" y="3083"/>
                  <a:pt x="248" y="2745"/>
                  <a:pt x="129" y="2288"/>
                </a:cubicBezTo>
                <a:cubicBezTo>
                  <a:pt x="10" y="1831"/>
                  <a:pt x="65" y="1026"/>
                  <a:pt x="531" y="514"/>
                </a:cubicBezTo>
                <a:cubicBezTo>
                  <a:pt x="997" y="2"/>
                  <a:pt x="1071" y="29"/>
                  <a:pt x="1080" y="2"/>
                </a:cubicBezTo>
                <a:lnTo>
                  <a:pt x="481" y="0"/>
                </a:lnTo>
                <a:cubicBezTo>
                  <a:pt x="376" y="68"/>
                  <a:pt x="264" y="174"/>
                  <a:pt x="184" y="248"/>
                </a:cubicBezTo>
                <a:cubicBezTo>
                  <a:pt x="104" y="322"/>
                  <a:pt x="38" y="404"/>
                  <a:pt x="0" y="445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590800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uk-UA" noProof="0" smtClean="0"/>
              <a:t>Образец заголовка</a:t>
            </a:r>
            <a:endParaRPr lang="en-US" altLang="uk-UA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962400"/>
            <a:ext cx="6400800" cy="68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uk-UA" noProof="0" smtClean="0"/>
              <a:t>Образец подзаголовка</a:t>
            </a:r>
            <a:endParaRPr lang="en-US" altLang="uk-UA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61035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61035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24313" y="6324600"/>
            <a:ext cx="11572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uk-UA" sz="2600" b="1"/>
              <a:t>LOGO</a:t>
            </a: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gray">
          <a:xfrm rot="5400000">
            <a:off x="4381500" y="5730875"/>
            <a:ext cx="381000" cy="1066800"/>
          </a:xfrm>
          <a:prstGeom prst="moon">
            <a:avLst>
              <a:gd name="adj" fmla="val 1625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3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6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613525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119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-166688" y="-12700"/>
            <a:ext cx="9310688" cy="6878638"/>
          </a:xfrm>
          <a:custGeom>
            <a:avLst/>
            <a:gdLst>
              <a:gd name="T0" fmla="*/ 5865 w 5865"/>
              <a:gd name="T1" fmla="*/ 2870 h 4333"/>
              <a:gd name="T2" fmla="*/ 4934 w 5865"/>
              <a:gd name="T3" fmla="*/ 3427 h 4333"/>
              <a:gd name="T4" fmla="*/ 3003 w 5865"/>
              <a:gd name="T5" fmla="*/ 3839 h 4333"/>
              <a:gd name="T6" fmla="*/ 1319 w 5865"/>
              <a:gd name="T7" fmla="*/ 3610 h 4333"/>
              <a:gd name="T8" fmla="*/ 145 w 5865"/>
              <a:gd name="T9" fmla="*/ 2327 h 4333"/>
              <a:gd name="T10" fmla="*/ 519 w 5865"/>
              <a:gd name="T11" fmla="*/ 553 h 4333"/>
              <a:gd name="T12" fmla="*/ 1130 w 5865"/>
              <a:gd name="T13" fmla="*/ 8 h 4333"/>
              <a:gd name="T14" fmla="*/ 98 w 5865"/>
              <a:gd name="T15" fmla="*/ 0 h 4333"/>
              <a:gd name="T16" fmla="*/ 94 w 5865"/>
              <a:gd name="T17" fmla="*/ 4328 h 4333"/>
              <a:gd name="T18" fmla="*/ 5862 w 5865"/>
              <a:gd name="T19" fmla="*/ 4333 h 4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865" h="4333">
                <a:moveTo>
                  <a:pt x="5865" y="2870"/>
                </a:moveTo>
                <a:cubicBezTo>
                  <a:pt x="5766" y="3006"/>
                  <a:pt x="5616" y="3111"/>
                  <a:pt x="4934" y="3427"/>
                </a:cubicBezTo>
                <a:cubicBezTo>
                  <a:pt x="4254" y="3742"/>
                  <a:pt x="3605" y="3809"/>
                  <a:pt x="3003" y="3839"/>
                </a:cubicBezTo>
                <a:cubicBezTo>
                  <a:pt x="2401" y="3869"/>
                  <a:pt x="1795" y="3862"/>
                  <a:pt x="1319" y="3610"/>
                </a:cubicBezTo>
                <a:cubicBezTo>
                  <a:pt x="784" y="3413"/>
                  <a:pt x="233" y="2771"/>
                  <a:pt x="145" y="2327"/>
                </a:cubicBezTo>
                <a:cubicBezTo>
                  <a:pt x="0" y="1528"/>
                  <a:pt x="308" y="844"/>
                  <a:pt x="519" y="553"/>
                </a:cubicBezTo>
                <a:cubicBezTo>
                  <a:pt x="729" y="262"/>
                  <a:pt x="1076" y="17"/>
                  <a:pt x="1130" y="8"/>
                </a:cubicBezTo>
                <a:lnTo>
                  <a:pt x="98" y="0"/>
                </a:lnTo>
                <a:lnTo>
                  <a:pt x="94" y="4328"/>
                </a:lnTo>
                <a:lnTo>
                  <a:pt x="5862" y="4333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FFFFFF"/>
              </a:solidFill>
            </a:endParaRPr>
          </a:p>
        </p:txBody>
      </p:sp>
      <p:sp>
        <p:nvSpPr>
          <p:cNvPr id="3088" name="Freeform 16"/>
          <p:cNvSpPr>
            <a:spLocks/>
          </p:cNvSpPr>
          <p:nvPr/>
        </p:nvSpPr>
        <p:spPr bwMode="ltGray">
          <a:xfrm>
            <a:off x="-15875" y="-3175"/>
            <a:ext cx="9159875" cy="6865938"/>
          </a:xfrm>
          <a:custGeom>
            <a:avLst/>
            <a:gdLst>
              <a:gd name="T0" fmla="*/ 0 w 5770"/>
              <a:gd name="T1" fmla="*/ 445 h 4325"/>
              <a:gd name="T2" fmla="*/ 0 w 5770"/>
              <a:gd name="T3" fmla="*/ 4322 h 4325"/>
              <a:gd name="T4" fmla="*/ 3976 w 5770"/>
              <a:gd name="T5" fmla="*/ 4325 h 4325"/>
              <a:gd name="T6" fmla="*/ 4975 w 5770"/>
              <a:gd name="T7" fmla="*/ 3860 h 4325"/>
              <a:gd name="T8" fmla="*/ 5770 w 5770"/>
              <a:gd name="T9" fmla="*/ 3261 h 4325"/>
              <a:gd name="T10" fmla="*/ 5770 w 5770"/>
              <a:gd name="T11" fmla="*/ 2818 h 4325"/>
              <a:gd name="T12" fmla="*/ 4865 w 5770"/>
              <a:gd name="T13" fmla="*/ 3312 h 4325"/>
              <a:gd name="T14" fmla="*/ 2853 w 5770"/>
              <a:gd name="T15" fmla="*/ 3778 h 4325"/>
              <a:gd name="T16" fmla="*/ 1025 w 5770"/>
              <a:gd name="T17" fmla="*/ 3403 h 4325"/>
              <a:gd name="T18" fmla="*/ 129 w 5770"/>
              <a:gd name="T19" fmla="*/ 2288 h 4325"/>
              <a:gd name="T20" fmla="*/ 531 w 5770"/>
              <a:gd name="T21" fmla="*/ 514 h 4325"/>
              <a:gd name="T22" fmla="*/ 1080 w 5770"/>
              <a:gd name="T23" fmla="*/ 2 h 4325"/>
              <a:gd name="T24" fmla="*/ 481 w 5770"/>
              <a:gd name="T25" fmla="*/ 0 h 4325"/>
              <a:gd name="T26" fmla="*/ 184 w 5770"/>
              <a:gd name="T27" fmla="*/ 248 h 4325"/>
              <a:gd name="T28" fmla="*/ 0 w 5770"/>
              <a:gd name="T29" fmla="*/ 445 h 4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70" h="4325">
                <a:moveTo>
                  <a:pt x="0" y="445"/>
                </a:moveTo>
                <a:lnTo>
                  <a:pt x="0" y="4322"/>
                </a:lnTo>
                <a:lnTo>
                  <a:pt x="3976" y="4325"/>
                </a:lnTo>
                <a:cubicBezTo>
                  <a:pt x="4424" y="4168"/>
                  <a:pt x="4665" y="4052"/>
                  <a:pt x="4975" y="3860"/>
                </a:cubicBezTo>
                <a:cubicBezTo>
                  <a:pt x="5285" y="3668"/>
                  <a:pt x="5638" y="3435"/>
                  <a:pt x="5770" y="3261"/>
                </a:cubicBezTo>
                <a:lnTo>
                  <a:pt x="5770" y="2818"/>
                </a:lnTo>
                <a:cubicBezTo>
                  <a:pt x="5747" y="2832"/>
                  <a:pt x="5548" y="2996"/>
                  <a:pt x="4865" y="3312"/>
                </a:cubicBezTo>
                <a:cubicBezTo>
                  <a:pt x="4182" y="3628"/>
                  <a:pt x="3493" y="3763"/>
                  <a:pt x="2853" y="3778"/>
                </a:cubicBezTo>
                <a:cubicBezTo>
                  <a:pt x="2213" y="3793"/>
                  <a:pt x="1592" y="3723"/>
                  <a:pt x="1025" y="3403"/>
                </a:cubicBezTo>
                <a:cubicBezTo>
                  <a:pt x="458" y="3083"/>
                  <a:pt x="248" y="2745"/>
                  <a:pt x="129" y="2288"/>
                </a:cubicBezTo>
                <a:cubicBezTo>
                  <a:pt x="10" y="1831"/>
                  <a:pt x="65" y="1026"/>
                  <a:pt x="531" y="514"/>
                </a:cubicBezTo>
                <a:cubicBezTo>
                  <a:pt x="997" y="2"/>
                  <a:pt x="1071" y="29"/>
                  <a:pt x="1080" y="2"/>
                </a:cubicBezTo>
                <a:lnTo>
                  <a:pt x="481" y="0"/>
                </a:lnTo>
                <a:cubicBezTo>
                  <a:pt x="376" y="68"/>
                  <a:pt x="264" y="174"/>
                  <a:pt x="184" y="248"/>
                </a:cubicBezTo>
                <a:cubicBezTo>
                  <a:pt x="104" y="322"/>
                  <a:pt x="38" y="404"/>
                  <a:pt x="0" y="445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FFFF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590800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uk-UA" noProof="0" smtClean="0"/>
              <a:t>Образец заголовка</a:t>
            </a:r>
            <a:endParaRPr lang="en-US" altLang="uk-UA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962400"/>
            <a:ext cx="6400800" cy="68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uk-UA" noProof="0" smtClean="0"/>
              <a:t>Образец подзаголовка</a:t>
            </a:r>
            <a:endParaRPr lang="en-US" altLang="uk-UA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61035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61035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fld id="{2B27C6B3-CA12-420A-9A6A-678E3E06F496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24313" y="6324600"/>
            <a:ext cx="11572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uk-UA" sz="2600" b="1" smtClean="0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gray">
          <a:xfrm rot="5400000">
            <a:off x="4381500" y="5730875"/>
            <a:ext cx="381000" cy="1066800"/>
          </a:xfrm>
          <a:prstGeom prst="moon">
            <a:avLst>
              <a:gd name="adj" fmla="val 1625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62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DEFA7-1F81-43A4-9C0F-2EE9A51CE0B4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645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BAE1A-86A8-4BB0-95F5-68AAA64905AF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14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EF661-92F0-448C-BE8D-870A2927740A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8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08BDE-782F-4C88-922E-A1942D509861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69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6BAAC-29F1-49D9-94D6-12D7AF3C9D9E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55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34184-77ED-40AE-A034-3C1B0ADAE616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0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82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CA6E6-56BB-47DC-A444-96742EEA93E4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92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45132-A7FB-45A8-8458-027D89FC64FB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86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F0AD8-ED7C-41D5-A1CE-A0183C6A6D26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61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A82E3-780D-4DB2-8E2A-BAC369E507A5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1339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613525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uk-UA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AA259F3-ABAD-4EEC-8ABA-5548BFC430BF}" type="slidenum">
              <a:rPr lang="en-US" altLang="uk-UA">
                <a:solidFill>
                  <a:srgbClr val="FFFFFF"/>
                </a:solidFill>
              </a:rPr>
              <a:pPr/>
              <a:t>‹#›</a:t>
            </a:fld>
            <a:endParaRPr lang="en-US" alt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0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1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8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97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6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50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35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ltGray">
          <a:xfrm>
            <a:off x="0" y="3048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037" name="Freeform 13"/>
          <p:cNvSpPr>
            <a:spLocks/>
          </p:cNvSpPr>
          <p:nvPr/>
        </p:nvSpPr>
        <p:spPr bwMode="ltGray">
          <a:xfrm>
            <a:off x="0" y="5167313"/>
            <a:ext cx="9158288" cy="1701800"/>
          </a:xfrm>
          <a:custGeom>
            <a:avLst/>
            <a:gdLst>
              <a:gd name="T0" fmla="*/ 6 w 5769"/>
              <a:gd name="T1" fmla="*/ 1072 h 1072"/>
              <a:gd name="T2" fmla="*/ 0 w 5769"/>
              <a:gd name="T3" fmla="*/ 356 h 1072"/>
              <a:gd name="T4" fmla="*/ 1975 w 5769"/>
              <a:gd name="T5" fmla="*/ 914 h 1072"/>
              <a:gd name="T6" fmla="*/ 5769 w 5769"/>
              <a:gd name="T7" fmla="*/ 0 h 1072"/>
              <a:gd name="T8" fmla="*/ 5766 w 5769"/>
              <a:gd name="T9" fmla="*/ 1072 h 1072"/>
              <a:gd name="T10" fmla="*/ 6 w 5769"/>
              <a:gd name="T11" fmla="*/ 1072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9" h="1072">
                <a:moveTo>
                  <a:pt x="6" y="1072"/>
                </a:moveTo>
                <a:lnTo>
                  <a:pt x="0" y="356"/>
                </a:lnTo>
                <a:cubicBezTo>
                  <a:pt x="229" y="494"/>
                  <a:pt x="667" y="923"/>
                  <a:pt x="1975" y="914"/>
                </a:cubicBezTo>
                <a:cubicBezTo>
                  <a:pt x="3283" y="905"/>
                  <a:pt x="4891" y="539"/>
                  <a:pt x="5769" y="0"/>
                </a:cubicBezTo>
                <a:lnTo>
                  <a:pt x="5766" y="1072"/>
                </a:lnTo>
                <a:lnTo>
                  <a:pt x="6" y="1072"/>
                </a:lnTo>
                <a:close/>
              </a:path>
            </a:pathLst>
          </a:custGeom>
          <a:solidFill>
            <a:schemeClr val="accent2">
              <a:alpha val="22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38" name="Freeform 14"/>
          <p:cNvSpPr>
            <a:spLocks/>
          </p:cNvSpPr>
          <p:nvPr/>
        </p:nvSpPr>
        <p:spPr bwMode="ltGray">
          <a:xfrm>
            <a:off x="-9525" y="5776913"/>
            <a:ext cx="9153525" cy="1095375"/>
          </a:xfrm>
          <a:custGeom>
            <a:avLst/>
            <a:gdLst>
              <a:gd name="T0" fmla="*/ 6 w 5766"/>
              <a:gd name="T1" fmla="*/ 690 h 690"/>
              <a:gd name="T2" fmla="*/ 0 w 5766"/>
              <a:gd name="T3" fmla="*/ 362 h 690"/>
              <a:gd name="T4" fmla="*/ 1999 w 5766"/>
              <a:gd name="T5" fmla="*/ 603 h 690"/>
              <a:gd name="T6" fmla="*/ 5766 w 5766"/>
              <a:gd name="T7" fmla="*/ 0 h 690"/>
              <a:gd name="T8" fmla="*/ 5766 w 5766"/>
              <a:gd name="T9" fmla="*/ 690 h 690"/>
              <a:gd name="T10" fmla="*/ 6 w 5766"/>
              <a:gd name="T11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6" h="690">
                <a:moveTo>
                  <a:pt x="6" y="690"/>
                </a:moveTo>
                <a:lnTo>
                  <a:pt x="0" y="362"/>
                </a:lnTo>
                <a:cubicBezTo>
                  <a:pt x="211" y="392"/>
                  <a:pt x="1078" y="610"/>
                  <a:pt x="1999" y="603"/>
                </a:cubicBezTo>
                <a:cubicBezTo>
                  <a:pt x="2920" y="596"/>
                  <a:pt x="4596" y="485"/>
                  <a:pt x="5766" y="0"/>
                </a:cubicBezTo>
                <a:lnTo>
                  <a:pt x="5766" y="690"/>
                </a:lnTo>
                <a:lnTo>
                  <a:pt x="6" y="69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  <a:endParaRPr lang="en-US" altLang="uk-U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525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ltGray">
          <a:xfrm>
            <a:off x="0" y="3048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FFFFFF"/>
              </a:solidFill>
            </a:endParaRPr>
          </a:p>
        </p:txBody>
      </p:sp>
      <p:sp>
        <p:nvSpPr>
          <p:cNvPr id="1037" name="Freeform 13"/>
          <p:cNvSpPr>
            <a:spLocks/>
          </p:cNvSpPr>
          <p:nvPr/>
        </p:nvSpPr>
        <p:spPr bwMode="ltGray">
          <a:xfrm>
            <a:off x="0" y="5167313"/>
            <a:ext cx="9158288" cy="1701800"/>
          </a:xfrm>
          <a:custGeom>
            <a:avLst/>
            <a:gdLst>
              <a:gd name="T0" fmla="*/ 6 w 5769"/>
              <a:gd name="T1" fmla="*/ 1072 h 1072"/>
              <a:gd name="T2" fmla="*/ 0 w 5769"/>
              <a:gd name="T3" fmla="*/ 356 h 1072"/>
              <a:gd name="T4" fmla="*/ 1975 w 5769"/>
              <a:gd name="T5" fmla="*/ 914 h 1072"/>
              <a:gd name="T6" fmla="*/ 5769 w 5769"/>
              <a:gd name="T7" fmla="*/ 0 h 1072"/>
              <a:gd name="T8" fmla="*/ 5766 w 5769"/>
              <a:gd name="T9" fmla="*/ 1072 h 1072"/>
              <a:gd name="T10" fmla="*/ 6 w 5769"/>
              <a:gd name="T11" fmla="*/ 1072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9" h="1072">
                <a:moveTo>
                  <a:pt x="6" y="1072"/>
                </a:moveTo>
                <a:lnTo>
                  <a:pt x="0" y="356"/>
                </a:lnTo>
                <a:cubicBezTo>
                  <a:pt x="229" y="494"/>
                  <a:pt x="667" y="923"/>
                  <a:pt x="1975" y="914"/>
                </a:cubicBezTo>
                <a:cubicBezTo>
                  <a:pt x="3283" y="905"/>
                  <a:pt x="4891" y="539"/>
                  <a:pt x="5769" y="0"/>
                </a:cubicBezTo>
                <a:lnTo>
                  <a:pt x="5766" y="1072"/>
                </a:lnTo>
                <a:lnTo>
                  <a:pt x="6" y="1072"/>
                </a:lnTo>
                <a:close/>
              </a:path>
            </a:pathLst>
          </a:custGeom>
          <a:solidFill>
            <a:schemeClr val="accent2">
              <a:alpha val="22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FFFFFF"/>
              </a:solidFill>
            </a:endParaRPr>
          </a:p>
        </p:txBody>
      </p:sp>
      <p:sp>
        <p:nvSpPr>
          <p:cNvPr id="1038" name="Freeform 14"/>
          <p:cNvSpPr>
            <a:spLocks/>
          </p:cNvSpPr>
          <p:nvPr/>
        </p:nvSpPr>
        <p:spPr bwMode="ltGray">
          <a:xfrm>
            <a:off x="-9525" y="5776913"/>
            <a:ext cx="9153525" cy="1095375"/>
          </a:xfrm>
          <a:custGeom>
            <a:avLst/>
            <a:gdLst>
              <a:gd name="T0" fmla="*/ 6 w 5766"/>
              <a:gd name="T1" fmla="*/ 690 h 690"/>
              <a:gd name="T2" fmla="*/ 0 w 5766"/>
              <a:gd name="T3" fmla="*/ 362 h 690"/>
              <a:gd name="T4" fmla="*/ 1999 w 5766"/>
              <a:gd name="T5" fmla="*/ 603 h 690"/>
              <a:gd name="T6" fmla="*/ 5766 w 5766"/>
              <a:gd name="T7" fmla="*/ 0 h 690"/>
              <a:gd name="T8" fmla="*/ 5766 w 5766"/>
              <a:gd name="T9" fmla="*/ 690 h 690"/>
              <a:gd name="T10" fmla="*/ 6 w 5766"/>
              <a:gd name="T11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6" h="690">
                <a:moveTo>
                  <a:pt x="6" y="690"/>
                </a:moveTo>
                <a:lnTo>
                  <a:pt x="0" y="362"/>
                </a:lnTo>
                <a:cubicBezTo>
                  <a:pt x="211" y="392"/>
                  <a:pt x="1078" y="610"/>
                  <a:pt x="1999" y="603"/>
                </a:cubicBezTo>
                <a:cubicBezTo>
                  <a:pt x="2920" y="596"/>
                  <a:pt x="4596" y="485"/>
                  <a:pt x="5766" y="0"/>
                </a:cubicBezTo>
                <a:lnTo>
                  <a:pt x="5766" y="690"/>
                </a:lnTo>
                <a:lnTo>
                  <a:pt x="6" y="69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mtClean="0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  <a:endParaRPr lang="en-US" altLang="uk-U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uk-UA" smtClean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525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uk-UA" smtClean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72AA6B-0ABC-457B-972A-97A83382CFB5}" type="slidenum">
              <a:rPr lang="en-US" altLang="uk-U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uk-UA" smtClean="0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</p:spTree>
    <p:extLst>
      <p:ext uri="{BB962C8B-B14F-4D97-AF65-F5344CB8AC3E}">
        <p14:creationId xmlns:p14="http://schemas.microsoft.com/office/powerpoint/2010/main" val="32185257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590800"/>
            <a:ext cx="8280920" cy="1470025"/>
          </a:xfrm>
        </p:spPr>
        <p:txBody>
          <a:bodyPr/>
          <a:lstStyle/>
          <a:p>
            <a:r>
              <a:rPr lang="uk-UA" sz="8800" dirty="0" smtClean="0"/>
              <a:t>Супутниковий зв'язок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/>
          <a:lstStyle/>
          <a:p>
            <a:r>
              <a:rPr lang="vi-VN" b="1" dirty="0" smtClean="0"/>
              <a:t>Супу́тниковий зв'язо́к</a:t>
            </a:r>
            <a:r>
              <a:rPr lang="vi-VN" dirty="0" smtClean="0"/>
              <a:t> — один з видів радіозв'язку, заснований на використанні штучних супутників Землі на яких змонтовані ретранслятори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vi-VN" dirty="0" smtClean="0"/>
              <a:t> </a:t>
            </a:r>
            <a:r>
              <a:rPr lang="vi-VN" dirty="0" smtClean="0"/>
              <a:t>Супутниковий зв'язок здійснюється між </a:t>
            </a:r>
            <a:r>
              <a:rPr lang="vi-VN" i="1" dirty="0" smtClean="0"/>
              <a:t>земними станціями</a:t>
            </a:r>
            <a:r>
              <a:rPr lang="vi-VN" dirty="0" smtClean="0"/>
              <a:t>, які можуть бути як стаціонарними, так і мобільними.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66800"/>
            <a:ext cx="8784976" cy="6538664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 smtClean="0"/>
              <a:t>В 1945 у </a:t>
            </a:r>
            <a:r>
              <a:rPr lang="ru-RU" sz="3800" dirty="0" err="1" smtClean="0"/>
              <a:t>статті</a:t>
            </a:r>
            <a:r>
              <a:rPr lang="ru-RU" sz="3800" dirty="0" smtClean="0"/>
              <a:t> «</a:t>
            </a:r>
            <a:r>
              <a:rPr lang="ru-RU" sz="3800" dirty="0" err="1" smtClean="0"/>
              <a:t>Позаземні</a:t>
            </a:r>
            <a:r>
              <a:rPr lang="ru-RU" sz="3800" dirty="0" smtClean="0"/>
              <a:t> </a:t>
            </a:r>
            <a:r>
              <a:rPr lang="ru-RU" sz="3800" dirty="0" err="1" smtClean="0"/>
              <a:t>ретранслятори</a:t>
            </a:r>
            <a:r>
              <a:rPr lang="ru-RU" sz="3800" dirty="0" smtClean="0"/>
              <a:t>»</a:t>
            </a:r>
            <a:r>
              <a:rPr lang="en-US" sz="3800" dirty="0" smtClean="0"/>
              <a:t>, </a:t>
            </a:r>
            <a:r>
              <a:rPr lang="ru-RU" sz="3800" dirty="0" err="1" smtClean="0"/>
              <a:t>опублікованій</a:t>
            </a:r>
            <a:r>
              <a:rPr lang="ru-RU" sz="3800" dirty="0" smtClean="0"/>
              <a:t> в </a:t>
            </a:r>
            <a:r>
              <a:rPr lang="ru-RU" sz="3800" dirty="0" err="1" smtClean="0"/>
              <a:t>жовтневому</a:t>
            </a:r>
            <a:r>
              <a:rPr lang="ru-RU" sz="3800" dirty="0" smtClean="0"/>
              <a:t> </a:t>
            </a:r>
            <a:r>
              <a:rPr lang="ru-RU" sz="3800" dirty="0" err="1" smtClean="0"/>
              <a:t>номері</a:t>
            </a:r>
            <a:r>
              <a:rPr lang="ru-RU" sz="3800" dirty="0" smtClean="0"/>
              <a:t> журналу «</a:t>
            </a:r>
            <a:r>
              <a:rPr lang="ru-RU" sz="3800" dirty="0" err="1" smtClean="0"/>
              <a:t>Радіосвіт</a:t>
            </a:r>
            <a:r>
              <a:rPr lang="ru-RU" sz="3800" dirty="0" smtClean="0"/>
              <a:t>»</a:t>
            </a:r>
            <a:r>
              <a:rPr lang="en-US" sz="3800" dirty="0" smtClean="0"/>
              <a:t>, </a:t>
            </a:r>
            <a:r>
              <a:rPr lang="ru-RU" sz="3800" dirty="0" err="1" smtClean="0"/>
              <a:t>англійський</a:t>
            </a:r>
            <a:r>
              <a:rPr lang="ru-RU" sz="3800" dirty="0" smtClean="0"/>
              <a:t> учений, </a:t>
            </a:r>
            <a:r>
              <a:rPr lang="ru-RU" sz="3800" dirty="0" err="1" smtClean="0"/>
              <a:t>письменник</a:t>
            </a:r>
            <a:r>
              <a:rPr lang="ru-RU" sz="3800" dirty="0" smtClean="0"/>
              <a:t> і </a:t>
            </a:r>
            <a:r>
              <a:rPr lang="ru-RU" sz="3800" dirty="0" err="1" smtClean="0"/>
              <a:t>винахідник</a:t>
            </a:r>
            <a:r>
              <a:rPr lang="ru-RU" sz="3800" dirty="0" smtClean="0"/>
              <a:t> Артур Кларк </a:t>
            </a:r>
            <a:r>
              <a:rPr lang="ru-RU" sz="3800" dirty="0" err="1" smtClean="0"/>
              <a:t>запропонував</a:t>
            </a:r>
            <a:r>
              <a:rPr lang="ru-RU" sz="3800" dirty="0" smtClean="0"/>
              <a:t> </a:t>
            </a:r>
            <a:r>
              <a:rPr lang="ru-RU" sz="3800" dirty="0" err="1" smtClean="0"/>
              <a:t>ідею</a:t>
            </a:r>
            <a:r>
              <a:rPr lang="ru-RU" sz="3800" dirty="0" smtClean="0"/>
              <a:t> </a:t>
            </a:r>
            <a:r>
              <a:rPr lang="ru-RU" sz="3800" dirty="0" err="1" smtClean="0"/>
              <a:t>створення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системи</a:t>
            </a:r>
            <a:r>
              <a:rPr lang="ru-RU" sz="3800" dirty="0" smtClean="0"/>
              <a:t> </a:t>
            </a:r>
            <a:r>
              <a:rPr lang="ru-RU" sz="3800" dirty="0" err="1" smtClean="0"/>
              <a:t>супутників</a:t>
            </a:r>
            <a:r>
              <a:rPr lang="ru-RU" sz="3800" dirty="0" smtClean="0"/>
              <a:t> </a:t>
            </a:r>
            <a:r>
              <a:rPr lang="ru-RU" sz="3800" dirty="0" err="1" smtClean="0"/>
              <a:t>зв'язку</a:t>
            </a:r>
            <a:r>
              <a:rPr lang="ru-RU" sz="3800" dirty="0" smtClean="0"/>
              <a:t> на </a:t>
            </a:r>
            <a:r>
              <a:rPr lang="ru-RU" sz="3800" dirty="0" err="1" smtClean="0"/>
              <a:t>геостаціонарних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орбітах</a:t>
            </a:r>
            <a:r>
              <a:rPr lang="ru-RU" sz="3800" dirty="0" smtClean="0"/>
              <a:t>, </a:t>
            </a:r>
            <a:r>
              <a:rPr lang="ru-RU" sz="3800" dirty="0" err="1" smtClean="0"/>
              <a:t>які</a:t>
            </a:r>
            <a:r>
              <a:rPr lang="ru-RU" sz="3800" dirty="0" smtClean="0"/>
              <a:t> дозволили б </a:t>
            </a:r>
            <a:r>
              <a:rPr lang="ru-RU" sz="3800" dirty="0" err="1" smtClean="0"/>
              <a:t>організувати</a:t>
            </a:r>
            <a:r>
              <a:rPr lang="ru-RU" sz="3800" dirty="0" smtClean="0"/>
              <a:t> </a:t>
            </a:r>
            <a:r>
              <a:rPr lang="ru-RU" sz="3800" dirty="0" err="1" smtClean="0"/>
              <a:t>глобальну</a:t>
            </a:r>
            <a:r>
              <a:rPr lang="ru-RU" sz="3800" dirty="0" smtClean="0"/>
              <a:t> систему </a:t>
            </a:r>
            <a:r>
              <a:rPr lang="ru-RU" sz="3800" dirty="0" err="1" smtClean="0"/>
              <a:t>зв'язку</a:t>
            </a:r>
            <a:r>
              <a:rPr lang="ru-RU" sz="3800" dirty="0" smtClean="0"/>
              <a:t>.</a:t>
            </a:r>
          </a:p>
          <a:p>
            <a:endParaRPr lang="ru-RU" sz="3800" dirty="0" smtClean="0"/>
          </a:p>
          <a:p>
            <a:r>
              <a:rPr lang="ru-RU" sz="3800" dirty="0" err="1" smtClean="0"/>
              <a:t>Згодом</a:t>
            </a:r>
            <a:r>
              <a:rPr lang="ru-RU" sz="3800" dirty="0" smtClean="0"/>
              <a:t> Кларк на </a:t>
            </a:r>
            <a:r>
              <a:rPr lang="ru-RU" sz="3800" dirty="0" err="1" smtClean="0"/>
              <a:t>питання</a:t>
            </a:r>
            <a:r>
              <a:rPr lang="ru-RU" sz="3800" dirty="0" smtClean="0"/>
              <a:t>, </a:t>
            </a:r>
            <a:r>
              <a:rPr lang="ru-RU" sz="3800" dirty="0" err="1" smtClean="0"/>
              <a:t>чому</a:t>
            </a:r>
            <a:r>
              <a:rPr lang="ru-RU" sz="3800" dirty="0" smtClean="0"/>
              <a:t> </a:t>
            </a:r>
            <a:r>
              <a:rPr lang="ru-RU" sz="3800" dirty="0" err="1" smtClean="0"/>
              <a:t>він</a:t>
            </a:r>
            <a:r>
              <a:rPr lang="ru-RU" sz="3800" dirty="0" smtClean="0"/>
              <a:t> не </a:t>
            </a:r>
            <a:r>
              <a:rPr lang="ru-RU" sz="3800" dirty="0" err="1" smtClean="0"/>
              <a:t>запатентував</a:t>
            </a:r>
            <a:r>
              <a:rPr lang="ru-RU" sz="3800" dirty="0" smtClean="0"/>
              <a:t>, </a:t>
            </a:r>
            <a:r>
              <a:rPr lang="ru-RU" sz="3800" dirty="0" err="1" smtClean="0"/>
              <a:t>відповідав</a:t>
            </a:r>
            <a:r>
              <a:rPr lang="ru-RU" sz="3800" dirty="0" smtClean="0"/>
              <a:t>, </a:t>
            </a:r>
            <a:r>
              <a:rPr lang="ru-RU" sz="3800" dirty="0" err="1" smtClean="0"/>
              <a:t>що</a:t>
            </a:r>
            <a:r>
              <a:rPr lang="ru-RU" sz="3800" dirty="0" smtClean="0"/>
              <a:t> не </a:t>
            </a:r>
            <a:r>
              <a:rPr lang="ru-RU" sz="3800" dirty="0" err="1" smtClean="0"/>
              <a:t>вірив</a:t>
            </a:r>
            <a:r>
              <a:rPr lang="ru-RU" sz="3800" dirty="0" smtClean="0"/>
              <a:t> у </a:t>
            </a:r>
            <a:r>
              <a:rPr lang="ru-RU" sz="3800" dirty="0" err="1" smtClean="0"/>
              <a:t>можливість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реалізації</a:t>
            </a:r>
            <a:r>
              <a:rPr lang="ru-RU" sz="3800" dirty="0" smtClean="0"/>
              <a:t> </a:t>
            </a:r>
            <a:r>
              <a:rPr lang="ru-RU" sz="3800" dirty="0" err="1" smtClean="0"/>
              <a:t>подібної</a:t>
            </a:r>
            <a:r>
              <a:rPr lang="ru-RU" sz="3800" dirty="0" smtClean="0"/>
              <a:t> </a:t>
            </a:r>
            <a:r>
              <a:rPr lang="ru-RU" sz="3800" dirty="0" err="1" smtClean="0"/>
              <a:t>системи</a:t>
            </a:r>
            <a:r>
              <a:rPr lang="ru-RU" sz="3800" dirty="0" smtClean="0"/>
              <a:t> за </a:t>
            </a:r>
            <a:r>
              <a:rPr lang="ru-RU" sz="3800" dirty="0" err="1" smtClean="0"/>
              <a:t>свого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життя</a:t>
            </a:r>
            <a:r>
              <a:rPr lang="ru-RU" sz="3800" dirty="0" smtClean="0"/>
              <a:t>, а </a:t>
            </a:r>
            <a:r>
              <a:rPr lang="ru-RU" sz="3800" dirty="0" err="1" smtClean="0"/>
              <a:t>також</a:t>
            </a:r>
            <a:r>
              <a:rPr lang="ru-RU" sz="3800" dirty="0" smtClean="0"/>
              <a:t> </a:t>
            </a:r>
            <a:r>
              <a:rPr lang="ru-RU" sz="3800" dirty="0" err="1" smtClean="0"/>
              <a:t>вважав</a:t>
            </a:r>
            <a:r>
              <a:rPr lang="ru-RU" sz="3800" dirty="0" smtClean="0"/>
              <a:t>, </a:t>
            </a:r>
            <a:r>
              <a:rPr lang="ru-RU" sz="3800" dirty="0" err="1" smtClean="0"/>
              <a:t>що</a:t>
            </a:r>
            <a:r>
              <a:rPr lang="ru-RU" sz="3800" dirty="0" smtClean="0"/>
              <a:t> </a:t>
            </a:r>
            <a:r>
              <a:rPr lang="ru-RU" sz="3800" dirty="0" err="1" smtClean="0"/>
              <a:t>подібна</a:t>
            </a:r>
            <a:r>
              <a:rPr lang="ru-RU" sz="3800" dirty="0" smtClean="0"/>
              <a:t> </a:t>
            </a:r>
            <a:r>
              <a:rPr lang="ru-RU" sz="3800" dirty="0" err="1" smtClean="0"/>
              <a:t>ідея</a:t>
            </a:r>
            <a:r>
              <a:rPr lang="ru-RU" sz="3800" dirty="0" smtClean="0"/>
              <a:t> повинна </a:t>
            </a:r>
            <a:r>
              <a:rPr lang="ru-RU" sz="3800" dirty="0" err="1" smtClean="0"/>
              <a:t>приносити</a:t>
            </a:r>
            <a:r>
              <a:rPr lang="ru-RU" sz="3800" dirty="0" smtClean="0"/>
              <a:t> </a:t>
            </a:r>
            <a:r>
              <a:rPr lang="ru-RU" sz="3800" dirty="0" err="1" smtClean="0"/>
              <a:t>користь</a:t>
            </a:r>
            <a:r>
              <a:rPr lang="ru-RU" sz="3800" dirty="0" smtClean="0"/>
              <a:t> </a:t>
            </a:r>
            <a:r>
              <a:rPr lang="ru-RU" sz="3800" dirty="0" err="1" smtClean="0"/>
              <a:t>усьому</a:t>
            </a:r>
            <a:r>
              <a:rPr lang="ru-RU" sz="3800" dirty="0" smtClean="0"/>
              <a:t> </a:t>
            </a:r>
            <a:r>
              <a:rPr lang="ru-RU" sz="3800" dirty="0" err="1" smtClean="0"/>
              <a:t>людству</a:t>
            </a:r>
            <a:r>
              <a:rPr lang="ru-RU" sz="3800" dirty="0" smtClean="0"/>
              <a:t>.</a:t>
            </a:r>
          </a:p>
          <a:p>
            <a:endParaRPr lang="ru-RU" sz="3800" dirty="0" smtClean="0"/>
          </a:p>
          <a:p>
            <a:r>
              <a:rPr lang="ru-RU" sz="3800" dirty="0" err="1" smtClean="0"/>
              <a:t>Перші</a:t>
            </a:r>
            <a:r>
              <a:rPr lang="ru-RU" sz="3800" dirty="0" smtClean="0"/>
              <a:t> </a:t>
            </a:r>
            <a:r>
              <a:rPr lang="ru-RU" sz="3800" dirty="0" err="1" smtClean="0"/>
              <a:t>дослідження</a:t>
            </a:r>
            <a:r>
              <a:rPr lang="ru-RU" sz="3800" dirty="0" smtClean="0"/>
              <a:t> в </a:t>
            </a:r>
            <a:r>
              <a:rPr lang="ru-RU" sz="3800" dirty="0" err="1" smtClean="0"/>
              <a:t>галузі</a:t>
            </a:r>
            <a:r>
              <a:rPr lang="ru-RU" sz="3800" dirty="0" smtClean="0"/>
              <a:t> </a:t>
            </a:r>
            <a:r>
              <a:rPr lang="ru-RU" sz="3800" dirty="0" err="1" smtClean="0"/>
              <a:t>цивільної</a:t>
            </a:r>
            <a:r>
              <a:rPr lang="ru-RU" sz="3800" dirty="0" smtClean="0"/>
              <a:t> </a:t>
            </a:r>
            <a:r>
              <a:rPr lang="ru-RU" sz="3800" dirty="0" err="1" smtClean="0"/>
              <a:t>супутникового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зв'язку</a:t>
            </a:r>
            <a:r>
              <a:rPr lang="ru-RU" sz="3800" dirty="0" smtClean="0"/>
              <a:t> </a:t>
            </a:r>
            <a:r>
              <a:rPr lang="ru-RU" sz="3800" dirty="0" err="1" smtClean="0"/>
              <a:t>в</a:t>
            </a:r>
            <a:r>
              <a:rPr lang="ru-RU" sz="3800" dirty="0" smtClean="0"/>
              <a:t> </a:t>
            </a:r>
            <a:r>
              <a:rPr lang="ru-RU" sz="3800" dirty="0" err="1" smtClean="0"/>
              <a:t>західних</a:t>
            </a:r>
            <a:r>
              <a:rPr lang="ru-RU" sz="3800" dirty="0" smtClean="0"/>
              <a:t> </a:t>
            </a:r>
            <a:r>
              <a:rPr lang="ru-RU" sz="3800" dirty="0" err="1" smtClean="0"/>
              <a:t>країнах</a:t>
            </a:r>
            <a:r>
              <a:rPr lang="ru-RU" sz="3800" dirty="0" smtClean="0"/>
              <a:t> почали </a:t>
            </a:r>
            <a:r>
              <a:rPr lang="ru-RU" sz="3800" dirty="0" err="1" smtClean="0"/>
              <a:t>з'являтися</a:t>
            </a:r>
            <a:r>
              <a:rPr lang="ru-RU" sz="3800" dirty="0" smtClean="0"/>
              <a:t> в </a:t>
            </a:r>
            <a:r>
              <a:rPr lang="ru-RU" sz="3800" dirty="0" err="1" smtClean="0"/>
              <a:t>другій</a:t>
            </a:r>
            <a:r>
              <a:rPr lang="ru-RU" sz="3800" dirty="0" smtClean="0"/>
              <a:t> </a:t>
            </a:r>
            <a:r>
              <a:rPr lang="ru-RU" sz="3800" dirty="0" err="1" smtClean="0"/>
              <a:t>половині</a:t>
            </a:r>
            <a:r>
              <a:rPr lang="ru-RU" sz="3800" dirty="0" smtClean="0"/>
              <a:t> 50-х </a:t>
            </a:r>
            <a:r>
              <a:rPr lang="ru-RU" sz="3800" dirty="0" err="1" smtClean="0"/>
              <a:t>років</a:t>
            </a:r>
            <a:r>
              <a:rPr lang="ru-RU" sz="3800" dirty="0" smtClean="0"/>
              <a:t> </a:t>
            </a:r>
            <a:r>
              <a:rPr lang="en-US" sz="3800" dirty="0" smtClean="0"/>
              <a:t>XX </a:t>
            </a:r>
            <a:r>
              <a:rPr lang="ru-RU" sz="3800" dirty="0" err="1" smtClean="0"/>
              <a:t>століття</a:t>
            </a:r>
            <a:r>
              <a:rPr lang="ru-RU" sz="3800" dirty="0" smtClean="0"/>
              <a:t>. У США </a:t>
            </a:r>
            <a:r>
              <a:rPr lang="ru-RU" sz="3800" dirty="0" err="1" smtClean="0"/>
              <a:t>поштовхом</a:t>
            </a:r>
            <a:r>
              <a:rPr lang="ru-RU" sz="3800" dirty="0" smtClean="0"/>
              <a:t> до них послужили </a:t>
            </a:r>
            <a:r>
              <a:rPr lang="ru-RU" sz="3800" dirty="0" err="1" smtClean="0"/>
              <a:t>зростаючі</a:t>
            </a:r>
            <a:r>
              <a:rPr lang="ru-RU" sz="3800" dirty="0" smtClean="0"/>
              <a:t> потреби в </a:t>
            </a:r>
            <a:r>
              <a:rPr lang="ru-RU" sz="3800" dirty="0" err="1" smtClean="0"/>
              <a:t>трансатлантичній</a:t>
            </a:r>
            <a:r>
              <a:rPr lang="ru-RU" sz="3800" dirty="0" smtClean="0"/>
              <a:t> телефонного </a:t>
            </a:r>
            <a:r>
              <a:rPr lang="ru-RU" sz="3800" dirty="0" err="1" smtClean="0"/>
              <a:t>зв'язку</a:t>
            </a:r>
            <a:r>
              <a:rPr lang="ru-RU" sz="3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ubase_1_1818253006_103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85" y="1700808"/>
            <a:ext cx="4318060" cy="3081524"/>
          </a:xfrm>
        </p:spPr>
      </p:pic>
      <p:sp>
        <p:nvSpPr>
          <p:cNvPr id="5" name="TextBox 4"/>
          <p:cNvSpPr txBox="1"/>
          <p:nvPr/>
        </p:nvSpPr>
        <p:spPr>
          <a:xfrm>
            <a:off x="227610" y="5166524"/>
            <a:ext cx="378621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rgbClr val="000000"/>
                </a:solidFill>
              </a:rPr>
              <a:t>Поштовий</a:t>
            </a:r>
            <a:r>
              <a:rPr lang="ru-RU" sz="2000" b="1" dirty="0" smtClean="0">
                <a:solidFill>
                  <a:srgbClr val="000000"/>
                </a:solidFill>
              </a:rPr>
              <a:t> конверт, </a:t>
            </a:r>
            <a:r>
              <a:rPr lang="ru-RU" sz="2000" b="1" dirty="0" err="1" smtClean="0">
                <a:solidFill>
                  <a:srgbClr val="000000"/>
                </a:solidFill>
              </a:rPr>
              <a:t>присвячений</a:t>
            </a:r>
            <a:r>
              <a:rPr lang="ru-RU" sz="2000" b="1" dirty="0" smtClean="0">
                <a:solidFill>
                  <a:srgbClr val="000000"/>
                </a:solidFill>
              </a:rPr>
              <a:t> 5-ти </a:t>
            </a:r>
            <a:r>
              <a:rPr lang="ru-RU" sz="2000" b="1" dirty="0" err="1" smtClean="0">
                <a:solidFill>
                  <a:srgbClr val="000000"/>
                </a:solidFill>
              </a:rPr>
              <a:t>річчю</a:t>
            </a:r>
            <a:r>
              <a:rPr lang="ru-RU" sz="2000" b="1" dirty="0" smtClean="0">
                <a:solidFill>
                  <a:srgbClr val="000000"/>
                </a:solidFill>
              </a:rPr>
              <a:t> запуску </a:t>
            </a:r>
            <a:r>
              <a:rPr lang="ru-RU" sz="2000" b="1" dirty="0" err="1" smtClean="0">
                <a:solidFill>
                  <a:srgbClr val="000000"/>
                </a:solidFill>
              </a:rPr>
              <a:t>першого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супутника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Землі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7610" y="188640"/>
            <a:ext cx="4001411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</a:rPr>
              <a:t>В 1957 в СРСР </a:t>
            </a:r>
            <a:r>
              <a:rPr lang="ru-RU" sz="2000" b="1" dirty="0" err="1" smtClean="0">
                <a:solidFill>
                  <a:srgbClr val="000000"/>
                </a:solidFill>
              </a:rPr>
              <a:t>був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запущений</a:t>
            </a:r>
            <a:r>
              <a:rPr lang="ru-RU" sz="2000" b="1" dirty="0" smtClean="0">
                <a:solidFill>
                  <a:srgbClr val="000000"/>
                </a:solidFill>
              </a:rPr>
              <a:t> перший </a:t>
            </a:r>
            <a:r>
              <a:rPr lang="ru-RU" sz="2000" b="1" dirty="0" err="1" smtClean="0">
                <a:solidFill>
                  <a:srgbClr val="000000"/>
                </a:solidFill>
              </a:rPr>
              <a:t>штучний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супутник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Землі</a:t>
            </a:r>
            <a:r>
              <a:rPr lang="ru-RU" sz="2000" b="1" dirty="0" smtClean="0">
                <a:solidFill>
                  <a:srgbClr val="000000"/>
                </a:solidFill>
              </a:rPr>
              <a:t> з </a:t>
            </a:r>
            <a:r>
              <a:rPr lang="ru-RU" sz="2000" b="1" dirty="0" err="1" smtClean="0">
                <a:solidFill>
                  <a:srgbClr val="000000"/>
                </a:solidFill>
              </a:rPr>
              <a:t>радіоапаратурою</a:t>
            </a:r>
            <a:r>
              <a:rPr lang="ru-RU" sz="2000" b="1" dirty="0" smtClean="0">
                <a:solidFill>
                  <a:srgbClr val="000000"/>
                </a:solidFill>
              </a:rPr>
              <a:t> на борту</a:t>
            </a:r>
            <a:r>
              <a:rPr lang="ru-RU" sz="2000" b="1" dirty="0" smtClean="0">
                <a:solidFill>
                  <a:srgbClr val="000000"/>
                </a:solidFill>
              </a:rPr>
              <a:t>.</a:t>
            </a:r>
            <a:endParaRPr lang="ru-RU" sz="2000" b="1" dirty="0" smtClean="0">
              <a:solidFill>
                <a:srgbClr val="000000"/>
              </a:solidFill>
            </a:endParaRPr>
          </a:p>
        </p:txBody>
      </p:sp>
      <p:pic>
        <p:nvPicPr>
          <p:cNvPr id="7" name="Рисунок 6" descr="Echo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2386596"/>
            <a:ext cx="4323332" cy="36346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30805" y="6259130"/>
            <a:ext cx="385082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000000"/>
                </a:solidFill>
              </a:rPr>
              <a:t>Повітряна</a:t>
            </a:r>
            <a:r>
              <a:rPr lang="ru-RU" sz="2400" b="1" dirty="0" smtClean="0">
                <a:solidFill>
                  <a:srgbClr val="000000"/>
                </a:solidFill>
              </a:rPr>
              <a:t> куля </a:t>
            </a:r>
            <a:r>
              <a:rPr lang="ru-RU" sz="2400" b="1" dirty="0" smtClean="0">
                <a:solidFill>
                  <a:srgbClr val="000000"/>
                </a:solidFill>
              </a:rPr>
              <a:t>"Ехо-1"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0218" y="188640"/>
            <a:ext cx="4572000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12 </a:t>
            </a:r>
            <a:r>
              <a:rPr lang="ru-RU" b="1" dirty="0" err="1" smtClean="0">
                <a:solidFill>
                  <a:srgbClr val="000000"/>
                </a:solidFill>
              </a:rPr>
              <a:t>серпня</a:t>
            </a:r>
            <a:r>
              <a:rPr lang="ru-RU" b="1" dirty="0" smtClean="0">
                <a:solidFill>
                  <a:srgbClr val="000000"/>
                </a:solidFill>
              </a:rPr>
              <a:t> 1960 </a:t>
            </a:r>
            <a:r>
              <a:rPr lang="ru-RU" b="1" dirty="0" err="1" smtClean="0">
                <a:solidFill>
                  <a:srgbClr val="000000"/>
                </a:solidFill>
              </a:rPr>
              <a:t>фахівцями</a:t>
            </a:r>
            <a:r>
              <a:rPr lang="ru-RU" b="1" dirty="0" smtClean="0">
                <a:solidFill>
                  <a:srgbClr val="000000"/>
                </a:solidFill>
              </a:rPr>
              <a:t> США </a:t>
            </a:r>
            <a:r>
              <a:rPr lang="ru-RU" b="1" dirty="0" err="1" smtClean="0">
                <a:solidFill>
                  <a:srgbClr val="000000"/>
                </a:solidFill>
              </a:rPr>
              <a:t>був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виведений</a:t>
            </a:r>
            <a:r>
              <a:rPr lang="ru-RU" b="1" dirty="0" smtClean="0">
                <a:solidFill>
                  <a:srgbClr val="000000"/>
                </a:solidFill>
              </a:rPr>
              <a:t> на </a:t>
            </a:r>
            <a:r>
              <a:rPr lang="ru-RU" b="1" dirty="0" err="1" smtClean="0">
                <a:solidFill>
                  <a:srgbClr val="000000"/>
                </a:solidFill>
              </a:rPr>
              <a:t>орбіту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заввишки</a:t>
            </a:r>
            <a:r>
              <a:rPr lang="ru-RU" b="1" dirty="0" smtClean="0">
                <a:solidFill>
                  <a:srgbClr val="000000"/>
                </a:solidFill>
              </a:rPr>
              <a:t> 1500 км </a:t>
            </a:r>
            <a:r>
              <a:rPr lang="ru-RU" b="1" dirty="0" err="1" smtClean="0">
                <a:solidFill>
                  <a:srgbClr val="000000"/>
                </a:solidFill>
              </a:rPr>
              <a:t>надувна</a:t>
            </a:r>
            <a:r>
              <a:rPr lang="ru-RU" b="1" dirty="0" smtClean="0">
                <a:solidFill>
                  <a:srgbClr val="000000"/>
                </a:solidFill>
              </a:rPr>
              <a:t> куля. Цей </a:t>
            </a:r>
            <a:r>
              <a:rPr lang="ru-RU" b="1" dirty="0" err="1" smtClean="0">
                <a:solidFill>
                  <a:srgbClr val="000000"/>
                </a:solidFill>
              </a:rPr>
              <a:t>космічний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апарат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називався</a:t>
            </a:r>
            <a:r>
              <a:rPr lang="ru-RU" b="1" dirty="0" smtClean="0">
                <a:solidFill>
                  <a:srgbClr val="000000"/>
                </a:solidFill>
              </a:rPr>
              <a:t> " Ехо-1 ". </a:t>
            </a:r>
            <a:r>
              <a:rPr lang="ru-RU" b="1" dirty="0" err="1" smtClean="0">
                <a:solidFill>
                  <a:srgbClr val="000000"/>
                </a:solidFill>
              </a:rPr>
              <a:t>Його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металізована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оболонка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діаметром</a:t>
            </a:r>
            <a:r>
              <a:rPr lang="ru-RU" b="1" dirty="0" smtClean="0">
                <a:solidFill>
                  <a:srgbClr val="000000"/>
                </a:solidFill>
              </a:rPr>
              <a:t> 30 м </a:t>
            </a:r>
            <a:r>
              <a:rPr lang="ru-RU" b="1" dirty="0" err="1" smtClean="0">
                <a:solidFill>
                  <a:srgbClr val="000000"/>
                </a:solidFill>
              </a:rPr>
              <a:t>виконувала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</a:rPr>
              <a:t>функції</a:t>
            </a:r>
            <a:r>
              <a:rPr lang="ru-RU" b="1" dirty="0" smtClean="0">
                <a:solidFill>
                  <a:srgbClr val="000000"/>
                </a:solidFill>
              </a:rPr>
              <a:t> </a:t>
            </a:r>
            <a:r>
              <a:rPr lang="ru-RU" b="1" dirty="0" err="1" smtClean="0">
                <a:solidFill>
                  <a:srgbClr val="000000"/>
                </a:solidFill>
              </a:rPr>
              <a:t>пасивного</a:t>
            </a:r>
            <a:r>
              <a:rPr lang="ru-RU" b="1" dirty="0" smtClean="0">
                <a:solidFill>
                  <a:srgbClr val="000000"/>
                </a:solidFill>
              </a:rPr>
              <a:t> ретранслятора.</a:t>
            </a:r>
            <a:endParaRPr lang="ru-RU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3888432" cy="61728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900" b="1" dirty="0" smtClean="0">
                <a:solidFill>
                  <a:srgbClr val="000000"/>
                </a:solidFill>
              </a:rPr>
              <a:t>20 </a:t>
            </a:r>
            <a:r>
              <a:rPr lang="ru-RU" sz="1900" b="1" dirty="0" err="1" smtClean="0">
                <a:solidFill>
                  <a:srgbClr val="000000"/>
                </a:solidFill>
              </a:rPr>
              <a:t>серпня</a:t>
            </a:r>
            <a:r>
              <a:rPr lang="ru-RU" sz="1900" b="1" dirty="0" smtClean="0">
                <a:solidFill>
                  <a:srgbClr val="000000"/>
                </a:solidFill>
              </a:rPr>
              <a:t> 1964 11 </a:t>
            </a:r>
            <a:r>
              <a:rPr lang="ru-RU" sz="1900" b="1" dirty="0" err="1" smtClean="0">
                <a:solidFill>
                  <a:srgbClr val="000000"/>
                </a:solidFill>
              </a:rPr>
              <a:t>країн</a:t>
            </a:r>
            <a:r>
              <a:rPr lang="ru-RU" sz="1900" b="1" dirty="0" smtClean="0">
                <a:solidFill>
                  <a:srgbClr val="000000"/>
                </a:solidFill>
              </a:rPr>
              <a:t> ( СРСР в </a:t>
            </a:r>
            <a:r>
              <a:rPr lang="ru-RU" sz="1900" b="1" dirty="0" err="1" smtClean="0">
                <a:solidFill>
                  <a:srgbClr val="000000"/>
                </a:solidFill>
              </a:rPr>
              <a:t>їх</a:t>
            </a:r>
            <a:r>
              <a:rPr lang="ru-RU" sz="1900" b="1" dirty="0" smtClean="0">
                <a:solidFill>
                  <a:srgbClr val="000000"/>
                </a:solidFill>
              </a:rPr>
              <a:t> число не </a:t>
            </a:r>
            <a:r>
              <a:rPr lang="ru-RU" sz="1900" b="1" dirty="0" err="1" smtClean="0">
                <a:solidFill>
                  <a:srgbClr val="000000"/>
                </a:solidFill>
              </a:rPr>
              <a:t>ввійшла</a:t>
            </a:r>
            <a:r>
              <a:rPr lang="ru-RU" sz="1900" b="1" dirty="0" smtClean="0">
                <a:solidFill>
                  <a:srgbClr val="000000"/>
                </a:solidFill>
              </a:rPr>
              <a:t>) </a:t>
            </a:r>
            <a:r>
              <a:rPr lang="ru-RU" sz="1900" b="1" dirty="0" err="1" smtClean="0">
                <a:solidFill>
                  <a:srgbClr val="000000"/>
                </a:solidFill>
              </a:rPr>
              <a:t>підписали</a:t>
            </a:r>
            <a:r>
              <a:rPr lang="ru-RU" sz="1900" b="1" dirty="0" smtClean="0">
                <a:solidFill>
                  <a:srgbClr val="000000"/>
                </a:solidFill>
              </a:rPr>
              <a:t> угоду про </a:t>
            </a:r>
            <a:r>
              <a:rPr lang="ru-RU" sz="1900" b="1" dirty="0" err="1" smtClean="0">
                <a:solidFill>
                  <a:srgbClr val="000000"/>
                </a:solidFill>
              </a:rPr>
              <a:t>створення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міжнародної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організації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супутникового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зв'язку</a:t>
            </a:r>
            <a:r>
              <a:rPr lang="ru-RU" sz="1900" b="1" dirty="0" smtClean="0">
                <a:solidFill>
                  <a:srgbClr val="000000"/>
                </a:solidFill>
              </a:rPr>
              <a:t> </a:t>
            </a:r>
            <a:r>
              <a:rPr lang="en-US" sz="1900" b="1" dirty="0" smtClean="0">
                <a:solidFill>
                  <a:srgbClr val="000000"/>
                </a:solidFill>
              </a:rPr>
              <a:t>. </a:t>
            </a:r>
            <a:r>
              <a:rPr lang="ru-RU" sz="1900" b="1" dirty="0" smtClean="0">
                <a:solidFill>
                  <a:srgbClr val="000000"/>
                </a:solidFill>
              </a:rPr>
              <a:t>В СРСР на той час </a:t>
            </a:r>
            <a:r>
              <a:rPr lang="ru-RU" sz="1900" b="1" dirty="0" err="1" smtClean="0">
                <a:solidFill>
                  <a:srgbClr val="000000"/>
                </a:solidFill>
              </a:rPr>
              <a:t>була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власна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розвинена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програма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супутникового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зв'язку</a:t>
            </a:r>
            <a:r>
              <a:rPr lang="ru-RU" sz="1900" b="1" dirty="0" smtClean="0">
                <a:solidFill>
                  <a:srgbClr val="000000"/>
                </a:solidFill>
              </a:rPr>
              <a:t>, </a:t>
            </a:r>
            <a:r>
              <a:rPr lang="ru-RU" sz="1900" b="1" dirty="0" err="1" smtClean="0">
                <a:solidFill>
                  <a:srgbClr val="000000"/>
                </a:solidFill>
              </a:rPr>
              <a:t>увінчалася</a:t>
            </a:r>
            <a:r>
              <a:rPr lang="ru-RU" sz="1900" b="1" dirty="0" smtClean="0">
                <a:solidFill>
                  <a:srgbClr val="000000"/>
                </a:solidFill>
              </a:rPr>
              <a:t> 23 </a:t>
            </a:r>
            <a:r>
              <a:rPr lang="ru-RU" sz="1900" b="1" dirty="0" err="1" smtClean="0">
                <a:solidFill>
                  <a:srgbClr val="000000"/>
                </a:solidFill>
              </a:rPr>
              <a:t>квітня</a:t>
            </a:r>
            <a:r>
              <a:rPr lang="ru-RU" sz="1900" b="1" dirty="0" smtClean="0">
                <a:solidFill>
                  <a:srgbClr val="000000"/>
                </a:solidFill>
              </a:rPr>
              <a:t> 1965 </a:t>
            </a:r>
            <a:r>
              <a:rPr lang="ru-RU" sz="1900" b="1" dirty="0" err="1" smtClean="0">
                <a:solidFill>
                  <a:srgbClr val="000000"/>
                </a:solidFill>
              </a:rPr>
              <a:t>успішним</a:t>
            </a:r>
            <a:r>
              <a:rPr lang="ru-RU" sz="1900" b="1" dirty="0" smtClean="0">
                <a:solidFill>
                  <a:srgbClr val="000000"/>
                </a:solidFill>
              </a:rPr>
              <a:t> запуском </a:t>
            </a:r>
            <a:r>
              <a:rPr lang="ru-RU" sz="1900" b="1" dirty="0" err="1" smtClean="0">
                <a:solidFill>
                  <a:srgbClr val="000000"/>
                </a:solidFill>
              </a:rPr>
              <a:t>зв'язкового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радянського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супутника</a:t>
            </a:r>
            <a:r>
              <a:rPr lang="ru-RU" sz="1900" b="1" dirty="0" smtClean="0">
                <a:solidFill>
                  <a:srgbClr val="000000"/>
                </a:solidFill>
              </a:rPr>
              <a:t> Блискавка-1. В рамках </a:t>
            </a:r>
            <a:r>
              <a:rPr lang="ru-RU" sz="1900" b="1" dirty="0" err="1" smtClean="0">
                <a:solidFill>
                  <a:srgbClr val="000000"/>
                </a:solidFill>
              </a:rPr>
              <a:t>програми</a:t>
            </a:r>
            <a:r>
              <a:rPr lang="ru-RU" sz="1900" b="1" dirty="0" smtClean="0">
                <a:solidFill>
                  <a:srgbClr val="000000"/>
                </a:solidFill>
              </a:rPr>
              <a:t> </a:t>
            </a:r>
            <a:r>
              <a:rPr lang="en-US" sz="1900" b="1" dirty="0" smtClean="0">
                <a:solidFill>
                  <a:srgbClr val="000000"/>
                </a:solidFill>
              </a:rPr>
              <a:t>Intelsat </a:t>
            </a:r>
            <a:r>
              <a:rPr lang="ru-RU" sz="1900" b="1" dirty="0" smtClean="0">
                <a:solidFill>
                  <a:srgbClr val="000000"/>
                </a:solidFill>
              </a:rPr>
              <a:t>перший </a:t>
            </a:r>
            <a:r>
              <a:rPr lang="ru-RU" sz="1900" b="1" dirty="0" err="1" smtClean="0">
                <a:solidFill>
                  <a:srgbClr val="000000"/>
                </a:solidFill>
              </a:rPr>
              <a:t>комерційний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супутник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зв'язку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en-US" sz="1900" b="1" dirty="0" smtClean="0">
                <a:solidFill>
                  <a:srgbClr val="000000"/>
                </a:solidFill>
              </a:rPr>
              <a:t>Early Bird (</a:t>
            </a:r>
            <a:r>
              <a:rPr lang="ru-RU" sz="1900" b="1" dirty="0" smtClean="0">
                <a:solidFill>
                  <a:srgbClr val="000000"/>
                </a:solidFill>
              </a:rPr>
              <a:t>англ.) ("</a:t>
            </a:r>
            <a:r>
              <a:rPr lang="ru-RU" sz="1900" b="1" dirty="0" err="1" smtClean="0">
                <a:solidFill>
                  <a:srgbClr val="000000"/>
                </a:solidFill>
              </a:rPr>
              <a:t>рання</a:t>
            </a:r>
            <a:r>
              <a:rPr lang="ru-RU" sz="1900" b="1" dirty="0" smtClean="0">
                <a:solidFill>
                  <a:srgbClr val="000000"/>
                </a:solidFill>
              </a:rPr>
              <a:t> пташка"), </a:t>
            </a:r>
            <a:r>
              <a:rPr lang="ru-RU" sz="1900" b="1" dirty="0" err="1" smtClean="0">
                <a:solidFill>
                  <a:srgbClr val="000000"/>
                </a:solidFill>
              </a:rPr>
              <a:t>вироблений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корпорацією</a:t>
            </a:r>
            <a:r>
              <a:rPr lang="ru-RU" sz="1900" b="1" dirty="0" smtClean="0">
                <a:solidFill>
                  <a:srgbClr val="000000"/>
                </a:solidFill>
              </a:rPr>
              <a:t> </a:t>
            </a:r>
            <a:r>
              <a:rPr lang="en-US" sz="1900" b="1" dirty="0" smtClean="0">
                <a:solidFill>
                  <a:srgbClr val="000000"/>
                </a:solidFill>
              </a:rPr>
              <a:t>COMSAT, </a:t>
            </a:r>
            <a:r>
              <a:rPr lang="ru-RU" sz="1900" b="1" dirty="0" err="1" smtClean="0">
                <a:solidFill>
                  <a:srgbClr val="000000"/>
                </a:solidFill>
              </a:rPr>
              <a:t>був</a:t>
            </a:r>
            <a:r>
              <a:rPr lang="ru-RU" sz="1900" b="1" dirty="0" smtClean="0">
                <a:solidFill>
                  <a:srgbClr val="000000"/>
                </a:solidFill>
              </a:rPr>
              <a:t> </a:t>
            </a:r>
            <a:r>
              <a:rPr lang="ru-RU" sz="1900" b="1" dirty="0" err="1" smtClean="0">
                <a:solidFill>
                  <a:srgbClr val="000000"/>
                </a:solidFill>
              </a:rPr>
              <a:t>запущений</a:t>
            </a:r>
            <a:r>
              <a:rPr lang="ru-RU" sz="1900" b="1" dirty="0" smtClean="0">
                <a:solidFill>
                  <a:srgbClr val="000000"/>
                </a:solidFill>
              </a:rPr>
              <a:t> 6 </a:t>
            </a:r>
            <a:r>
              <a:rPr lang="ru-RU" sz="1900" b="1" dirty="0" err="1" smtClean="0">
                <a:solidFill>
                  <a:srgbClr val="000000"/>
                </a:solidFill>
              </a:rPr>
              <a:t>квітня</a:t>
            </a:r>
            <a:r>
              <a:rPr lang="ru-RU" sz="1900" b="1" dirty="0" smtClean="0">
                <a:solidFill>
                  <a:srgbClr val="000000"/>
                </a:solidFill>
              </a:rPr>
              <a:t> 1965.</a:t>
            </a:r>
          </a:p>
        </p:txBody>
      </p:sp>
      <p:pic>
        <p:nvPicPr>
          <p:cNvPr id="4" name="Рисунок 3" descr="775px-INTELSAT_I_(Early_Bird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60648"/>
            <a:ext cx="4849995" cy="4392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0481" y="5013176"/>
            <a:ext cx="338893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rgbClr val="000000"/>
                </a:solidFill>
              </a:rPr>
              <a:t>Інженери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працюють</a:t>
            </a:r>
            <a:r>
              <a:rPr lang="ru-RU" sz="2000" b="1" dirty="0" smtClean="0">
                <a:solidFill>
                  <a:srgbClr val="000000"/>
                </a:solidFill>
              </a:rPr>
              <a:t> над першим у </a:t>
            </a:r>
            <a:r>
              <a:rPr lang="ru-RU" sz="2000" b="1" dirty="0" err="1" smtClean="0">
                <a:solidFill>
                  <a:srgbClr val="000000"/>
                </a:solidFill>
              </a:rPr>
              <a:t>світі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комерційним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супутником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зв'язку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Early</a:t>
            </a:r>
            <a:r>
              <a:rPr lang="ru-RU" sz="2000" b="1" dirty="0" smtClean="0">
                <a:solidFill>
                  <a:srgbClr val="000000"/>
                </a:solidFill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</a:rPr>
              <a:t>Bird</a:t>
            </a:r>
            <a:endParaRPr lang="ru-RU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Принцип дії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929330"/>
          </a:xfrm>
        </p:spPr>
        <p:txBody>
          <a:bodyPr>
            <a:noAutofit/>
          </a:bodyPr>
          <a:lstStyle/>
          <a:p>
            <a:r>
              <a:rPr lang="ru-RU" sz="2300" dirty="0" err="1" smtClean="0"/>
              <a:t>Оскільки</a:t>
            </a:r>
            <a:r>
              <a:rPr lang="ru-RU" sz="2300" dirty="0" smtClean="0"/>
              <a:t> </a:t>
            </a:r>
            <a:r>
              <a:rPr lang="ru-RU" sz="2300" dirty="0" err="1" smtClean="0"/>
              <a:t>супутниковий</a:t>
            </a:r>
            <a:r>
              <a:rPr lang="ru-RU" sz="2300" dirty="0" smtClean="0"/>
              <a:t> </a:t>
            </a:r>
            <a:r>
              <a:rPr lang="ru-RU" sz="2300" dirty="0" err="1" smtClean="0"/>
              <a:t>зв'язок</a:t>
            </a:r>
            <a:r>
              <a:rPr lang="ru-RU" sz="2300" dirty="0" smtClean="0"/>
              <a:t> </a:t>
            </a:r>
            <a:r>
              <a:rPr lang="ru-RU" sz="2300" dirty="0" err="1" smtClean="0"/>
              <a:t>є</a:t>
            </a:r>
            <a:r>
              <a:rPr lang="ru-RU" sz="2300" dirty="0" smtClean="0"/>
              <a:t> </a:t>
            </a:r>
            <a:r>
              <a:rPr lang="ru-RU" sz="2300" dirty="0" err="1" smtClean="0"/>
              <a:t>радіозв'язком</a:t>
            </a:r>
            <a:r>
              <a:rPr lang="ru-RU" sz="2300" dirty="0" smtClean="0"/>
              <a:t>, для </a:t>
            </a:r>
            <a:r>
              <a:rPr lang="ru-RU" sz="2300" dirty="0" err="1" smtClean="0"/>
              <a:t>передачі</a:t>
            </a:r>
            <a:r>
              <a:rPr lang="ru-RU" sz="2300" dirty="0" smtClean="0"/>
              <a:t> через </a:t>
            </a:r>
            <a:r>
              <a:rPr lang="ru-RU" sz="2300" dirty="0" err="1" smtClean="0"/>
              <a:t>супутник</a:t>
            </a:r>
            <a:r>
              <a:rPr lang="ru-RU" sz="2300" dirty="0" smtClean="0"/>
              <a:t> сигнал повинен бути </a:t>
            </a:r>
            <a:r>
              <a:rPr lang="ru-RU" sz="2300" dirty="0" err="1" smtClean="0"/>
              <a:t>промодульованим</a:t>
            </a:r>
            <a:r>
              <a:rPr lang="ru-RU" sz="2300" dirty="0" smtClean="0"/>
              <a:t>. </a:t>
            </a:r>
            <a:r>
              <a:rPr lang="ru-RU" sz="2300" dirty="0" err="1" smtClean="0"/>
              <a:t>Модуляція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відбувається</a:t>
            </a:r>
            <a:r>
              <a:rPr lang="ru-RU" sz="2300" dirty="0" smtClean="0"/>
              <a:t> на </a:t>
            </a:r>
            <a:r>
              <a:rPr lang="ru-RU" sz="2300" dirty="0" err="1" smtClean="0"/>
              <a:t>земній</a:t>
            </a:r>
            <a:r>
              <a:rPr lang="ru-RU" sz="2300" dirty="0" smtClean="0"/>
              <a:t> </a:t>
            </a:r>
            <a:r>
              <a:rPr lang="ru-RU" sz="2300" dirty="0" err="1" smtClean="0"/>
              <a:t>станції</a:t>
            </a:r>
            <a:r>
              <a:rPr lang="ru-RU" sz="2300" dirty="0" smtClean="0"/>
              <a:t>. </a:t>
            </a:r>
            <a:r>
              <a:rPr lang="ru-RU" sz="2300" dirty="0" err="1" smtClean="0"/>
              <a:t>Модульований</a:t>
            </a:r>
            <a:r>
              <a:rPr lang="ru-RU" sz="2300" dirty="0" smtClean="0"/>
              <a:t> сигнал переноситься на </a:t>
            </a:r>
            <a:r>
              <a:rPr lang="ru-RU" sz="2300" dirty="0" err="1" smtClean="0"/>
              <a:t>потрібну</a:t>
            </a:r>
            <a:r>
              <a:rPr lang="ru-RU" sz="2300" dirty="0" smtClean="0"/>
              <a:t> частоту, </a:t>
            </a:r>
            <a:r>
              <a:rPr lang="ru-RU" sz="2300" dirty="0" err="1" smtClean="0"/>
              <a:t>підсилюється</a:t>
            </a:r>
            <a:r>
              <a:rPr lang="ru-RU" sz="2300" dirty="0" smtClean="0"/>
              <a:t> та </a:t>
            </a:r>
            <a:r>
              <a:rPr lang="ru-RU" sz="2300" dirty="0" err="1" smtClean="0"/>
              <a:t>надходить</a:t>
            </a:r>
            <a:r>
              <a:rPr lang="ru-RU" sz="2300" dirty="0" smtClean="0"/>
              <a:t> на </a:t>
            </a:r>
            <a:r>
              <a:rPr lang="ru-RU" sz="2300" dirty="0" err="1" smtClean="0"/>
              <a:t>передавальну</a:t>
            </a:r>
            <a:r>
              <a:rPr lang="ru-RU" sz="2300" dirty="0" smtClean="0"/>
              <a:t> </a:t>
            </a:r>
            <a:r>
              <a:rPr lang="ru-RU" sz="2300" dirty="0" err="1" smtClean="0"/>
              <a:t>антену</a:t>
            </a:r>
            <a:r>
              <a:rPr lang="ru-RU" sz="2300" dirty="0" smtClean="0"/>
              <a:t>.</a:t>
            </a:r>
          </a:p>
          <a:p>
            <a:r>
              <a:rPr lang="ru-RU" sz="2300" dirty="0" err="1" smtClean="0"/>
              <a:t>Звичайний</a:t>
            </a:r>
            <a:r>
              <a:rPr lang="ru-RU" sz="2300" dirty="0" smtClean="0"/>
              <a:t> (</a:t>
            </a:r>
            <a:r>
              <a:rPr lang="ru-RU" sz="2300" dirty="0" err="1" smtClean="0"/>
              <a:t>нерегенеративний</a:t>
            </a:r>
            <a:r>
              <a:rPr lang="ru-RU" sz="2300" dirty="0" smtClean="0"/>
              <a:t>) </a:t>
            </a:r>
            <a:r>
              <a:rPr lang="ru-RU" sz="2300" dirty="0" err="1" smtClean="0"/>
              <a:t>супутник</a:t>
            </a:r>
            <a:r>
              <a:rPr lang="ru-RU" sz="2300" dirty="0" smtClean="0"/>
              <a:t>, </a:t>
            </a:r>
            <a:r>
              <a:rPr lang="ru-RU" sz="2300" dirty="0" err="1" smtClean="0"/>
              <a:t>прийнявши</a:t>
            </a:r>
            <a:r>
              <a:rPr lang="ru-RU" sz="2300" dirty="0" smtClean="0"/>
              <a:t> сигнал </a:t>
            </a:r>
            <a:r>
              <a:rPr lang="ru-RU" sz="2300" dirty="0" err="1" smtClean="0"/>
              <a:t>від</a:t>
            </a:r>
            <a:r>
              <a:rPr lang="ru-RU" sz="2300" dirty="0" smtClean="0"/>
              <a:t> </a:t>
            </a:r>
            <a:r>
              <a:rPr lang="ru-RU" sz="2300" dirty="0" err="1" smtClean="0"/>
              <a:t>однієї</a:t>
            </a:r>
            <a:r>
              <a:rPr lang="ru-RU" sz="2300" dirty="0" smtClean="0"/>
              <a:t> </a:t>
            </a:r>
            <a:r>
              <a:rPr lang="ru-RU" sz="2300" dirty="0" err="1" smtClean="0"/>
              <a:t>наземної</a:t>
            </a:r>
            <a:r>
              <a:rPr lang="ru-RU" sz="2300" dirty="0" smtClean="0"/>
              <a:t> </a:t>
            </a:r>
            <a:r>
              <a:rPr lang="ru-RU" sz="2300" dirty="0" err="1" smtClean="0"/>
              <a:t>станції</a:t>
            </a:r>
            <a:r>
              <a:rPr lang="ru-RU" sz="2300" dirty="0" smtClean="0"/>
              <a:t>, переносить </a:t>
            </a:r>
            <a:r>
              <a:rPr lang="ru-RU" sz="2300" dirty="0" err="1" smtClean="0"/>
              <a:t>його</a:t>
            </a:r>
            <a:r>
              <a:rPr lang="ru-RU" sz="2300" dirty="0" smtClean="0"/>
              <a:t> на </a:t>
            </a:r>
            <a:r>
              <a:rPr lang="ru-RU" sz="2300" dirty="0" err="1" smtClean="0"/>
              <a:t>іншу</a:t>
            </a:r>
            <a:r>
              <a:rPr lang="ru-RU" sz="2300" dirty="0" smtClean="0"/>
              <a:t> частоту, </a:t>
            </a:r>
            <a:r>
              <a:rPr lang="ru-RU" sz="2300" dirty="0" err="1" smtClean="0"/>
              <a:t>підсилює</a:t>
            </a:r>
            <a:r>
              <a:rPr lang="ru-RU" sz="2300" dirty="0" smtClean="0"/>
              <a:t> </a:t>
            </a:r>
            <a:r>
              <a:rPr lang="ru-RU" sz="2300" dirty="0" err="1" smtClean="0"/>
              <a:t>й</a:t>
            </a:r>
            <a:r>
              <a:rPr lang="ru-RU" sz="2300" dirty="0" smtClean="0"/>
              <a:t> </a:t>
            </a:r>
            <a:r>
              <a:rPr lang="ru-RU" sz="2300" dirty="0" err="1" smtClean="0"/>
              <a:t>передає</a:t>
            </a:r>
            <a:r>
              <a:rPr lang="ru-RU" sz="2300" dirty="0" smtClean="0"/>
              <a:t> </a:t>
            </a:r>
            <a:r>
              <a:rPr lang="ru-RU" sz="2300" dirty="0" err="1" smtClean="0"/>
              <a:t>іншій</a:t>
            </a:r>
            <a:r>
              <a:rPr lang="ru-RU" sz="2300" dirty="0" smtClean="0"/>
              <a:t> </a:t>
            </a:r>
            <a:r>
              <a:rPr lang="ru-RU" sz="2300" dirty="0" err="1" smtClean="0"/>
              <a:t>наземній</a:t>
            </a:r>
            <a:r>
              <a:rPr lang="ru-RU" sz="2300" dirty="0" smtClean="0"/>
              <a:t> </a:t>
            </a:r>
            <a:r>
              <a:rPr lang="ru-RU" sz="2300" dirty="0" err="1" smtClean="0"/>
              <a:t>станції</a:t>
            </a:r>
            <a:r>
              <a:rPr lang="ru-RU" sz="2300" dirty="0" smtClean="0"/>
              <a:t>. У </a:t>
            </a:r>
            <a:r>
              <a:rPr lang="ru-RU" sz="2300" dirty="0" err="1" smtClean="0"/>
              <a:t>супутнику</a:t>
            </a:r>
            <a:r>
              <a:rPr lang="ru-RU" sz="2300" dirty="0" smtClean="0"/>
              <a:t> </a:t>
            </a:r>
            <a:r>
              <a:rPr lang="ru-RU" sz="2300" dirty="0" err="1" smtClean="0"/>
              <a:t>може</a:t>
            </a:r>
            <a:r>
              <a:rPr lang="ru-RU" sz="2300" dirty="0" smtClean="0"/>
              <a:t> бути </a:t>
            </a:r>
            <a:r>
              <a:rPr lang="ru-RU" sz="2300" dirty="0" err="1" smtClean="0"/>
              <a:t>кілька</a:t>
            </a:r>
            <a:r>
              <a:rPr lang="ru-RU" sz="2300" dirty="0" smtClean="0"/>
              <a:t> </a:t>
            </a:r>
            <a:r>
              <a:rPr lang="ru-RU" sz="2300" dirty="0" err="1" smtClean="0"/>
              <a:t>незалежних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каналів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здійснюють</a:t>
            </a:r>
            <a:r>
              <a:rPr lang="ru-RU" sz="2300" dirty="0" smtClean="0"/>
              <a:t> </a:t>
            </a:r>
            <a:r>
              <a:rPr lang="ru-RU" sz="2300" dirty="0" err="1" smtClean="0"/>
              <a:t>ці</a:t>
            </a:r>
            <a:r>
              <a:rPr lang="ru-RU" sz="2300" dirty="0" smtClean="0"/>
              <a:t> </a:t>
            </a:r>
            <a:r>
              <a:rPr lang="ru-RU" sz="2300" dirty="0" err="1" smtClean="0"/>
              <a:t>операції</a:t>
            </a:r>
            <a:r>
              <a:rPr lang="ru-RU" sz="2300" dirty="0" smtClean="0"/>
              <a:t>, </a:t>
            </a:r>
            <a:r>
              <a:rPr lang="ru-RU" sz="2300" dirty="0" err="1" smtClean="0"/>
              <a:t>кожний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яких</a:t>
            </a:r>
            <a:r>
              <a:rPr lang="ru-RU" sz="2300" dirty="0" smtClean="0"/>
              <a:t> </a:t>
            </a:r>
            <a:r>
              <a:rPr lang="ru-RU" sz="2300" dirty="0" err="1" smtClean="0"/>
              <a:t>працює</a:t>
            </a:r>
            <a:r>
              <a:rPr lang="ru-RU" sz="2300" dirty="0" smtClean="0"/>
              <a:t> в </a:t>
            </a:r>
            <a:r>
              <a:rPr lang="ru-RU" sz="2300" dirty="0" err="1" smtClean="0"/>
              <a:t>певному</a:t>
            </a:r>
            <a:r>
              <a:rPr lang="ru-RU" sz="2300" dirty="0" smtClean="0"/>
              <a:t> </a:t>
            </a:r>
            <a:r>
              <a:rPr lang="ru-RU" sz="2300" dirty="0" err="1" smtClean="0"/>
              <a:t>діапазоні</a:t>
            </a:r>
            <a:r>
              <a:rPr lang="ru-RU" sz="2300" dirty="0" smtClean="0"/>
              <a:t> частот (</a:t>
            </a:r>
            <a:r>
              <a:rPr lang="ru-RU" sz="2300" dirty="0" err="1" smtClean="0"/>
              <a:t>ці</a:t>
            </a:r>
            <a:r>
              <a:rPr lang="ru-RU" sz="2300" dirty="0" smtClean="0"/>
              <a:t> </a:t>
            </a:r>
            <a:r>
              <a:rPr lang="ru-RU" sz="2300" dirty="0" err="1" smtClean="0"/>
              <a:t>канали</a:t>
            </a:r>
            <a:r>
              <a:rPr lang="ru-RU" sz="2300" dirty="0" smtClean="0"/>
              <a:t> </a:t>
            </a:r>
            <a:r>
              <a:rPr lang="ru-RU" sz="2300" dirty="0" err="1" smtClean="0"/>
              <a:t>обробки</a:t>
            </a:r>
            <a:r>
              <a:rPr lang="ru-RU" sz="2300" dirty="0" smtClean="0"/>
              <a:t> </a:t>
            </a:r>
            <a:r>
              <a:rPr lang="ru-RU" sz="2300" dirty="0" err="1" smtClean="0"/>
              <a:t>називаються</a:t>
            </a:r>
            <a:r>
              <a:rPr lang="ru-RU" sz="2300" dirty="0" smtClean="0"/>
              <a:t> транспондерами).</a:t>
            </a:r>
          </a:p>
          <a:p>
            <a:r>
              <a:rPr lang="ru-RU" sz="2300" dirty="0" err="1" smtClean="0"/>
              <a:t>Регенеративний</a:t>
            </a:r>
            <a:r>
              <a:rPr lang="ru-RU" sz="2300" dirty="0" smtClean="0"/>
              <a:t> </a:t>
            </a:r>
            <a:r>
              <a:rPr lang="ru-RU" sz="2300" dirty="0" err="1" smtClean="0"/>
              <a:t>супутник</a:t>
            </a:r>
            <a:r>
              <a:rPr lang="ru-RU" sz="2300" dirty="0" smtClean="0"/>
              <a:t> </a:t>
            </a:r>
            <a:r>
              <a:rPr lang="ru-RU" sz="2300" i="1" dirty="0" err="1" smtClean="0"/>
              <a:t>демодулює</a:t>
            </a:r>
            <a:r>
              <a:rPr lang="ru-RU" sz="2300" dirty="0" smtClean="0"/>
              <a:t> </a:t>
            </a:r>
            <a:r>
              <a:rPr lang="ru-RU" sz="2300" dirty="0" err="1" smtClean="0"/>
              <a:t>прийнятий</a:t>
            </a:r>
            <a:r>
              <a:rPr lang="ru-RU" sz="2300" dirty="0" smtClean="0"/>
              <a:t> сигнал та </a:t>
            </a:r>
            <a:r>
              <a:rPr lang="ru-RU" sz="2300" dirty="0" err="1" smtClean="0"/>
              <a:t>знову</a:t>
            </a:r>
            <a:r>
              <a:rPr lang="ru-RU" sz="2300" dirty="0" smtClean="0"/>
              <a:t> </a:t>
            </a:r>
            <a:r>
              <a:rPr lang="ru-RU" sz="2300" i="1" dirty="0" err="1" smtClean="0"/>
              <a:t>модулює</a:t>
            </a:r>
            <a:r>
              <a:rPr lang="ru-RU" sz="2300" dirty="0" smtClean="0"/>
              <a:t> </a:t>
            </a:r>
            <a:r>
              <a:rPr lang="ru-RU" sz="2300" dirty="0" err="1" smtClean="0"/>
              <a:t>його</a:t>
            </a:r>
            <a:r>
              <a:rPr lang="ru-RU" sz="2300" dirty="0" smtClean="0"/>
              <a:t>. </a:t>
            </a:r>
            <a:r>
              <a:rPr lang="ru-RU" sz="2300" dirty="0" err="1" smtClean="0"/>
              <a:t>Завдяки</a:t>
            </a:r>
            <a:r>
              <a:rPr lang="ru-RU" sz="2300" dirty="0" smtClean="0"/>
              <a:t> </a:t>
            </a:r>
            <a:r>
              <a:rPr lang="ru-RU" sz="2300" dirty="0" err="1" smtClean="0"/>
              <a:t>цьому</a:t>
            </a:r>
            <a:r>
              <a:rPr lang="ru-RU" sz="2300" dirty="0" smtClean="0"/>
              <a:t> </a:t>
            </a:r>
            <a:r>
              <a:rPr lang="ru-RU" sz="2300" dirty="0" err="1" smtClean="0"/>
              <a:t>помилки</a:t>
            </a:r>
            <a:r>
              <a:rPr lang="ru-RU" sz="2300" dirty="0" smtClean="0"/>
              <a:t> </a:t>
            </a:r>
            <a:r>
              <a:rPr lang="ru-RU" sz="2300" dirty="0" err="1" smtClean="0"/>
              <a:t>виправляються</a:t>
            </a:r>
            <a:r>
              <a:rPr lang="ru-RU" sz="2300" dirty="0" smtClean="0"/>
              <a:t> два рази: на </a:t>
            </a:r>
            <a:r>
              <a:rPr lang="ru-RU" sz="2300" dirty="0" err="1" smtClean="0"/>
              <a:t>супутнику</a:t>
            </a:r>
            <a:r>
              <a:rPr lang="ru-RU" sz="2300" dirty="0" smtClean="0"/>
              <a:t> та на </a:t>
            </a:r>
            <a:r>
              <a:rPr lang="ru-RU" sz="2300" dirty="0" err="1" smtClean="0"/>
              <a:t>прийомній</a:t>
            </a:r>
            <a:r>
              <a:rPr lang="ru-RU" sz="2300" dirty="0" smtClean="0"/>
              <a:t> </a:t>
            </a:r>
            <a:r>
              <a:rPr lang="ru-RU" sz="2300" dirty="0" err="1" smtClean="0"/>
              <a:t>земній</a:t>
            </a:r>
            <a:r>
              <a:rPr lang="ru-RU" sz="2300" dirty="0" smtClean="0"/>
              <a:t> </a:t>
            </a:r>
            <a:r>
              <a:rPr lang="ru-RU" sz="2300" dirty="0" err="1" smtClean="0"/>
              <a:t>станції</a:t>
            </a:r>
            <a:r>
              <a:rPr lang="ru-RU" sz="2300" dirty="0" smtClean="0"/>
              <a:t>. </a:t>
            </a:r>
            <a:r>
              <a:rPr lang="ru-RU" sz="2300" dirty="0" err="1" smtClean="0"/>
              <a:t>Недоліком</a:t>
            </a:r>
            <a:r>
              <a:rPr lang="ru-RU" sz="2300" dirty="0" smtClean="0"/>
              <a:t> </a:t>
            </a:r>
            <a:r>
              <a:rPr lang="ru-RU" sz="2300" dirty="0" err="1" smtClean="0"/>
              <a:t>цього</a:t>
            </a:r>
            <a:r>
              <a:rPr lang="ru-RU" sz="2300" dirty="0" smtClean="0"/>
              <a:t> методу </a:t>
            </a:r>
            <a:r>
              <a:rPr lang="ru-RU" sz="2300" dirty="0" err="1" smtClean="0"/>
              <a:t>є</a:t>
            </a:r>
            <a:r>
              <a:rPr lang="ru-RU" sz="2300" dirty="0" smtClean="0"/>
              <a:t> </a:t>
            </a:r>
            <a:r>
              <a:rPr lang="ru-RU" sz="2300" dirty="0" err="1" smtClean="0"/>
              <a:t>складність</a:t>
            </a:r>
            <a:r>
              <a:rPr lang="ru-RU" sz="2300" dirty="0" smtClean="0"/>
              <a:t>, </a:t>
            </a:r>
            <a:r>
              <a:rPr lang="ru-RU" sz="2300" dirty="0" err="1" smtClean="0"/>
              <a:t>висока</a:t>
            </a:r>
            <a:r>
              <a:rPr lang="ru-RU" sz="2300" dirty="0" smtClean="0"/>
              <a:t> </a:t>
            </a:r>
            <a:r>
              <a:rPr lang="ru-RU" sz="2300" dirty="0" err="1" smtClean="0"/>
              <a:t>вартість</a:t>
            </a:r>
            <a:r>
              <a:rPr lang="ru-RU" sz="2300" dirty="0" smtClean="0"/>
              <a:t> </a:t>
            </a:r>
            <a:r>
              <a:rPr lang="ru-RU" sz="2300" dirty="0" err="1" smtClean="0"/>
              <a:t>супутника</a:t>
            </a:r>
            <a:r>
              <a:rPr lang="ru-RU" sz="2300" dirty="0" smtClean="0"/>
              <a:t> та наземного </a:t>
            </a:r>
            <a:r>
              <a:rPr lang="ru-RU" sz="2300" dirty="0" err="1" smtClean="0"/>
              <a:t>обладнання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jason1inspac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981" y="800708"/>
            <a:ext cx="8605620" cy="54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sat_con-e130470632919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946724"/>
            <a:ext cx="6951147" cy="5549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Syncom_publicity_phot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38" y="897667"/>
            <a:ext cx="7593485" cy="5695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pic0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743" y="897667"/>
            <a:ext cx="8967223" cy="57892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dirty="0" err="1" smtClean="0"/>
              <a:t>Орбіти</a:t>
            </a:r>
            <a:r>
              <a:rPr lang="ru-RU" dirty="0" smtClean="0"/>
              <a:t> </a:t>
            </a:r>
            <a:r>
              <a:rPr lang="ru-RU" dirty="0" err="1" smtClean="0"/>
              <a:t>супутникових</a:t>
            </a:r>
            <a:r>
              <a:rPr lang="ru-RU" dirty="0" smtClean="0"/>
              <a:t> </a:t>
            </a:r>
            <a:r>
              <a:rPr lang="ru-RU" dirty="0" err="1" smtClean="0"/>
              <a:t>ретрансляторів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70822"/>
            <a:ext cx="8676456" cy="5059363"/>
          </a:xfrm>
        </p:spPr>
        <p:txBody>
          <a:bodyPr/>
          <a:lstStyle/>
          <a:p>
            <a:r>
              <a:rPr lang="ru-RU" dirty="0" err="1" smtClean="0"/>
              <a:t>Орбіти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розміщуються</a:t>
            </a:r>
            <a:r>
              <a:rPr lang="ru-RU" dirty="0" smtClean="0"/>
              <a:t> </a:t>
            </a:r>
            <a:r>
              <a:rPr lang="ru-RU" dirty="0" err="1" smtClean="0"/>
              <a:t>супутникові</a:t>
            </a:r>
            <a:r>
              <a:rPr lang="ru-RU" dirty="0" smtClean="0"/>
              <a:t> </a:t>
            </a:r>
            <a:r>
              <a:rPr lang="ru-RU" dirty="0" err="1" smtClean="0"/>
              <a:t>ретранслятори</a:t>
            </a:r>
            <a:r>
              <a:rPr lang="ru-RU" dirty="0" smtClean="0"/>
              <a:t>, </a:t>
            </a:r>
            <a:r>
              <a:rPr lang="ru-RU" dirty="0" err="1" smtClean="0"/>
              <a:t>підрозділяють</a:t>
            </a:r>
            <a:r>
              <a:rPr lang="ru-RU" dirty="0" smtClean="0"/>
              <a:t> </a:t>
            </a:r>
            <a:r>
              <a:rPr lang="ru-RU" dirty="0" smtClean="0"/>
              <a:t>на три </a:t>
            </a:r>
            <a:r>
              <a:rPr lang="ru-RU" dirty="0" err="1" smtClean="0"/>
              <a:t>класи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Екваторіальні</a:t>
            </a:r>
            <a:r>
              <a:rPr lang="ru-RU" dirty="0"/>
              <a:t> </a:t>
            </a:r>
            <a:r>
              <a:rPr lang="ru-RU" dirty="0" smtClean="0"/>
              <a:t>(1)</a:t>
            </a:r>
            <a:endParaRPr lang="ru-RU" dirty="0" smtClean="0"/>
          </a:p>
          <a:p>
            <a:r>
              <a:rPr lang="ru-RU" dirty="0" err="1" smtClean="0"/>
              <a:t>Похилі</a:t>
            </a:r>
            <a:r>
              <a:rPr lang="ru-RU" dirty="0" smtClean="0"/>
              <a:t> (2)</a:t>
            </a:r>
            <a:endParaRPr lang="ru-RU" dirty="0" smtClean="0"/>
          </a:p>
          <a:p>
            <a:r>
              <a:rPr lang="ru-RU" dirty="0" err="1" smtClean="0"/>
              <a:t>Полярні</a:t>
            </a:r>
            <a:r>
              <a:rPr lang="ru-RU" dirty="0" smtClean="0"/>
              <a:t> (3)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744px-Communications_satellite_orbits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3238914"/>
            <a:ext cx="4783350" cy="32146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WordArt 7"/>
          <p:cNvSpPr>
            <a:spLocks noChangeArrowheads="1" noChangeShapeType="1" noTextEdit="1"/>
          </p:cNvSpPr>
          <p:nvPr/>
        </p:nvSpPr>
        <p:spPr bwMode="gray">
          <a:xfrm>
            <a:off x="1752600" y="2286000"/>
            <a:ext cx="5486400" cy="1447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kern="10" smtClean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AB14B"/>
                    </a:gs>
                    <a:gs pos="100000">
                      <a:srgbClr val="2F7ADF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  <a:endParaRPr lang="uk-UA" sz="5400" b="1" kern="10" smtClean="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AB14B"/>
                  </a:gs>
                  <a:gs pos="100000">
                    <a:srgbClr val="2F7ADF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28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_dark">
  <a:themeElements>
    <a:clrScheme name="sample_dark 3">
      <a:dk1>
        <a:srgbClr val="969696"/>
      </a:dk1>
      <a:lt1>
        <a:srgbClr val="FFFFFF"/>
      </a:lt1>
      <a:dk2>
        <a:srgbClr val="003399"/>
      </a:dk2>
      <a:lt2>
        <a:srgbClr val="FCF8A2"/>
      </a:lt2>
      <a:accent1>
        <a:srgbClr val="5AB14B"/>
      </a:accent1>
      <a:accent2>
        <a:srgbClr val="2F7ADF"/>
      </a:accent2>
      <a:accent3>
        <a:srgbClr val="AAADCA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C48352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969696"/>
        </a:dk1>
        <a:lt1>
          <a:srgbClr val="FFFFFF"/>
        </a:lt1>
        <a:dk2>
          <a:srgbClr val="551D2A"/>
        </a:dk2>
        <a:lt2>
          <a:srgbClr val="EEE5A2"/>
        </a:lt2>
        <a:accent1>
          <a:srgbClr val="557FE7"/>
        </a:accent1>
        <a:accent2>
          <a:srgbClr val="EB6363"/>
        </a:accent2>
        <a:accent3>
          <a:srgbClr val="B4ABAC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969696"/>
        </a:dk1>
        <a:lt1>
          <a:srgbClr val="FFFFFF"/>
        </a:lt1>
        <a:dk2>
          <a:srgbClr val="003399"/>
        </a:dk2>
        <a:lt2>
          <a:srgbClr val="FCF8A2"/>
        </a:lt2>
        <a:accent1>
          <a:srgbClr val="5AB14B"/>
        </a:accent1>
        <a:accent2>
          <a:srgbClr val="2F7ADF"/>
        </a:accent2>
        <a:accent3>
          <a:srgbClr val="AAADCA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C4835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db2004174d">
  <a:themeElements>
    <a:clrScheme name="sample_dark 3">
      <a:dk1>
        <a:srgbClr val="969696"/>
      </a:dk1>
      <a:lt1>
        <a:srgbClr val="FFFFFF"/>
      </a:lt1>
      <a:dk2>
        <a:srgbClr val="003399"/>
      </a:dk2>
      <a:lt2>
        <a:srgbClr val="FCF8A2"/>
      </a:lt2>
      <a:accent1>
        <a:srgbClr val="5AB14B"/>
      </a:accent1>
      <a:accent2>
        <a:srgbClr val="2F7ADF"/>
      </a:accent2>
      <a:accent3>
        <a:srgbClr val="AAADCA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C48352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969696"/>
        </a:dk1>
        <a:lt1>
          <a:srgbClr val="FFFFFF"/>
        </a:lt1>
        <a:dk2>
          <a:srgbClr val="551D2A"/>
        </a:dk2>
        <a:lt2>
          <a:srgbClr val="EEE5A2"/>
        </a:lt2>
        <a:accent1>
          <a:srgbClr val="557FE7"/>
        </a:accent1>
        <a:accent2>
          <a:srgbClr val="EB6363"/>
        </a:accent2>
        <a:accent3>
          <a:srgbClr val="B4ABAC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969696"/>
        </a:dk1>
        <a:lt1>
          <a:srgbClr val="FFFFFF"/>
        </a:lt1>
        <a:dk2>
          <a:srgbClr val="003399"/>
        </a:dk2>
        <a:lt2>
          <a:srgbClr val="FCF8A2"/>
        </a:lt2>
        <a:accent1>
          <a:srgbClr val="5AB14B"/>
        </a:accent1>
        <a:accent2>
          <a:srgbClr val="2F7ADF"/>
        </a:accent2>
        <a:accent3>
          <a:srgbClr val="AAADCA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C4835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cdb2004174d</Template>
  <TotalTime>100</TotalTime>
  <Words>80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sample_dark</vt:lpstr>
      <vt:lpstr>cdb2004174d</vt:lpstr>
      <vt:lpstr>Супутниковий зв'язок</vt:lpstr>
      <vt:lpstr>Презентация PowerPoint</vt:lpstr>
      <vt:lpstr>Історія</vt:lpstr>
      <vt:lpstr>Презентация PowerPoint</vt:lpstr>
      <vt:lpstr>Презентация PowerPoint</vt:lpstr>
      <vt:lpstr>Принцип дії</vt:lpstr>
      <vt:lpstr>Презентация PowerPoint</vt:lpstr>
      <vt:lpstr> Орбіти супутникових ретрансляторів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Супутниковий зв'язок</dc:title>
  <cp:lastModifiedBy>NASTIA</cp:lastModifiedBy>
  <cp:revision>11</cp:revision>
  <dcterms:modified xsi:type="dcterms:W3CDTF">2013-12-24T19:02:17Z</dcterms:modified>
</cp:coreProperties>
</file>