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7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E4925-16F1-4DC1-AFB0-4991791EF26C}" type="datetimeFigureOut">
              <a:rPr lang="ru-RU"/>
              <a:pPr>
                <a:defRPr/>
              </a:pPr>
              <a:t>28.03.2013</a:t>
            </a:fld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4ACA9-160C-4398-A745-26F8243759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A8942-CA94-45B6-9C52-D45D9968D29C}" type="datetimeFigureOut">
              <a:rPr lang="ru-RU"/>
              <a:pPr>
                <a:defRPr/>
              </a:pPr>
              <a:t>28.03.2013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3CA93-27E7-45AC-9F2A-7DC78AEC6D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41378-F263-486B-A8A0-86DAA1044BD6}" type="datetimeFigureOut">
              <a:rPr lang="ru-RU"/>
              <a:pPr>
                <a:defRPr/>
              </a:pPr>
              <a:t>28.03.2013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D24F9-0310-4977-A24E-453D8D2BA9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2D103-FD16-4E20-811D-ADBC89364163}" type="datetimeFigureOut">
              <a:rPr lang="ru-RU"/>
              <a:pPr>
                <a:defRPr/>
              </a:pPr>
              <a:t>28.03.2013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A7F74-2AE4-430A-91F3-1BB17008B1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C2B9E-6D09-44CF-B44A-4F8097FF44F8}" type="datetimeFigureOut">
              <a:rPr lang="ru-RU"/>
              <a:pPr>
                <a:defRPr/>
              </a:pPr>
              <a:t>28.03.2013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0FDC3-9B06-4704-8F00-C428641E94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11CA9-41CF-4B34-AB15-B178DB598B57}" type="datetimeFigureOut">
              <a:rPr lang="ru-RU"/>
              <a:pPr>
                <a:defRPr/>
              </a:pPr>
              <a:t>28.03.2013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A1153-3196-42EE-9127-62B2CCC884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F21FD-0267-4D64-AB40-2A251715D0CD}" type="datetimeFigureOut">
              <a:rPr lang="ru-RU"/>
              <a:pPr>
                <a:defRPr/>
              </a:pPr>
              <a:t>28.03.2013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090D9-F542-4664-A604-18E2149BD4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50972-1CB6-401A-98B3-47D73E17BA74}" type="datetimeFigureOut">
              <a:rPr lang="ru-RU"/>
              <a:pPr>
                <a:defRPr/>
              </a:pPr>
              <a:t>28.03.2013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77225-94FB-47C9-8C84-2268C3F246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68F31-F8F2-4676-8118-F26B4EEB52A9}" type="datetimeFigureOut">
              <a:rPr lang="ru-RU"/>
              <a:pPr>
                <a:defRPr/>
              </a:pPr>
              <a:t>28.03.2013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B4AE1-FF86-4AFB-A53A-00444E37A8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CEF3F-FFD6-4CA5-9124-7749E2ECC276}" type="datetimeFigureOut">
              <a:rPr lang="ru-RU"/>
              <a:pPr>
                <a:defRPr/>
              </a:pPr>
              <a:t>28.03.2013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301C2-C457-46B8-B489-32355A17CA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84B88-FB53-4E1D-A88B-5B0EDEE29FD2}" type="datetimeFigureOut">
              <a:rPr lang="ru-RU"/>
              <a:pPr>
                <a:defRPr/>
              </a:pPr>
              <a:t>28.03.2013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C8AD1-1597-4A85-8719-03A53440A5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2F518E-41B6-4DFF-BC14-C3AD11EE3E68}" type="datetimeFigureOut">
              <a:rPr lang="ru-RU"/>
              <a:pPr>
                <a:defRPr/>
              </a:pPr>
              <a:t>28.03.2013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9D8BBF-4192-4D04-B944-2DCDDC5D40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4" r:id="rId1"/>
    <p:sldLayoutId id="2147483803" r:id="rId2"/>
    <p:sldLayoutId id="2147483805" r:id="rId3"/>
    <p:sldLayoutId id="2147483802" r:id="rId4"/>
    <p:sldLayoutId id="2147483806" r:id="rId5"/>
    <p:sldLayoutId id="2147483801" r:id="rId6"/>
    <p:sldLayoutId id="2147483800" r:id="rId7"/>
    <p:sldLayoutId id="2147483807" r:id="rId8"/>
    <p:sldLayoutId id="2147483808" r:id="rId9"/>
    <p:sldLayoutId id="2147483799" r:id="rId10"/>
    <p:sldLayoutId id="214748379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714488"/>
            <a:ext cx="6480048" cy="230124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6600" smtClean="0"/>
              <a:t>ЯДЕРНИЙ РЕАКТОР</a:t>
            </a:r>
            <a:endParaRPr lang="ru-RU" sz="6600"/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4143375" cy="500063"/>
          </a:xfrm>
        </p:spPr>
        <p:txBody>
          <a:bodyPr/>
          <a:lstStyle/>
          <a:p>
            <a:pPr algn="l"/>
            <a:r>
              <a:rPr lang="uk-UA" smtClean="0"/>
              <a:t>Ядерна ФІЗИКА</a:t>
            </a:r>
            <a:endParaRPr lang="ru-RU" smtClean="0"/>
          </a:p>
        </p:txBody>
      </p:sp>
      <p:pic>
        <p:nvPicPr>
          <p:cNvPr id="13315" name="Picture 2" descr="D:\Time Files\backap\vver-100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25" y="142875"/>
            <a:ext cx="2166938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3" descr="D:\Time Files\backap\KKG_Reactor_Core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43650" y="2214563"/>
            <a:ext cx="2800350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4" descr="D:\Time Files\backap\obninsk_reaktor_gray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38" y="3786188"/>
            <a:ext cx="4414837" cy="293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4" descr="D:\Time Files\backap\obninsk_reaktor_gray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6238" y="3789363"/>
            <a:ext cx="4414837" cy="293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467600" cy="114300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Ядерный реактор </a:t>
            </a:r>
            <a:r>
              <a:rPr lang="en-US" dirty="0" smtClean="0"/>
              <a:t>CROCUS</a:t>
            </a:r>
            <a:endParaRPr lang="ru-RU" dirty="0"/>
          </a:p>
        </p:txBody>
      </p:sp>
      <p:pic>
        <p:nvPicPr>
          <p:cNvPr id="22532" name="Picture 2" descr="D:\Time Files\backap\Crocus-p10204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1571625"/>
            <a:ext cx="6786563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err="1" smtClean="0"/>
              <a:t>Фактори</a:t>
            </a:r>
            <a:r>
              <a:rPr lang="ru-RU" dirty="0" smtClean="0"/>
              <a:t> </a:t>
            </a:r>
            <a:r>
              <a:rPr lang="ru-RU" dirty="0" err="1" smtClean="0"/>
              <a:t>небезпеки</a:t>
            </a:r>
            <a:r>
              <a:rPr lang="ru-RU" dirty="0" smtClean="0"/>
              <a:t> </a:t>
            </a:r>
            <a:r>
              <a:rPr lang="ru-RU" dirty="0" err="1" smtClean="0"/>
              <a:t>ядерних</a:t>
            </a:r>
            <a:r>
              <a:rPr lang="ru-RU" dirty="0" smtClean="0"/>
              <a:t> </a:t>
            </a:r>
            <a:r>
              <a:rPr lang="ru-RU" dirty="0" err="1" smtClean="0"/>
              <a:t>реакторів</a:t>
            </a:r>
            <a:endParaRPr lang="ru-RU" dirty="0"/>
          </a:p>
        </p:txBody>
      </p:sp>
      <p:sp>
        <p:nvSpPr>
          <p:cNvPr id="23556" name="Содержимое 2"/>
          <p:cNvSpPr>
            <a:spLocks noGrp="1"/>
          </p:cNvSpPr>
          <p:nvPr>
            <p:ph idx="1"/>
          </p:nvPr>
        </p:nvSpPr>
        <p:spPr>
          <a:xfrm>
            <a:off x="0" y="1643063"/>
            <a:ext cx="8643938" cy="452596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uk-UA" sz="1500" smtClean="0"/>
              <a:t>Фактори</a:t>
            </a:r>
            <a:r>
              <a:rPr lang="ru-RU" sz="1500" smtClean="0"/>
              <a:t> </a:t>
            </a:r>
            <a:r>
              <a:rPr lang="uk-UA" sz="1500" smtClean="0"/>
              <a:t>небезпеки</a:t>
            </a:r>
            <a:r>
              <a:rPr lang="ru-RU" sz="1500" smtClean="0"/>
              <a:t> </a:t>
            </a:r>
            <a:r>
              <a:rPr lang="uk-UA" sz="1500" smtClean="0"/>
              <a:t>ядерних</a:t>
            </a:r>
            <a:r>
              <a:rPr lang="ru-RU" sz="1500" smtClean="0"/>
              <a:t> </a:t>
            </a:r>
            <a:r>
              <a:rPr lang="uk-UA" sz="1500" smtClean="0"/>
              <a:t>реакторів</a:t>
            </a:r>
            <a:r>
              <a:rPr lang="ru-RU" sz="1500" smtClean="0"/>
              <a:t> </a:t>
            </a:r>
            <a:r>
              <a:rPr lang="uk-UA" sz="1500" smtClean="0"/>
              <a:t>досить</a:t>
            </a:r>
            <a:r>
              <a:rPr lang="ru-RU" sz="1500" smtClean="0"/>
              <a:t> </a:t>
            </a:r>
            <a:r>
              <a:rPr lang="uk-UA" sz="1500" smtClean="0"/>
              <a:t>численні</a:t>
            </a:r>
            <a:r>
              <a:rPr lang="ru-RU" sz="1500" smtClean="0"/>
              <a:t>. </a:t>
            </a:r>
            <a:r>
              <a:rPr lang="uk-UA" sz="1500" smtClean="0"/>
              <a:t>Перерахуємо</a:t>
            </a:r>
            <a:r>
              <a:rPr lang="ru-RU" sz="1500" smtClean="0"/>
              <a:t> лише деякі з них.</a:t>
            </a:r>
            <a:br>
              <a:rPr lang="ru-RU" sz="1500" smtClean="0"/>
            </a:br>
            <a:r>
              <a:rPr lang="ru-RU" sz="1500" smtClean="0"/>
              <a:t>• Можливість аварії з розгоном реактора. При цьому внаслідок найсильнішого тепловиділення може відбутися розплавлення активної зони реактора і потрапляння радіоактивних речовин в навколишнє середовище. Якщо в реакторі є вода, то в разі такої аварії вона буде розкладатися на водень і кисень, що призведе до вибуху гримучого газу в реакторі і досить серйозного руйнування не тільки реактора, але і всього енергоблоку з радіоактивним зараженням місцевості.</a:t>
            </a:r>
            <a:br>
              <a:rPr lang="ru-RU" sz="1500" smtClean="0"/>
            </a:br>
            <a:r>
              <a:rPr lang="ru-RU" sz="1500" smtClean="0"/>
              <a:t>Аварії з розгоном реактора можна запобігти, застосувавши спеціальні технології конструкції реакторів, систем захисту, підготовки персоналу.</a:t>
            </a:r>
            <a:br>
              <a:rPr lang="ru-RU" sz="1500" smtClean="0"/>
            </a:br>
            <a:r>
              <a:rPr lang="ru-RU" sz="1500" smtClean="0"/>
              <a:t>• Радіоактивні викиди в навколишнє середовище. Їх кількість і характер залежить від конструкції реактора і якості його складання і експлуатації. У РБМК вони найбільші, у реактора з кульової засипанням найменші. Очисні споруди можуть зменшити їх.</a:t>
            </a:r>
            <a:br>
              <a:rPr lang="ru-RU" sz="1500" smtClean="0"/>
            </a:br>
            <a:r>
              <a:rPr lang="ru-RU" sz="1500" smtClean="0"/>
              <a:t>Втім, у атомної станції, що працює в нормальному режимі, ці викиди менше, ніж, скажімо, у вугільній станції, так як у вугіллі теж містяться радіоактивні речовини, і при його згорянні вони виходять в атмосферу.</a:t>
            </a:r>
            <a:br>
              <a:rPr lang="ru-RU" sz="1500" smtClean="0"/>
            </a:br>
            <a:r>
              <a:rPr lang="ru-RU" sz="1500" smtClean="0"/>
              <a:t>• Необхідність поховання відпрацьованого реактора.</a:t>
            </a:r>
            <a:br>
              <a:rPr lang="ru-RU" sz="1500" smtClean="0"/>
            </a:br>
            <a:r>
              <a:rPr lang="ru-RU" sz="1500" smtClean="0"/>
              <a:t>На сьогоднішній день ця проблема не вирішена, хоча є багато розробок у цій галузі.</a:t>
            </a:r>
            <a:br>
              <a:rPr lang="ru-RU" sz="1500" smtClean="0"/>
            </a:br>
            <a:r>
              <a:rPr lang="ru-RU" sz="1500" smtClean="0"/>
              <a:t>• Радіоактивне опромінення персоналу.</a:t>
            </a:r>
            <a:br>
              <a:rPr lang="ru-RU" sz="1500" smtClean="0"/>
            </a:br>
            <a:r>
              <a:rPr lang="ru-RU" sz="1500" smtClean="0"/>
              <a:t>Можна запобігти або зменшити застосуванням відповідних заходів радіаційної безпеки в процесі експлуатації атомної станції.</a:t>
            </a:r>
            <a:br>
              <a:rPr lang="ru-RU" sz="1500" smtClean="0"/>
            </a:br>
            <a:r>
              <a:rPr lang="ru-RU" sz="1500" smtClean="0"/>
              <a:t>Ядерний вибух ні в одному реакторі відбутися в принципі не може.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14290"/>
            <a:ext cx="4829180" cy="114300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dirty="0" smtClean="0"/>
              <a:t>Висновок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>
                <a:solidFill>
                  <a:srgbClr val="FFFF00"/>
                </a:solidFill>
              </a:rPr>
              <a:t>Ядерна енергетика </a:t>
            </a:r>
            <a:r>
              <a:rPr lang="uk-UA" dirty="0" smtClean="0"/>
              <a:t>– це дуже великий прорив у науці. Не зважаючи на небезпеку, винайдення ядерного реактора призвело винайдення багатьох інших речей, які потрібні людству.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>
                <a:solidFill>
                  <a:srgbClr val="FFFF00"/>
                </a:solidFill>
              </a:rPr>
              <a:t>Ядерний реактор </a:t>
            </a:r>
            <a:r>
              <a:rPr lang="uk-UA" dirty="0" smtClean="0"/>
              <a:t>– це дуже велике джерело електроенергії, людство без електроенергії, на даний момент, довго не протягне, тому що технології не стоять на місці вони йдуть у перед, для цього потрібне джерело енергії! 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357188" y="1357313"/>
            <a:ext cx="7467600" cy="4525962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uk-UA" sz="6600" u="sng" smtClean="0">
                <a:solidFill>
                  <a:srgbClr val="FF0000"/>
                </a:solidFill>
              </a:rPr>
              <a:t>Ядерний реактор</a:t>
            </a:r>
          </a:p>
          <a:p>
            <a:pPr algn="ctr">
              <a:buFont typeface="Wingdings 2" pitchFamily="18" charset="2"/>
              <a:buNone/>
            </a:pPr>
            <a:endParaRPr lang="uk-UA" sz="4400" u="sng" smtClean="0"/>
          </a:p>
          <a:p>
            <a:pPr algn="ctr">
              <a:buFont typeface="Wingdings 2" pitchFamily="18" charset="2"/>
              <a:buNone/>
            </a:pPr>
            <a:r>
              <a:rPr lang="uk-UA" sz="4400" smtClean="0">
                <a:solidFill>
                  <a:srgbClr val="FFFF00"/>
                </a:solidFill>
              </a:rPr>
              <a:t>Павенко Даниїл</a:t>
            </a:r>
          </a:p>
          <a:p>
            <a:pPr algn="ctr">
              <a:buFont typeface="Wingdings 2" pitchFamily="18" charset="2"/>
              <a:buNone/>
            </a:pPr>
            <a:r>
              <a:rPr lang="uk-UA" sz="4400" smtClean="0">
                <a:solidFill>
                  <a:srgbClr val="FFFF00"/>
                </a:solidFill>
              </a:rPr>
              <a:t>11-Б</a:t>
            </a:r>
            <a:endParaRPr lang="ru-RU" sz="440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29444" cy="114300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dirty="0" smtClean="0"/>
              <a:t>Ядерній реактор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ЯДЕРНИЙ РЕАКТОР </a:t>
            </a:r>
            <a:r>
              <a:rPr lang="uk-UA" dirty="0" err="1" smtClean="0"/>
              <a:t>-це</a:t>
            </a:r>
            <a:r>
              <a:rPr lang="uk-UA" dirty="0" smtClean="0"/>
              <a:t> пристрій, в якому реакція поділу атомного ядра (а іноді - ЯДЕРНИЙ СИНТЕЗ - див ТОКАМАК) використовується для вироблення енергії або для виробництва радіоактивних речовин.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2254" cy="114300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dirty="0" smtClean="0"/>
              <a:t>Паливо для реактора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>
                <a:latin typeface="Constantia" pitchFamily="18" charset="0"/>
              </a:rPr>
              <a:t>Паливом в ядерному реакторі служать важкі радіоактивні метали: </a:t>
            </a:r>
            <a:r>
              <a:rPr lang="uk-UA" u="sng" dirty="0" smtClean="0">
                <a:solidFill>
                  <a:srgbClr val="FF0000"/>
                </a:solidFill>
                <a:latin typeface="Constantia" pitchFamily="18" charset="0"/>
              </a:rPr>
              <a:t>УРАН-235</a:t>
            </a:r>
            <a:r>
              <a:rPr lang="uk-UA" dirty="0" smtClean="0">
                <a:latin typeface="Constantia" pitchFamily="18" charset="0"/>
              </a:rPr>
              <a:t>, </a:t>
            </a:r>
            <a:r>
              <a:rPr lang="uk-UA" u="sng" dirty="0" smtClean="0">
                <a:solidFill>
                  <a:srgbClr val="FF0000"/>
                </a:solidFill>
                <a:latin typeface="Constantia" pitchFamily="18" charset="0"/>
              </a:rPr>
              <a:t>уран-233</a:t>
            </a:r>
            <a:r>
              <a:rPr lang="uk-UA" dirty="0" smtClean="0">
                <a:latin typeface="Constantia" pitchFamily="18" charset="0"/>
              </a:rPr>
              <a:t> або </a:t>
            </a:r>
            <a:r>
              <a:rPr lang="uk-UA" u="sng" dirty="0" smtClean="0">
                <a:solidFill>
                  <a:srgbClr val="FF0000"/>
                </a:solidFill>
                <a:latin typeface="Constantia" pitchFamily="18" charset="0"/>
              </a:rPr>
              <a:t>плутоній-239</a:t>
            </a:r>
            <a:r>
              <a:rPr lang="uk-UA" dirty="0" smtClean="0">
                <a:latin typeface="Constantia" pitchFamily="18" charset="0"/>
              </a:rPr>
              <a:t>. Атоми цих металів спонтанно розщеплюються, піддаючись процесу, званого радіоактивний розпад. Деякі НЕЙТРОНІВ, що вивільняються в цьому процесі, б'ють у ядра паливних атомів, змушуючи їх піддаватися поділу і випромінювати ще більше нейтронів. Ці нейтрони, в свою чергу, вдаряють більше атомів, і таким чином починається ЯДЕРНАЯ ланцюгової реакції.</a:t>
            </a:r>
            <a:endParaRPr lang="ru-RU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43560" cy="114300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dirty="0" smtClean="0"/>
              <a:t>Ланцюгова реакція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Зазвичай при ланцюгових реакціях застосовують речовини, звані сповільнювача, для зменшення швидкості нейтронів до швидкості, на якій ланцюгова реакція є самопідтримуваної. Цей процес відбувається в активній зоні ядерного реактора. Ланцюгова реакція управляється шляхом вставляння в активну зону реактора регулюючих стрижнів, які містять матеріал, всмоктуючий нейтрони, наприклад, кадмій або бор.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72320" cy="939784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dirty="0" smtClean="0"/>
              <a:t>Вироблення електроенергії</a:t>
            </a:r>
            <a:endParaRPr lang="ru-RU" dirty="0"/>
          </a:p>
        </p:txBody>
      </p:sp>
      <p:sp>
        <p:nvSpPr>
          <p:cNvPr id="17412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11144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uk-UA" sz="1200" smtClean="0"/>
              <a:t>Тепло, що виробляється ядерною реакцією, поглинається циркулюючим теплоносієм і переміщається в паровий котел, де під впливом цього тепла утворюється пар. Пар приводить в рух турбіну, що обертає генератор, який в свою чергу виробляє електрику. </a:t>
            </a:r>
            <a:endParaRPr lang="ru-RU" sz="1200" smtClean="0"/>
          </a:p>
        </p:txBody>
      </p:sp>
      <p:pic>
        <p:nvPicPr>
          <p:cNvPr id="17413" name="Picture 2" descr="D:\Time Files\backap\9f376e5c61997df253c051f9558db2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2214563"/>
            <a:ext cx="6215063" cy="451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2"/>
          <p:cNvSpPr txBox="1">
            <a:spLocks/>
          </p:cNvSpPr>
          <p:nvPr/>
        </p:nvSpPr>
        <p:spPr bwMode="auto">
          <a:xfrm>
            <a:off x="-357188" y="142875"/>
            <a:ext cx="8501063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9100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uk-UA" sz="1500"/>
              <a:t>      Наприклад, ядерний реактор з киплячою водою і реактор з водою під тиском - найпоширеніший на сьогоднішній день тип реактора. Обидва ці реактора використовують воду як теплоносій і сповільнювач. В удосконалених газоохолодженюючихся реакторах в ролі теплоносія виступає газ, зазвичай вуглекислий газ. У швидких реакторах не використовуються сповільнювачі, а поділ атомного ядра викликається швидких нейтронах. Цей вид реактора створює велику температуру, і в якості теплоносія тут використовується рідкий метал, зазвичай рідкий натрій. Такі реактори виробляють більше розщеплює речовини, ніж витрачають, і іноді називаються «</a:t>
            </a:r>
            <a:r>
              <a:rPr lang="uk-UA" sz="1500" u="sng">
                <a:solidFill>
                  <a:srgbClr val="FFFF00"/>
                </a:solidFill>
              </a:rPr>
              <a:t>реакторами-розмножувачами</a:t>
            </a:r>
            <a:r>
              <a:rPr lang="uk-UA" sz="1500"/>
              <a:t>». Зайві нейтрони, отримані в процесі ділення атомних ядер палива, такого як уран-235, не поглинаються регулюючими стрижнями, а використовуються для бомбардування атомів менш активного </a:t>
            </a:r>
            <a:r>
              <a:rPr lang="uk-UA" sz="1500" u="sng">
                <a:solidFill>
                  <a:srgbClr val="FF0000"/>
                </a:solidFill>
              </a:rPr>
              <a:t>урану-238</a:t>
            </a:r>
            <a:r>
              <a:rPr lang="uk-UA" sz="1500"/>
              <a:t>, який при цьому перетворюється в активний ізотоп - </a:t>
            </a:r>
            <a:r>
              <a:rPr lang="uk-UA" sz="1500" u="sng">
                <a:solidFill>
                  <a:srgbClr val="FF0000"/>
                </a:solidFill>
              </a:rPr>
              <a:t>плутоній-239</a:t>
            </a:r>
            <a:r>
              <a:rPr lang="uk-UA" sz="1500"/>
              <a:t>. Коли первинне паливо закінчується, плутоній може бути використаний як ядерне паливо для інших реакторів або в атомну зброю.</a:t>
            </a:r>
            <a:endParaRPr lang="ru-RU" sz="1500"/>
          </a:p>
        </p:txBody>
      </p:sp>
      <p:sp>
        <p:nvSpPr>
          <p:cNvPr id="18434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85784" y="0"/>
            <a:ext cx="4929222" cy="6572272"/>
          </a:xfr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500" dirty="0" smtClean="0"/>
              <a:t>       Реактор </a:t>
            </a:r>
            <a:r>
              <a:rPr lang="ru-RU" sz="1500" dirty="0" err="1" smtClean="0"/>
              <a:t>з</a:t>
            </a:r>
            <a:r>
              <a:rPr lang="ru-RU" sz="1500" dirty="0" smtClean="0"/>
              <a:t> водою </a:t>
            </a:r>
            <a:r>
              <a:rPr lang="ru-RU" sz="1500" dirty="0" err="1" smtClean="0"/>
              <a:t>під</a:t>
            </a:r>
            <a:r>
              <a:rPr lang="ru-RU" sz="1500" dirty="0" smtClean="0"/>
              <a:t> </a:t>
            </a:r>
            <a:r>
              <a:rPr lang="ru-RU" sz="1500" dirty="0" err="1" smtClean="0"/>
              <a:t>тиском</a:t>
            </a:r>
            <a:r>
              <a:rPr lang="ru-RU" sz="1500" dirty="0" smtClean="0"/>
              <a:t> так названий, тому </a:t>
            </a:r>
            <a:r>
              <a:rPr lang="ru-RU" sz="1500" dirty="0" err="1" smtClean="0"/>
              <a:t>що</a:t>
            </a:r>
            <a:r>
              <a:rPr lang="ru-RU" sz="1500" dirty="0" smtClean="0"/>
              <a:t> перший </a:t>
            </a:r>
            <a:r>
              <a:rPr lang="ru-RU" sz="1500" dirty="0" err="1" smtClean="0"/>
              <a:t>теплоносій</a:t>
            </a:r>
            <a:r>
              <a:rPr lang="ru-RU" sz="1500" dirty="0" smtClean="0"/>
              <a:t> (1), </a:t>
            </a:r>
            <a:r>
              <a:rPr lang="ru-RU" sz="1500" dirty="0" err="1" smtClean="0"/>
              <a:t>що</a:t>
            </a:r>
            <a:r>
              <a:rPr lang="ru-RU" sz="1500" dirty="0" smtClean="0"/>
              <a:t> проходить по </a:t>
            </a:r>
            <a:r>
              <a:rPr lang="ru-RU" sz="1500" dirty="0" err="1" smtClean="0"/>
              <a:t>активній</a:t>
            </a:r>
            <a:r>
              <a:rPr lang="ru-RU" sz="1500" dirty="0" smtClean="0"/>
              <a:t> </a:t>
            </a:r>
            <a:r>
              <a:rPr lang="ru-RU" sz="1500" dirty="0" err="1" smtClean="0"/>
              <a:t>зоні</a:t>
            </a:r>
            <a:r>
              <a:rPr lang="ru-RU" sz="1500" dirty="0" smtClean="0"/>
              <a:t> ядерного реактора (2), </a:t>
            </a:r>
            <a:r>
              <a:rPr lang="ru-RU" sz="1500" dirty="0" err="1" smtClean="0"/>
              <a:t>знаходиться</a:t>
            </a:r>
            <a:r>
              <a:rPr lang="ru-RU" sz="1500" dirty="0" smtClean="0"/>
              <a:t> </a:t>
            </a:r>
            <a:r>
              <a:rPr lang="ru-RU" sz="1500" dirty="0" err="1" smtClean="0"/>
              <a:t>під</a:t>
            </a:r>
            <a:r>
              <a:rPr lang="ru-RU" sz="1500" dirty="0" smtClean="0"/>
              <a:t> </a:t>
            </a:r>
            <a:r>
              <a:rPr lang="ru-RU" sz="1500" dirty="0" err="1" smtClean="0"/>
              <a:t>тиском</a:t>
            </a:r>
            <a:r>
              <a:rPr lang="ru-RU" sz="1500" dirty="0" smtClean="0"/>
              <a:t>, </a:t>
            </a:r>
            <a:r>
              <a:rPr lang="ru-RU" sz="1500" dirty="0" err="1" smtClean="0"/>
              <a:t>який</a:t>
            </a:r>
            <a:r>
              <a:rPr lang="ru-RU" sz="1500" dirty="0" smtClean="0"/>
              <a:t> </a:t>
            </a:r>
            <a:r>
              <a:rPr lang="ru-RU" sz="1500" dirty="0" err="1" smtClean="0"/>
              <a:t>оберігає</a:t>
            </a:r>
            <a:r>
              <a:rPr lang="ru-RU" sz="1500" dirty="0" smtClean="0"/>
              <a:t> </a:t>
            </a:r>
            <a:r>
              <a:rPr lang="ru-RU" sz="1500" dirty="0" err="1" smtClean="0"/>
              <a:t>його</a:t>
            </a:r>
            <a:r>
              <a:rPr lang="ru-RU" sz="1500" dirty="0" smtClean="0"/>
              <a:t> </a:t>
            </a:r>
            <a:r>
              <a:rPr lang="ru-RU" sz="1500" dirty="0" err="1" smtClean="0"/>
              <a:t>від</a:t>
            </a:r>
            <a:r>
              <a:rPr lang="ru-RU" sz="1500" dirty="0" smtClean="0"/>
              <a:t> </a:t>
            </a:r>
            <a:r>
              <a:rPr lang="ru-RU" sz="1500" dirty="0" err="1" smtClean="0"/>
              <a:t>скипання</a:t>
            </a:r>
            <a:r>
              <a:rPr lang="ru-RU" sz="1500" dirty="0" smtClean="0"/>
              <a:t>. </a:t>
            </a:r>
            <a:r>
              <a:rPr lang="ru-RU" sz="1500" dirty="0" err="1" smtClean="0"/>
              <a:t>Паливо</a:t>
            </a:r>
            <a:r>
              <a:rPr lang="ru-RU" sz="1500" dirty="0" smtClean="0"/>
              <a:t>, уран-235, </a:t>
            </a:r>
            <a:r>
              <a:rPr lang="ru-RU" sz="1500" dirty="0" err="1" smtClean="0"/>
              <a:t>завантажується</a:t>
            </a:r>
            <a:r>
              <a:rPr lang="ru-RU" sz="1500" dirty="0" smtClean="0"/>
              <a:t> в реактор в капсулах («таблетках») (3), </a:t>
            </a:r>
            <a:r>
              <a:rPr lang="ru-RU" sz="1500" dirty="0" err="1" smtClean="0"/>
              <a:t>поміщених</a:t>
            </a:r>
            <a:r>
              <a:rPr lang="ru-RU" sz="1500" dirty="0" smtClean="0"/>
              <a:t> в </a:t>
            </a:r>
            <a:r>
              <a:rPr lang="ru-RU" sz="1500" dirty="0" err="1" smtClean="0"/>
              <a:t>паливні</a:t>
            </a:r>
            <a:r>
              <a:rPr lang="ru-RU" sz="1500" dirty="0" smtClean="0"/>
              <a:t> </a:t>
            </a:r>
            <a:r>
              <a:rPr lang="ru-RU" sz="1500" dirty="0" err="1" smtClean="0"/>
              <a:t>стрижні</a:t>
            </a:r>
            <a:r>
              <a:rPr lang="ru-RU" sz="1500" dirty="0" smtClean="0"/>
              <a:t> (4). Для </a:t>
            </a:r>
            <a:r>
              <a:rPr lang="ru-RU" sz="1500" dirty="0" err="1" smtClean="0"/>
              <a:t>запобігання</a:t>
            </a:r>
            <a:r>
              <a:rPr lang="ru-RU" sz="1500" dirty="0" smtClean="0"/>
              <a:t> </a:t>
            </a:r>
            <a:r>
              <a:rPr lang="ru-RU" sz="1500" dirty="0" err="1" smtClean="0"/>
              <a:t>ня</a:t>
            </a:r>
            <a:r>
              <a:rPr lang="ru-RU" sz="1500" dirty="0" smtClean="0"/>
              <a:t> </a:t>
            </a:r>
            <a:r>
              <a:rPr lang="ru-RU" sz="1500" dirty="0" err="1" smtClean="0"/>
              <a:t>безконтрольною</a:t>
            </a:r>
            <a:r>
              <a:rPr lang="ru-RU" sz="1500" dirty="0" smtClean="0"/>
              <a:t> </a:t>
            </a:r>
            <a:r>
              <a:rPr lang="ru-RU" sz="1500" dirty="0" err="1" smtClean="0"/>
              <a:t>ланцюгової</a:t>
            </a:r>
            <a:r>
              <a:rPr lang="ru-RU" sz="1500" dirty="0" smtClean="0"/>
              <a:t> </a:t>
            </a:r>
            <a:r>
              <a:rPr lang="ru-RU" sz="1500" dirty="0" err="1" smtClean="0"/>
              <a:t>реакції</a:t>
            </a:r>
            <a:r>
              <a:rPr lang="ru-RU" sz="1500" dirty="0" smtClean="0"/>
              <a:t>, </a:t>
            </a:r>
            <a:r>
              <a:rPr lang="ru-RU" sz="1500" dirty="0" err="1" smtClean="0"/>
              <a:t>паливні</a:t>
            </a:r>
            <a:r>
              <a:rPr lang="ru-RU" sz="1500" dirty="0" smtClean="0"/>
              <a:t> </a:t>
            </a:r>
            <a:r>
              <a:rPr lang="ru-RU" sz="1500" dirty="0" err="1" smtClean="0"/>
              <a:t>стрижні</a:t>
            </a:r>
            <a:r>
              <a:rPr lang="ru-RU" sz="1500" dirty="0" smtClean="0"/>
              <a:t> </a:t>
            </a:r>
            <a:r>
              <a:rPr lang="ru-RU" sz="1500" dirty="0" err="1" smtClean="0"/>
              <a:t>розділені</a:t>
            </a:r>
            <a:r>
              <a:rPr lang="ru-RU" sz="1500" dirty="0" smtClean="0"/>
              <a:t> </a:t>
            </a:r>
            <a:r>
              <a:rPr lang="ru-RU" sz="1500" dirty="0" err="1" smtClean="0"/>
              <a:t>регулюючими</a:t>
            </a:r>
            <a:r>
              <a:rPr lang="ru-RU" sz="1500" dirty="0" smtClean="0"/>
              <a:t> </a:t>
            </a:r>
            <a:r>
              <a:rPr lang="ru-RU" sz="1500" dirty="0" err="1" smtClean="0"/>
              <a:t>стрижнями</a:t>
            </a:r>
            <a:r>
              <a:rPr lang="ru-RU" sz="1500" dirty="0" smtClean="0"/>
              <a:t> </a:t>
            </a:r>
            <a:r>
              <a:rPr lang="ru-RU" sz="1500" dirty="0" err="1" smtClean="0"/>
              <a:t>з</a:t>
            </a:r>
            <a:r>
              <a:rPr lang="ru-RU" sz="1500" dirty="0" smtClean="0"/>
              <a:t> </a:t>
            </a:r>
            <a:r>
              <a:rPr lang="ru-RU" sz="1500" dirty="0" err="1" smtClean="0"/>
              <a:t>графіту</a:t>
            </a:r>
            <a:r>
              <a:rPr lang="ru-RU" sz="1500" dirty="0" smtClean="0"/>
              <a:t> (5). </a:t>
            </a:r>
            <a:r>
              <a:rPr lang="ru-RU" sz="1500" dirty="0" err="1" smtClean="0"/>
              <a:t>Всі</a:t>
            </a:r>
            <a:r>
              <a:rPr lang="ru-RU" sz="1500" dirty="0" smtClean="0"/>
              <a:t> </a:t>
            </a:r>
            <a:r>
              <a:rPr lang="ru-RU" sz="1500" dirty="0" err="1" smtClean="0"/>
              <a:t>стрижні</a:t>
            </a:r>
            <a:r>
              <a:rPr lang="ru-RU" sz="1500" dirty="0" smtClean="0"/>
              <a:t> </a:t>
            </a:r>
            <a:r>
              <a:rPr lang="ru-RU" sz="1500" dirty="0" err="1" smtClean="0"/>
              <a:t>завантажуються</a:t>
            </a:r>
            <a:r>
              <a:rPr lang="ru-RU" sz="1500" dirty="0" smtClean="0"/>
              <a:t> в реактор </a:t>
            </a:r>
            <a:r>
              <a:rPr lang="ru-RU" sz="1500" dirty="0" err="1" smtClean="0"/>
              <a:t>зверху</a:t>
            </a:r>
            <a:r>
              <a:rPr lang="ru-RU" sz="1500" dirty="0" smtClean="0"/>
              <a:t> (6). Перший </a:t>
            </a:r>
            <a:r>
              <a:rPr lang="ru-RU" sz="1500" dirty="0" err="1" smtClean="0"/>
              <a:t>теплоносій</a:t>
            </a:r>
            <a:r>
              <a:rPr lang="ru-RU" sz="1500" dirty="0" smtClean="0"/>
              <a:t> </a:t>
            </a:r>
            <a:r>
              <a:rPr lang="ru-RU" sz="1500" dirty="0" err="1" smtClean="0"/>
              <a:t>нагрівається</a:t>
            </a:r>
            <a:r>
              <a:rPr lang="ru-RU" sz="1500" dirty="0" smtClean="0"/>
              <a:t> за </a:t>
            </a:r>
            <a:r>
              <a:rPr lang="ru-RU" sz="1500" dirty="0" err="1" smtClean="0"/>
              <a:t>кошторисів</a:t>
            </a:r>
            <a:r>
              <a:rPr lang="ru-RU" sz="1500" dirty="0" smtClean="0"/>
              <a:t> </a:t>
            </a:r>
            <a:r>
              <a:rPr lang="ru-RU" sz="1500" dirty="0" err="1" smtClean="0"/>
              <a:t>реакції</a:t>
            </a:r>
            <a:r>
              <a:rPr lang="ru-RU" sz="1500" dirty="0" smtClean="0"/>
              <a:t> </a:t>
            </a:r>
            <a:r>
              <a:rPr lang="ru-RU" sz="1500" dirty="0" err="1" smtClean="0"/>
              <a:t>поділу</a:t>
            </a:r>
            <a:r>
              <a:rPr lang="ru-RU" sz="1500" dirty="0" smtClean="0"/>
              <a:t>, яка проходить в </a:t>
            </a:r>
            <a:r>
              <a:rPr lang="ru-RU" sz="1500" dirty="0" err="1" smtClean="0"/>
              <a:t>паливних</a:t>
            </a:r>
            <a:r>
              <a:rPr lang="ru-RU" sz="1500" dirty="0" smtClean="0"/>
              <a:t> </a:t>
            </a:r>
            <a:r>
              <a:rPr lang="ru-RU" sz="1500" dirty="0" err="1" smtClean="0"/>
              <a:t>стрижнях</a:t>
            </a:r>
            <a:r>
              <a:rPr lang="ru-RU" sz="1500" dirty="0" smtClean="0"/>
              <a:t>, </a:t>
            </a:r>
            <a:r>
              <a:rPr lang="ru-RU" sz="1500" dirty="0" err="1" smtClean="0"/>
              <a:t>і</a:t>
            </a:r>
            <a:r>
              <a:rPr lang="ru-RU" sz="1500" dirty="0" smtClean="0"/>
              <a:t> </a:t>
            </a:r>
            <a:r>
              <a:rPr lang="ru-RU" sz="1500" dirty="0" err="1" smtClean="0"/>
              <a:t>направляється</a:t>
            </a:r>
            <a:r>
              <a:rPr lang="ru-RU" sz="1500" dirty="0" smtClean="0"/>
              <a:t> </a:t>
            </a:r>
            <a:r>
              <a:rPr lang="ru-RU" sz="1500" dirty="0" err="1" smtClean="0"/>
              <a:t>в</a:t>
            </a:r>
            <a:r>
              <a:rPr lang="ru-RU" sz="1500" dirty="0" smtClean="0"/>
              <a:t> </a:t>
            </a:r>
            <a:r>
              <a:rPr lang="ru-RU" sz="1500" dirty="0" err="1" smtClean="0"/>
              <a:t>паровий</a:t>
            </a:r>
            <a:r>
              <a:rPr lang="ru-RU" sz="1500" dirty="0" smtClean="0"/>
              <a:t> генератор (7), де </a:t>
            </a:r>
            <a:r>
              <a:rPr lang="ru-RU" sz="1500" dirty="0" err="1" smtClean="0"/>
              <a:t>він</a:t>
            </a:r>
            <a:r>
              <a:rPr lang="ru-RU" sz="1500" dirty="0" smtClean="0"/>
              <a:t> </a:t>
            </a:r>
            <a:r>
              <a:rPr lang="ru-RU" sz="1500" dirty="0" err="1" smtClean="0"/>
              <a:t>перегріває</a:t>
            </a:r>
            <a:r>
              <a:rPr lang="ru-RU" sz="1500" dirty="0" smtClean="0"/>
              <a:t> </a:t>
            </a:r>
            <a:r>
              <a:rPr lang="ru-RU" sz="1500" dirty="0" err="1" smtClean="0"/>
              <a:t>другий</a:t>
            </a:r>
            <a:r>
              <a:rPr lang="ru-RU" sz="1500" dirty="0" smtClean="0"/>
              <a:t> </a:t>
            </a:r>
            <a:r>
              <a:rPr lang="ru-RU" sz="1500" dirty="0" err="1" smtClean="0"/>
              <a:t>теплоносій</a:t>
            </a:r>
            <a:r>
              <a:rPr lang="ru-RU" sz="1500" dirty="0" smtClean="0"/>
              <a:t>. </a:t>
            </a:r>
            <a:r>
              <a:rPr lang="ru-RU" sz="1500" dirty="0" err="1" smtClean="0"/>
              <a:t>Другий</a:t>
            </a:r>
            <a:r>
              <a:rPr lang="ru-RU" sz="1500" dirty="0" smtClean="0"/>
              <a:t> </a:t>
            </a:r>
            <a:r>
              <a:rPr lang="ru-RU" sz="1500" dirty="0" err="1" smtClean="0"/>
              <a:t>теплоносій</a:t>
            </a:r>
            <a:r>
              <a:rPr lang="ru-RU" sz="1500" dirty="0" smtClean="0"/>
              <a:t> (8) </a:t>
            </a:r>
            <a:r>
              <a:rPr lang="ru-RU" sz="1500" dirty="0" err="1" smtClean="0"/>
              <a:t>залишає</a:t>
            </a:r>
            <a:r>
              <a:rPr lang="ru-RU" sz="1500" dirty="0" smtClean="0"/>
              <a:t> </a:t>
            </a:r>
            <a:r>
              <a:rPr lang="ru-RU" sz="1500" dirty="0" err="1" smtClean="0"/>
              <a:t>захисний</a:t>
            </a:r>
            <a:r>
              <a:rPr lang="ru-RU" sz="1500" dirty="0" smtClean="0"/>
              <a:t> посудину (9) </a:t>
            </a:r>
            <a:r>
              <a:rPr lang="ru-RU" sz="1500" dirty="0" err="1" smtClean="0"/>
              <a:t>і</a:t>
            </a:r>
            <a:r>
              <a:rPr lang="ru-RU" sz="1500" dirty="0" smtClean="0"/>
              <a:t> </a:t>
            </a:r>
            <a:r>
              <a:rPr lang="ru-RU" sz="1500" dirty="0" err="1" smtClean="0"/>
              <a:t>обертає</a:t>
            </a:r>
            <a:r>
              <a:rPr lang="ru-RU" sz="1500" dirty="0" smtClean="0"/>
              <a:t> </a:t>
            </a:r>
            <a:r>
              <a:rPr lang="ru-RU" sz="1500" dirty="0" err="1" smtClean="0"/>
              <a:t>турбіну</a:t>
            </a:r>
            <a:r>
              <a:rPr lang="ru-RU" sz="1500" dirty="0" smtClean="0"/>
              <a:t> (10), яка за </a:t>
            </a:r>
            <a:r>
              <a:rPr lang="ru-RU" sz="1500" dirty="0" err="1" smtClean="0"/>
              <a:t>допомогою</a:t>
            </a:r>
            <a:r>
              <a:rPr lang="ru-RU" sz="1500" dirty="0" smtClean="0"/>
              <a:t> генератора (11) </a:t>
            </a:r>
            <a:r>
              <a:rPr lang="ru-RU" sz="1500" dirty="0" err="1" smtClean="0"/>
              <a:t>виробляє</a:t>
            </a:r>
            <a:r>
              <a:rPr lang="ru-RU" sz="1500" dirty="0" smtClean="0"/>
              <a:t> </a:t>
            </a:r>
            <a:r>
              <a:rPr lang="ru-RU" sz="1500" dirty="0" err="1" smtClean="0"/>
              <a:t>електрику</a:t>
            </a:r>
            <a:r>
              <a:rPr lang="ru-RU" sz="1500" dirty="0" smtClean="0"/>
              <a:t>. </a:t>
            </a:r>
            <a:r>
              <a:rPr lang="ru-RU" sz="1500" dirty="0" err="1" smtClean="0"/>
              <a:t>Третій</a:t>
            </a:r>
            <a:r>
              <a:rPr lang="ru-RU" sz="1500" dirty="0" smtClean="0"/>
              <a:t> </a:t>
            </a:r>
            <a:r>
              <a:rPr lang="ru-RU" sz="1500" dirty="0" err="1" smtClean="0"/>
              <a:t>теплоносій</a:t>
            </a:r>
            <a:r>
              <a:rPr lang="ru-RU" sz="1500" dirty="0" smtClean="0"/>
              <a:t> (12) </a:t>
            </a:r>
            <a:r>
              <a:rPr lang="ru-RU" sz="1500" dirty="0" err="1" smtClean="0"/>
              <a:t>охолоджує</a:t>
            </a:r>
            <a:r>
              <a:rPr lang="ru-RU" sz="1500" dirty="0" smtClean="0"/>
              <a:t> </a:t>
            </a:r>
            <a:r>
              <a:rPr lang="ru-RU" sz="1500" dirty="0" err="1" smtClean="0"/>
              <a:t>другий</a:t>
            </a:r>
            <a:r>
              <a:rPr lang="ru-RU" sz="1500" dirty="0" smtClean="0"/>
              <a:t> </a:t>
            </a:r>
            <a:r>
              <a:rPr lang="ru-RU" sz="1500" dirty="0" err="1" smtClean="0"/>
              <a:t>теплоносій</a:t>
            </a:r>
            <a:r>
              <a:rPr lang="ru-RU" sz="1500" dirty="0" smtClean="0"/>
              <a:t>, </a:t>
            </a:r>
            <a:r>
              <a:rPr lang="ru-RU" sz="1500" dirty="0" err="1" smtClean="0"/>
              <a:t>передаючи</a:t>
            </a:r>
            <a:r>
              <a:rPr lang="ru-RU" sz="1500" dirty="0" smtClean="0"/>
              <a:t> тепло в море, </a:t>
            </a:r>
            <a:r>
              <a:rPr lang="ru-RU" sz="1500" dirty="0" err="1" smtClean="0"/>
              <a:t>річку</a:t>
            </a:r>
            <a:r>
              <a:rPr lang="ru-RU" sz="1500" dirty="0" smtClean="0"/>
              <a:t> </a:t>
            </a:r>
            <a:r>
              <a:rPr lang="ru-RU" sz="1500" dirty="0" err="1" smtClean="0"/>
              <a:t>чи</a:t>
            </a:r>
            <a:r>
              <a:rPr lang="ru-RU" sz="1500" dirty="0" smtClean="0"/>
              <a:t> озеро. </a:t>
            </a:r>
            <a:r>
              <a:rPr lang="ru-RU" sz="1500" dirty="0" err="1" smtClean="0"/>
              <a:t>Зменшення</a:t>
            </a:r>
            <a:r>
              <a:rPr lang="ru-RU" sz="1500" dirty="0" smtClean="0"/>
              <a:t> </a:t>
            </a:r>
            <a:r>
              <a:rPr lang="ru-RU" sz="1500" dirty="0" err="1" smtClean="0"/>
              <a:t>температури</a:t>
            </a:r>
            <a:r>
              <a:rPr lang="ru-RU" sz="1500" dirty="0" smtClean="0"/>
              <a:t> другого </a:t>
            </a:r>
            <a:r>
              <a:rPr lang="ru-RU" sz="1500" dirty="0" err="1" smtClean="0"/>
              <a:t>теплоносія</a:t>
            </a:r>
            <a:r>
              <a:rPr lang="ru-RU" sz="1500" dirty="0" smtClean="0"/>
              <a:t> </a:t>
            </a:r>
            <a:r>
              <a:rPr lang="ru-RU" sz="1500" dirty="0" err="1" smtClean="0"/>
              <a:t>збільшується</a:t>
            </a:r>
            <a:r>
              <a:rPr lang="ru-RU" sz="1500" dirty="0" smtClean="0"/>
              <a:t> </a:t>
            </a:r>
            <a:r>
              <a:rPr lang="ru-RU" sz="1500" dirty="0" err="1" smtClean="0"/>
              <a:t>кість</a:t>
            </a:r>
            <a:r>
              <a:rPr lang="ru-RU" sz="1500" dirty="0" smtClean="0"/>
              <a:t> </a:t>
            </a:r>
            <a:r>
              <a:rPr lang="ru-RU" sz="1500" dirty="0" err="1" smtClean="0"/>
              <a:t>ефективність</a:t>
            </a:r>
            <a:r>
              <a:rPr lang="ru-RU" sz="1500" dirty="0" smtClean="0"/>
              <a:t> </a:t>
            </a:r>
            <a:r>
              <a:rPr lang="ru-RU" sz="1500" dirty="0" err="1" smtClean="0"/>
              <a:t>перенесення</a:t>
            </a:r>
            <a:r>
              <a:rPr lang="ru-RU" sz="1500" dirty="0" smtClean="0"/>
              <a:t> тепла </a:t>
            </a:r>
            <a:r>
              <a:rPr lang="ru-RU" sz="1500" dirty="0" err="1" smtClean="0"/>
              <a:t>від</a:t>
            </a:r>
            <a:r>
              <a:rPr lang="ru-RU" sz="1500" dirty="0" smtClean="0"/>
              <a:t> </a:t>
            </a:r>
            <a:r>
              <a:rPr lang="ru-RU" sz="1500" dirty="0" err="1" smtClean="0"/>
              <a:t>першого</a:t>
            </a:r>
            <a:r>
              <a:rPr lang="ru-RU" sz="1500" dirty="0" smtClean="0"/>
              <a:t> до другого </a:t>
            </a:r>
            <a:r>
              <a:rPr lang="ru-RU" sz="1500" dirty="0" err="1" smtClean="0"/>
              <a:t>теплоносію</a:t>
            </a:r>
            <a:r>
              <a:rPr lang="ru-RU" sz="1500" dirty="0" smtClean="0"/>
              <a:t> </a:t>
            </a:r>
            <a:r>
              <a:rPr lang="ru-RU" sz="1500" dirty="0" err="1" smtClean="0"/>
              <a:t>Додається</a:t>
            </a:r>
            <a:r>
              <a:rPr lang="ru-RU" sz="1500" dirty="0" smtClean="0"/>
              <a:t> фото &lt;</a:t>
            </a:r>
            <a:r>
              <a:rPr lang="ru-RU" sz="1500" dirty="0" err="1" smtClean="0"/>
              <a:t>рафія</a:t>
            </a:r>
            <a:r>
              <a:rPr lang="ru-RU" sz="1500" dirty="0" smtClean="0"/>
              <a:t> </a:t>
            </a:r>
            <a:r>
              <a:rPr lang="ru-RU" sz="1500" dirty="0" err="1" smtClean="0"/>
              <a:t>зображує</a:t>
            </a:r>
            <a:r>
              <a:rPr lang="ru-RU" sz="1500" dirty="0" smtClean="0"/>
              <a:t> </a:t>
            </a:r>
            <a:r>
              <a:rPr lang="ru-RU" sz="1500" dirty="0" err="1" smtClean="0"/>
              <a:t>активну</a:t>
            </a:r>
            <a:r>
              <a:rPr lang="ru-RU" sz="1500" dirty="0" smtClean="0"/>
              <a:t> зону ядерного реактора (темна крута зона) в </a:t>
            </a:r>
            <a:r>
              <a:rPr lang="ru-RU" sz="1500" dirty="0" err="1" smtClean="0"/>
              <a:t>період</a:t>
            </a:r>
            <a:r>
              <a:rPr lang="ru-RU" sz="1500" dirty="0" smtClean="0"/>
              <a:t> • зарядки-, коли в </a:t>
            </a:r>
            <a:r>
              <a:rPr lang="ru-RU" sz="1500" dirty="0" err="1" smtClean="0"/>
              <a:t>активну</a:t>
            </a:r>
            <a:r>
              <a:rPr lang="ru-RU" sz="1500" dirty="0" smtClean="0"/>
              <a:t> зону реактора </a:t>
            </a:r>
            <a:r>
              <a:rPr lang="ru-RU" sz="1500" dirty="0" err="1" smtClean="0"/>
              <a:t>поміщають</a:t>
            </a:r>
            <a:r>
              <a:rPr lang="ru-RU" sz="1500" dirty="0" smtClean="0"/>
              <a:t> </a:t>
            </a:r>
            <a:r>
              <a:rPr lang="ru-RU" sz="1500" dirty="0" err="1" smtClean="0"/>
              <a:t>першому</a:t>
            </a:r>
            <a:r>
              <a:rPr lang="ru-RU" sz="1500" dirty="0" smtClean="0"/>
              <a:t> </a:t>
            </a:r>
            <a:r>
              <a:rPr lang="ru-RU" sz="1500" dirty="0" err="1" smtClean="0"/>
              <a:t>завантаженні</a:t>
            </a:r>
            <a:r>
              <a:rPr lang="ru-RU" sz="1500" dirty="0" smtClean="0"/>
              <a:t> </a:t>
            </a:r>
            <a:r>
              <a:rPr lang="ru-RU" sz="1500" dirty="0" err="1" smtClean="0"/>
              <a:t>палива</a:t>
            </a:r>
            <a:r>
              <a:rPr lang="ru-RU" sz="1500" dirty="0" smtClean="0"/>
              <a:t>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sz="1500" dirty="0"/>
          </a:p>
        </p:txBody>
      </p:sp>
      <p:pic>
        <p:nvPicPr>
          <p:cNvPr id="19460" name="Содержимое 3" descr="http://dic.academic.ru/pictures/ntes/10186-1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0425" y="142875"/>
            <a:ext cx="447357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72188" cy="114300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dirty="0" smtClean="0"/>
              <a:t>Принцип дії</a:t>
            </a:r>
            <a:endParaRPr lang="ru-RU" dirty="0"/>
          </a:p>
        </p:txBody>
      </p:sp>
      <p:sp>
        <p:nvSpPr>
          <p:cNvPr id="20484" name="Содержимое 2"/>
          <p:cNvSpPr>
            <a:spLocks noGrp="1"/>
          </p:cNvSpPr>
          <p:nvPr>
            <p:ph idx="1"/>
          </p:nvPr>
        </p:nvSpPr>
        <p:spPr>
          <a:xfrm>
            <a:off x="6429375" y="1714500"/>
            <a:ext cx="1495425" cy="441166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20485" name="Picture 2" descr="D:\Time Files\backap\PressurizedWaterReactor_ru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628775"/>
            <a:ext cx="595312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Реактор СВБР-100 ГК «</a:t>
            </a:r>
            <a:r>
              <a:rPr lang="ru-RU" dirty="0" err="1" smtClean="0"/>
              <a:t>Росатом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21508" name="Picture 2" descr="D:\Time Files\backap\Реактор СВБР-100 ГК «Росатом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1785938"/>
            <a:ext cx="5080000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222</TotalTime>
  <Words>737</Words>
  <Application>Microsoft Office PowerPoint</Application>
  <PresentationFormat>Экран (4:3)</PresentationFormat>
  <Paragraphs>23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13</vt:i4>
      </vt:variant>
    </vt:vector>
  </HeadingPairs>
  <TitlesOfParts>
    <vt:vector size="24" baseType="lpstr">
      <vt:lpstr>Arial</vt:lpstr>
      <vt:lpstr>Franklin Gothic Book</vt:lpstr>
      <vt:lpstr>Wingdings 2</vt:lpstr>
      <vt:lpstr>Calibri</vt:lpstr>
      <vt:lpstr>Constantia</vt:lpstr>
      <vt:lpstr>Техническая</vt:lpstr>
      <vt:lpstr>Техническая</vt:lpstr>
      <vt:lpstr>Техническая</vt:lpstr>
      <vt:lpstr>Техническая</vt:lpstr>
      <vt:lpstr>Техническая</vt:lpstr>
      <vt:lpstr>Техническая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ЯДЕРНИЙ РЕАКТОР</dc:title>
  <dc:creator>Pavenko</dc:creator>
  <cp:lastModifiedBy>Админ</cp:lastModifiedBy>
  <cp:revision>10</cp:revision>
  <dcterms:created xsi:type="dcterms:W3CDTF">2012-03-21T11:25:51Z</dcterms:created>
  <dcterms:modified xsi:type="dcterms:W3CDTF">2013-03-27T22:07:38Z</dcterms:modified>
</cp:coreProperties>
</file>