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64" r:id="rId8"/>
    <p:sldMasterId id="2147483876" r:id="rId9"/>
  </p:sldMasterIdLst>
  <p:sldIdLst>
    <p:sldId id="256" r:id="rId10"/>
    <p:sldId id="257" r:id="rId11"/>
    <p:sldId id="324" r:id="rId12"/>
    <p:sldId id="258" r:id="rId13"/>
    <p:sldId id="307" r:id="rId14"/>
    <p:sldId id="259" r:id="rId15"/>
    <p:sldId id="325" r:id="rId16"/>
    <p:sldId id="306" r:id="rId17"/>
    <p:sldId id="308" r:id="rId18"/>
    <p:sldId id="260" r:id="rId19"/>
    <p:sldId id="317" r:id="rId20"/>
    <p:sldId id="261" r:id="rId21"/>
    <p:sldId id="309" r:id="rId22"/>
    <p:sldId id="310" r:id="rId23"/>
    <p:sldId id="263" r:id="rId24"/>
    <p:sldId id="318" r:id="rId25"/>
    <p:sldId id="265" r:id="rId26"/>
    <p:sldId id="319" r:id="rId27"/>
    <p:sldId id="266" r:id="rId28"/>
    <p:sldId id="320" r:id="rId29"/>
    <p:sldId id="269" r:id="rId30"/>
    <p:sldId id="321" r:id="rId31"/>
    <p:sldId id="270" r:id="rId32"/>
    <p:sldId id="314" r:id="rId33"/>
    <p:sldId id="271" r:id="rId34"/>
    <p:sldId id="272" r:id="rId35"/>
    <p:sldId id="315" r:id="rId36"/>
    <p:sldId id="273" r:id="rId37"/>
    <p:sldId id="323" r:id="rId38"/>
    <p:sldId id="274" r:id="rId39"/>
    <p:sldId id="316" r:id="rId40"/>
    <p:sldId id="326" r:id="rId41"/>
    <p:sldId id="32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41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9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k.wikipedia.org/wiki/%D0%A4%D0%B0%D0%B9%D0%BB:Poli_celesti.sv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taor.com.ua/img/userfiles/images/%D0%B7%D0%BE%D1%80%D1%8F%D0%BD%D0%B8%D0%B9%20%D0%B2%D1%96%D0%BA%D0%B5%D0%BD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11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000108"/>
            <a:ext cx="6400800" cy="1752600"/>
          </a:xfrm>
        </p:spPr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Н</a:t>
            </a:r>
            <a:r>
              <a:rPr lang="uk-UA" dirty="0" smtClean="0">
                <a:latin typeface="Segoe Script" pitchFamily="34" charset="0"/>
              </a:rPr>
              <a:t>ебесна </a:t>
            </a:r>
            <a:r>
              <a:rPr lang="uk-UA" dirty="0" smtClean="0">
                <a:latin typeface="Segoe Script" pitchFamily="34" charset="0"/>
              </a:rPr>
              <a:t>сфера. Сузір'я. Відстані до небесних світил. Зоряні величини</a:t>
            </a:r>
            <a:r>
              <a:rPr lang="uk-UA" dirty="0" smtClean="0"/>
              <a:t>.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качать обои туманность, созвездие тельца, Bull nebula, вечность, космос - картинка #22592 c разрешением 960x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686800" cy="838200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>
                <a:solidFill>
                  <a:schemeClr val="bg1"/>
                </a:solidFill>
              </a:rPr>
              <a:t>Скільки </a:t>
            </a:r>
            <a:r>
              <a:rPr lang="uk-UA" dirty="0" smtClean="0">
                <a:solidFill>
                  <a:schemeClr val="bg1"/>
                </a:solidFill>
              </a:rPr>
              <a:t>зір на небі???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  Перше </a:t>
            </a:r>
            <a:r>
              <a:rPr lang="ru-RU" dirty="0" err="1" smtClean="0">
                <a:solidFill>
                  <a:srgbClr val="FFFF00"/>
                </a:solidFill>
              </a:rPr>
              <a:t>враження</a:t>
            </a:r>
            <a:r>
              <a:rPr lang="ru-RU" dirty="0" smtClean="0">
                <a:solidFill>
                  <a:srgbClr val="FFFF00"/>
                </a:solidFill>
              </a:rPr>
              <a:t> від </a:t>
            </a:r>
            <a:r>
              <a:rPr lang="ru-RU" dirty="0" err="1" smtClean="0">
                <a:solidFill>
                  <a:srgbClr val="FFFF00"/>
                </a:solidFill>
              </a:rPr>
              <a:t>спостереження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зоряного</a:t>
            </a:r>
            <a:r>
              <a:rPr lang="ru-RU" dirty="0" smtClean="0">
                <a:solidFill>
                  <a:srgbClr val="FFFF00"/>
                </a:solidFill>
              </a:rPr>
              <a:t> неба -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незліченність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хаотичність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їхнього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розташування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небосхилі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Насправді</a:t>
            </a:r>
            <a:r>
              <a:rPr lang="ru-RU" dirty="0" smtClean="0">
                <a:solidFill>
                  <a:srgbClr val="FFFF00"/>
                </a:solidFill>
              </a:rPr>
              <a:t> ж </a:t>
            </a:r>
            <a:r>
              <a:rPr lang="ru-RU" dirty="0" err="1" smtClean="0">
                <a:solidFill>
                  <a:srgbClr val="FFFF00"/>
                </a:solidFill>
              </a:rPr>
              <a:t>зір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які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побачити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неозброєним</a:t>
            </a:r>
            <a:r>
              <a:rPr lang="ru-RU" dirty="0" smtClean="0">
                <a:solidFill>
                  <a:srgbClr val="FFFF00"/>
                </a:solidFill>
              </a:rPr>
              <a:t> оком, на </a:t>
            </a:r>
            <a:r>
              <a:rPr lang="ru-RU" dirty="0" err="1" smtClean="0">
                <a:solidFill>
                  <a:srgbClr val="FFFF00"/>
                </a:solidFill>
              </a:rPr>
              <a:t>небі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6 000.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лад\Новая папка\420948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тильные фоны - Свет , звездное небеса - с размерами x px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357166"/>
            <a:ext cx="650085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err="1" smtClean="0">
                <a:solidFill>
                  <a:srgbClr val="A94193"/>
                </a:solidFill>
              </a:rPr>
              <a:t>Видиме</a:t>
            </a:r>
            <a:r>
              <a:rPr lang="ru-RU" dirty="0" smtClean="0">
                <a:solidFill>
                  <a:srgbClr val="A94193"/>
                </a:solidFill>
              </a:rPr>
              <a:t> </a:t>
            </a:r>
            <a:r>
              <a:rPr lang="ru-RU" dirty="0" err="1" smtClean="0">
                <a:solidFill>
                  <a:srgbClr val="A94193"/>
                </a:solidFill>
              </a:rPr>
              <a:t>розташування</a:t>
            </a:r>
            <a:r>
              <a:rPr lang="ru-RU" dirty="0" smtClean="0">
                <a:solidFill>
                  <a:srgbClr val="A94193"/>
                </a:solidFill>
              </a:rPr>
              <a:t> </a:t>
            </a:r>
            <a:r>
              <a:rPr lang="ru-RU" dirty="0" err="1" smtClean="0">
                <a:solidFill>
                  <a:srgbClr val="A94193"/>
                </a:solidFill>
              </a:rPr>
              <a:t>зір</a:t>
            </a:r>
            <a:endParaRPr lang="ru-RU" dirty="0">
              <a:solidFill>
                <a:srgbClr val="A941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614866" cy="4325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Видиме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небі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повільно</a:t>
            </a:r>
            <a:r>
              <a:rPr lang="ru-RU" dirty="0" smtClean="0">
                <a:solidFill>
                  <a:schemeClr val="bg1"/>
                </a:solidFill>
              </a:rPr>
              <a:t>. Без </a:t>
            </a:r>
            <a:r>
              <a:rPr lang="ru-RU" dirty="0" err="1" smtClean="0">
                <a:solidFill>
                  <a:schemeClr val="bg1"/>
                </a:solidFill>
              </a:rPr>
              <a:t>точних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вимірів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помітити</a:t>
            </a:r>
            <a:r>
              <a:rPr lang="ru-RU" dirty="0" smtClean="0">
                <a:solidFill>
                  <a:schemeClr val="bg1"/>
                </a:solidFill>
              </a:rPr>
              <a:t> його </a:t>
            </a:r>
            <a:r>
              <a:rPr lang="ru-RU" dirty="0" err="1" smtClean="0">
                <a:solidFill>
                  <a:schemeClr val="bg1"/>
                </a:solidFill>
              </a:rPr>
              <a:t>впродовж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сотень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обставина</a:t>
            </a:r>
            <a:r>
              <a:rPr lang="ru-RU" dirty="0" smtClean="0">
                <a:solidFill>
                  <a:schemeClr val="bg1"/>
                </a:solidFill>
              </a:rPr>
              <a:t> дозволила за </a:t>
            </a:r>
            <a:r>
              <a:rPr lang="ru-RU" dirty="0" err="1" smtClean="0">
                <a:solidFill>
                  <a:schemeClr val="bg1"/>
                </a:solidFill>
              </a:rPr>
              <a:t>незапам'ятних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намалювати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найяскравіших</a:t>
            </a:r>
            <a:r>
              <a:rPr lang="ru-RU" dirty="0" smtClean="0">
                <a:solidFill>
                  <a:schemeClr val="bg1"/>
                </a:solidFill>
              </a:rPr>
              <a:t> зорях </a:t>
            </a:r>
            <a:r>
              <a:rPr lang="ru-RU" dirty="0" err="1" smtClean="0">
                <a:solidFill>
                  <a:schemeClr val="bg1"/>
                </a:solidFill>
              </a:rPr>
              <a:t>перші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зоряні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візерунки</a:t>
            </a:r>
            <a:r>
              <a:rPr lang="ru-RU" dirty="0" smtClean="0">
                <a:solidFill>
                  <a:schemeClr val="bg1"/>
                </a:solidFill>
              </a:rPr>
              <a:t>» - </a:t>
            </a:r>
            <a:r>
              <a:rPr lang="ru-RU" dirty="0" err="1" smtClean="0">
                <a:solidFill>
                  <a:schemeClr val="bg1"/>
                </a:solidFill>
              </a:rPr>
              <a:t>сузір'я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\Новая папка\0_daa2_6a2d4c9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\Новая папка\0a1163e208826a7aa91303f762f0e9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smtClean="0"/>
              <a:t>початку </a:t>
            </a:r>
            <a:r>
              <a:rPr lang="en-US" dirty="0" smtClean="0"/>
              <a:t>XX</a:t>
            </a:r>
            <a:r>
              <a:rPr lang="ru-RU" dirty="0" smtClean="0"/>
              <a:t> ст. </a:t>
            </a:r>
            <a:r>
              <a:rPr lang="ru-RU" dirty="0" err="1" smtClean="0"/>
              <a:t>налічувалося</a:t>
            </a:r>
            <a:r>
              <a:rPr lang="ru-RU" dirty="0" smtClean="0"/>
              <a:t> 108 </a:t>
            </a:r>
            <a:r>
              <a:rPr lang="ru-RU" dirty="0" err="1" smtClean="0"/>
              <a:t>сузір'їв</a:t>
            </a:r>
            <a:r>
              <a:rPr lang="ru-RU" dirty="0" smtClean="0"/>
              <a:t>. Але на </a:t>
            </a:r>
            <a:r>
              <a:rPr lang="ru-RU" dirty="0" err="1" smtClean="0"/>
              <a:t>конгресі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 1922 р.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до 88.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сузір'їв</a:t>
            </a:r>
            <a:r>
              <a:rPr lang="ru-RU" dirty="0" smtClean="0"/>
              <a:t>, що </a:t>
            </a:r>
            <a:r>
              <a:rPr lang="ru-RU" dirty="0" err="1" smtClean="0"/>
              <a:t>існують</a:t>
            </a:r>
            <a:r>
              <a:rPr lang="ru-RU" dirty="0" smtClean="0"/>
              <a:t> і </a:t>
            </a:r>
            <a:r>
              <a:rPr lang="ru-RU" dirty="0" err="1" smtClean="0"/>
              <a:t>досі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лад\Новая папка\chameleontis_kuznetsov_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осмические обои на рабочий стол - &quot;Красивая туманность на фоне звезд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Народні назви </a:t>
            </a:r>
            <a:r>
              <a:rPr lang="ru-RU" dirty="0" err="1" smtClean="0">
                <a:solidFill>
                  <a:schemeClr val="tx1"/>
                </a:solidFill>
              </a:rPr>
              <a:t>сузір'їв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Поряд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загальноприйнятими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астрономії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назвами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окремих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сузір'їв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вживають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народні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назви</a:t>
            </a:r>
            <a:r>
              <a:rPr lang="ru-RU" dirty="0" smtClean="0">
                <a:solidFill>
                  <a:srgbClr val="FFFF00"/>
                </a:solidFill>
              </a:rPr>
              <a:t>. Так, в </a:t>
            </a:r>
            <a:r>
              <a:rPr lang="ru-RU" dirty="0" err="1" smtClean="0">
                <a:solidFill>
                  <a:srgbClr val="FFFF00"/>
                </a:solidFill>
              </a:rPr>
              <a:t>Україні</a:t>
            </a:r>
            <a:r>
              <a:rPr lang="ru-RU" dirty="0" smtClean="0">
                <a:solidFill>
                  <a:srgbClr val="FFFF00"/>
                </a:solidFill>
              </a:rPr>
              <a:t> Велика </a:t>
            </a:r>
            <a:r>
              <a:rPr lang="ru-RU" dirty="0" err="1" smtClean="0">
                <a:solidFill>
                  <a:srgbClr val="FFFF00"/>
                </a:solidFill>
              </a:rPr>
              <a:t>Ведмедиця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«Великий </a:t>
            </a:r>
            <a:r>
              <a:rPr lang="ru-RU" dirty="0" err="1" smtClean="0">
                <a:solidFill>
                  <a:srgbClr val="FFFF00"/>
                </a:solidFill>
              </a:rPr>
              <a:t>Віз</a:t>
            </a:r>
            <a:r>
              <a:rPr lang="ru-RU" dirty="0" smtClean="0">
                <a:solidFill>
                  <a:srgbClr val="FFFF00"/>
                </a:solidFill>
              </a:rPr>
              <a:t>», Мала </a:t>
            </a:r>
            <a:r>
              <a:rPr lang="ru-RU" dirty="0" err="1" smtClean="0">
                <a:solidFill>
                  <a:srgbClr val="FFFF00"/>
                </a:solidFill>
              </a:rPr>
              <a:t>Ведмедиця</a:t>
            </a:r>
            <a:r>
              <a:rPr lang="ru-RU" dirty="0" smtClean="0">
                <a:solidFill>
                  <a:srgbClr val="FFFF00"/>
                </a:solidFill>
              </a:rPr>
              <a:t> - «</a:t>
            </a:r>
            <a:r>
              <a:rPr lang="ru-RU" dirty="0" err="1" smtClean="0">
                <a:solidFill>
                  <a:srgbClr val="FFFF00"/>
                </a:solidFill>
              </a:rPr>
              <a:t>Малий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Віз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r>
              <a:rPr lang="ru-RU" dirty="0" err="1" smtClean="0">
                <a:solidFill>
                  <a:srgbClr val="FFFF00"/>
                </a:solidFill>
              </a:rPr>
              <a:t>Кассіопея</a:t>
            </a:r>
            <a:r>
              <a:rPr lang="ru-RU" dirty="0" smtClean="0">
                <a:solidFill>
                  <a:srgbClr val="FFFF00"/>
                </a:solidFill>
              </a:rPr>
              <a:t> -«Борона» </a:t>
            </a:r>
            <a:r>
              <a:rPr lang="ru-RU" dirty="0" err="1" smtClean="0">
                <a:solidFill>
                  <a:srgbClr val="FFFF00"/>
                </a:solidFill>
              </a:rPr>
              <a:t>чи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Пасіка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r>
              <a:rPr lang="ru-RU" dirty="0" err="1" smtClean="0">
                <a:solidFill>
                  <a:srgbClr val="FFFF00"/>
                </a:solidFill>
              </a:rPr>
              <a:t>Дельфін</a:t>
            </a:r>
            <a:r>
              <a:rPr lang="ru-RU" dirty="0" smtClean="0">
                <a:solidFill>
                  <a:srgbClr val="FFFF00"/>
                </a:solidFill>
              </a:rPr>
              <a:t> - «</a:t>
            </a:r>
            <a:r>
              <a:rPr lang="ru-RU" dirty="0" err="1" smtClean="0">
                <a:solidFill>
                  <a:srgbClr val="FFFF00"/>
                </a:solidFill>
              </a:rPr>
              <a:t>Криниця</a:t>
            </a:r>
            <a:r>
              <a:rPr lang="ru-RU" dirty="0" smtClean="0">
                <a:solidFill>
                  <a:srgbClr val="FFFF00"/>
                </a:solidFill>
              </a:rPr>
              <a:t>», Пояс </a:t>
            </a:r>
            <a:r>
              <a:rPr lang="ru-RU" dirty="0" err="1" smtClean="0">
                <a:solidFill>
                  <a:srgbClr val="FFFF00"/>
                </a:solidFill>
              </a:rPr>
              <a:t>Оріона</a:t>
            </a:r>
            <a:r>
              <a:rPr lang="ru-RU" dirty="0" smtClean="0">
                <a:solidFill>
                  <a:srgbClr val="FFFF00"/>
                </a:solidFill>
              </a:rPr>
              <a:t> - «</a:t>
            </a:r>
            <a:r>
              <a:rPr lang="ru-RU" dirty="0" err="1" smtClean="0">
                <a:solidFill>
                  <a:srgbClr val="FFFF00"/>
                </a:solidFill>
              </a:rPr>
              <a:t>Косарі</a:t>
            </a:r>
            <a:r>
              <a:rPr lang="ru-RU" dirty="0" smtClean="0">
                <a:solidFill>
                  <a:srgbClr val="FFFF00"/>
                </a:solidFill>
              </a:rPr>
              <a:t>», Орел - «</a:t>
            </a:r>
            <a:r>
              <a:rPr lang="ru-RU" dirty="0" err="1" smtClean="0">
                <a:solidFill>
                  <a:srgbClr val="FFFF00"/>
                </a:solidFill>
              </a:rPr>
              <a:t>Дівчина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відрами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r>
              <a:rPr lang="ru-RU" dirty="0" err="1" smtClean="0">
                <a:solidFill>
                  <a:srgbClr val="FFFF00"/>
                </a:solidFill>
              </a:rPr>
              <a:t>зоряне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скупчення</a:t>
            </a:r>
            <a:r>
              <a:rPr lang="ru-RU" dirty="0" smtClean="0">
                <a:solidFill>
                  <a:srgbClr val="FFFF00"/>
                </a:solidFill>
              </a:rPr>
              <a:t> Пади, що </a:t>
            </a:r>
            <a:r>
              <a:rPr lang="ru-RU" dirty="0" err="1" smtClean="0">
                <a:solidFill>
                  <a:srgbClr val="FFFF00"/>
                </a:solidFill>
              </a:rPr>
              <a:t>утворюють</a:t>
            </a:r>
            <a:r>
              <a:rPr lang="ru-RU" dirty="0" smtClean="0">
                <a:solidFill>
                  <a:srgbClr val="FFFF00"/>
                </a:solidFill>
              </a:rPr>
              <a:t> голову </a:t>
            </a:r>
            <a:r>
              <a:rPr lang="ru-RU" dirty="0" err="1" smtClean="0">
                <a:solidFill>
                  <a:srgbClr val="FFFF00"/>
                </a:solidFill>
              </a:rPr>
              <a:t>Тельця</a:t>
            </a:r>
            <a:r>
              <a:rPr lang="ru-RU" dirty="0" smtClean="0">
                <a:solidFill>
                  <a:srgbClr val="FFFF00"/>
                </a:solidFill>
              </a:rPr>
              <a:t>, - «</a:t>
            </a:r>
            <a:r>
              <a:rPr lang="ru-RU" dirty="0" err="1" smtClean="0">
                <a:solidFill>
                  <a:srgbClr val="FFFF00"/>
                </a:solidFill>
              </a:rPr>
              <a:t>Чепіги</a:t>
            </a:r>
            <a:r>
              <a:rPr lang="ru-RU" dirty="0" smtClean="0">
                <a:solidFill>
                  <a:srgbClr val="FFFF00"/>
                </a:solidFill>
              </a:rPr>
              <a:t>», а </a:t>
            </a:r>
            <a:r>
              <a:rPr lang="ru-RU" dirty="0" err="1" smtClean="0">
                <a:solidFill>
                  <a:srgbClr val="FFFF00"/>
                </a:solidFill>
              </a:rPr>
              <a:t>зоряне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скупчення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Плеяди</a:t>
            </a:r>
            <a:r>
              <a:rPr lang="ru-RU" dirty="0" smtClean="0">
                <a:solidFill>
                  <a:srgbClr val="FFFF00"/>
                </a:solidFill>
              </a:rPr>
              <a:t> -«</a:t>
            </a:r>
            <a:r>
              <a:rPr lang="ru-RU" dirty="0" err="1" smtClean="0">
                <a:solidFill>
                  <a:srgbClr val="FFFF00"/>
                </a:solidFill>
              </a:rPr>
              <a:t>Стожари</a:t>
            </a:r>
            <a:r>
              <a:rPr lang="ru-RU" dirty="0" smtClean="0">
                <a:solidFill>
                  <a:srgbClr val="FFFF00"/>
                </a:solidFill>
              </a:rPr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Влад\Новая папка\f_17915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79" y="-35759"/>
            <a:ext cx="9191679" cy="689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очь, огни, звездное небо, круги, линии, фото, обои, картинка #452818 - www.nawseria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2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Легенда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суз</a:t>
            </a:r>
            <a:r>
              <a:rPr lang="uk-UA" dirty="0" err="1" smtClean="0">
                <a:solidFill>
                  <a:schemeClr val="bg1"/>
                </a:solidFill>
              </a:rPr>
              <a:t>іря</a:t>
            </a:r>
            <a:r>
              <a:rPr lang="uk-UA" dirty="0" smtClean="0">
                <a:solidFill>
                  <a:schemeClr val="bg1"/>
                </a:solidFill>
              </a:rPr>
              <a:t>: Оріон та Скорпіон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503920" cy="368790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Про </a:t>
            </a:r>
            <a:r>
              <a:rPr lang="ru-RU" dirty="0" err="1" smtClean="0">
                <a:solidFill>
                  <a:srgbClr val="FFFF00"/>
                </a:solidFill>
              </a:rPr>
              <a:t>кожну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істоту</a:t>
            </a:r>
            <a:r>
              <a:rPr lang="ru-RU" dirty="0" smtClean="0">
                <a:solidFill>
                  <a:srgbClr val="FFFF00"/>
                </a:solidFill>
              </a:rPr>
              <a:t>, яку </a:t>
            </a:r>
            <a:r>
              <a:rPr lang="ru-RU" dirty="0" err="1" smtClean="0">
                <a:solidFill>
                  <a:srgbClr val="FFFF00"/>
                </a:solidFill>
              </a:rPr>
              <a:t>давні</a:t>
            </a:r>
            <a:r>
              <a:rPr lang="ru-RU" dirty="0" smtClean="0">
                <a:solidFill>
                  <a:srgbClr val="FFFF00"/>
                </a:solidFill>
              </a:rPr>
              <a:t> люди </a:t>
            </a:r>
            <a:r>
              <a:rPr lang="ru-RU" dirty="0" err="1" smtClean="0">
                <a:solidFill>
                  <a:srgbClr val="FFFF00"/>
                </a:solidFill>
              </a:rPr>
              <a:t>уявляли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візерунку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конкретної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групи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ім'ям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називали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сузір'я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складено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певну</a:t>
            </a:r>
            <a:r>
              <a:rPr lang="ru-RU" dirty="0" smtClean="0">
                <a:solidFill>
                  <a:srgbClr val="FFFF00"/>
                </a:solidFill>
              </a:rPr>
              <a:t> легенду. </a:t>
            </a:r>
            <a:r>
              <a:rPr lang="ru-RU" dirty="0" err="1" smtClean="0">
                <a:solidFill>
                  <a:srgbClr val="FFFF00"/>
                </a:solidFill>
              </a:rPr>
              <a:t>Наприклад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ru-RU" dirty="0" err="1" smtClean="0">
                <a:solidFill>
                  <a:srgbClr val="FFFF00"/>
                </a:solidFill>
              </a:rPr>
              <a:t>син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грецького</a:t>
            </a:r>
            <a:r>
              <a:rPr lang="ru-RU" dirty="0" smtClean="0">
                <a:solidFill>
                  <a:srgbClr val="FFFF00"/>
                </a:solidFill>
              </a:rPr>
              <a:t> бога </a:t>
            </a:r>
            <a:r>
              <a:rPr lang="ru-RU" dirty="0" err="1" smtClean="0">
                <a:solidFill>
                  <a:srgbClr val="FFFF00"/>
                </a:solidFill>
              </a:rPr>
              <a:t>морів</a:t>
            </a:r>
            <a:r>
              <a:rPr lang="ru-RU" dirty="0" smtClean="0">
                <a:solidFill>
                  <a:srgbClr val="FFFF00"/>
                </a:solidFill>
              </a:rPr>
              <a:t> Посейдона, </a:t>
            </a:r>
            <a:r>
              <a:rPr lang="ru-RU" dirty="0" err="1" smtClean="0">
                <a:solidFill>
                  <a:srgbClr val="FFFF00"/>
                </a:solidFill>
              </a:rPr>
              <a:t>Оріон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хоробрим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вправним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мисливцем</a:t>
            </a:r>
            <a:r>
              <a:rPr lang="ru-RU" dirty="0" smtClean="0">
                <a:solidFill>
                  <a:srgbClr val="FFFF00"/>
                </a:solidFill>
              </a:rPr>
              <a:t>. Не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звіра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якого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міг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вполювати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Розлючена</a:t>
            </a:r>
            <a:r>
              <a:rPr lang="ru-RU" dirty="0" smtClean="0">
                <a:solidFill>
                  <a:srgbClr val="FFFF00"/>
                </a:solidFill>
              </a:rPr>
              <a:t> богиня </a:t>
            </a:r>
            <a:r>
              <a:rPr lang="ru-RU" dirty="0" err="1" smtClean="0">
                <a:solidFill>
                  <a:srgbClr val="FFFF00"/>
                </a:solidFill>
              </a:rPr>
              <a:t>Артеміда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охоронниця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звірів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підіслала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Оріона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отруйного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Скорпіона</a:t>
            </a:r>
            <a:r>
              <a:rPr lang="ru-RU" dirty="0" smtClean="0">
                <a:solidFill>
                  <a:srgbClr val="FFFF00"/>
                </a:solidFill>
              </a:rPr>
              <a:t>, від укусу </a:t>
            </a:r>
            <a:r>
              <a:rPr lang="ru-RU" dirty="0" err="1" smtClean="0">
                <a:solidFill>
                  <a:srgbClr val="FFFF00"/>
                </a:solidFill>
              </a:rPr>
              <a:t>якого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загинув</a:t>
            </a:r>
            <a:r>
              <a:rPr lang="ru-RU" dirty="0" smtClean="0">
                <a:solidFill>
                  <a:srgbClr val="FFFF00"/>
                </a:solidFill>
              </a:rPr>
              <a:t>. Та Зевс, </a:t>
            </a:r>
            <a:r>
              <a:rPr lang="ru-RU" dirty="0" err="1" smtClean="0">
                <a:solidFill>
                  <a:srgbClr val="FFFF00"/>
                </a:solidFill>
              </a:rPr>
              <a:t>головний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пантеоні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грецьких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богів</a:t>
            </a:r>
            <a:r>
              <a:rPr lang="ru-RU" dirty="0" smtClean="0">
                <a:solidFill>
                  <a:srgbClr val="FFFF00"/>
                </a:solidFill>
              </a:rPr>
              <a:t>, забрав на небо і </a:t>
            </a:r>
            <a:r>
              <a:rPr lang="ru-RU" dirty="0" err="1" smtClean="0">
                <a:solidFill>
                  <a:srgbClr val="FFFF00"/>
                </a:solidFill>
              </a:rPr>
              <a:t>Оріона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перетворивши</a:t>
            </a:r>
            <a:r>
              <a:rPr lang="ru-RU" dirty="0" smtClean="0">
                <a:solidFill>
                  <a:srgbClr val="FFFF00"/>
                </a:solidFill>
              </a:rPr>
              <a:t> його на </a:t>
            </a:r>
            <a:r>
              <a:rPr lang="ru-RU" dirty="0" err="1" smtClean="0">
                <a:solidFill>
                  <a:srgbClr val="FFFF00"/>
                </a:solidFill>
              </a:rPr>
              <a:t>зимове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сузір'я</a:t>
            </a:r>
            <a:r>
              <a:rPr lang="ru-RU" dirty="0" smtClean="0">
                <a:solidFill>
                  <a:srgbClr val="FFFF00"/>
                </a:solidFill>
              </a:rPr>
              <a:t>, і </a:t>
            </a:r>
            <a:r>
              <a:rPr lang="ru-RU" dirty="0" err="1" smtClean="0">
                <a:solidFill>
                  <a:srgbClr val="FFFF00"/>
                </a:solidFill>
              </a:rPr>
              <a:t>Скорпіона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помістивши</a:t>
            </a:r>
            <a:r>
              <a:rPr lang="ru-RU" dirty="0" smtClean="0">
                <a:solidFill>
                  <a:srgbClr val="FFFF00"/>
                </a:solidFill>
              </a:rPr>
              <a:t> його на </a:t>
            </a:r>
            <a:r>
              <a:rPr lang="ru-RU" dirty="0" err="1" smtClean="0">
                <a:solidFill>
                  <a:srgbClr val="FFFF00"/>
                </a:solidFill>
              </a:rPr>
              <a:t>літньому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небі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щоб</a:t>
            </a:r>
            <a:r>
              <a:rPr lang="ru-RU" dirty="0" smtClean="0">
                <a:solidFill>
                  <a:srgbClr val="FFFF00"/>
                </a:solidFill>
              </a:rPr>
              <a:t> той </a:t>
            </a:r>
            <a:r>
              <a:rPr lang="ru-RU" dirty="0" err="1" smtClean="0">
                <a:solidFill>
                  <a:srgbClr val="FFFF00"/>
                </a:solidFill>
              </a:rPr>
              <a:t>ніколи</a:t>
            </a:r>
            <a:r>
              <a:rPr lang="ru-RU" dirty="0" smtClean="0">
                <a:solidFill>
                  <a:srgbClr val="FFFF00"/>
                </a:solidFill>
              </a:rPr>
              <a:t> не </a:t>
            </a:r>
            <a:r>
              <a:rPr lang="ru-RU" dirty="0" err="1" smtClean="0">
                <a:solidFill>
                  <a:srgbClr val="FFFF00"/>
                </a:solidFill>
              </a:rPr>
              <a:t>наздогнав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Оріона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e-actor.net/uploads/posts/2012-01/1327648868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9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Зоряне небо!.. Напевне, немає людини, яку б не вражала його </a:t>
            </a:r>
            <a:r>
              <a:rPr lang="ru-RU" dirty="0" err="1" smtClean="0"/>
              <a:t>витончена</a:t>
            </a:r>
            <a:r>
              <a:rPr lang="ru-RU" dirty="0" smtClean="0"/>
              <a:t> </a:t>
            </a:r>
            <a:r>
              <a:rPr lang="ru-RU" dirty="0" err="1" smtClean="0"/>
              <a:t>довершеність</a:t>
            </a:r>
            <a:r>
              <a:rPr lang="ru-RU" dirty="0" smtClean="0"/>
              <a:t>, його незбагненна краса і таємничість. </a:t>
            </a:r>
            <a:r>
              <a:rPr lang="ru-RU" dirty="0" err="1" smtClean="0"/>
              <a:t>Недаремно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греки дали всьому зоряному Всесвіту назву космос, що означає - </a:t>
            </a:r>
            <a:r>
              <a:rPr lang="ru-RU" dirty="0" err="1" smtClean="0"/>
              <a:t>оздоба</a:t>
            </a:r>
            <a:r>
              <a:rPr lang="ru-RU" dirty="0" smtClean="0"/>
              <a:t>, прикраса. І в цьому немає нічого дивного! Свого часу М. Коперник </a:t>
            </a:r>
            <a:r>
              <a:rPr lang="ru-RU" dirty="0" err="1" smtClean="0"/>
              <a:t>висловився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: «...</a:t>
            </a:r>
            <a:r>
              <a:rPr lang="ru-RU" dirty="0" err="1" smtClean="0"/>
              <a:t>Бо</a:t>
            </a:r>
            <a:r>
              <a:rPr lang="ru-RU" dirty="0" smtClean="0"/>
              <a:t> що може бути чарівнішим від небосхилу, який вміщує у собі все прекрасне?»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лад\Новая папка\IC1805_Daniel_r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то Держащиеся за руки парень и девушка, на фоне звездного не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472122" cy="470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часом, </a:t>
            </a:r>
            <a:r>
              <a:rPr lang="ru-RU" dirty="0" err="1" smtClean="0"/>
              <a:t>запроваджені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: </a:t>
            </a:r>
            <a:r>
              <a:rPr lang="en-US" dirty="0" smtClean="0"/>
              <a:t>R</a:t>
            </a:r>
            <a:r>
              <a:rPr lang="ru-RU" dirty="0" smtClean="0"/>
              <a:t>, </a:t>
            </a:r>
            <a:r>
              <a:rPr lang="en-US" dirty="0" smtClean="0"/>
              <a:t>S</a:t>
            </a:r>
            <a:r>
              <a:rPr lang="ru-RU" dirty="0" smtClean="0"/>
              <a:t> ...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en-US" dirty="0" smtClean="0"/>
              <a:t>RR</a:t>
            </a:r>
            <a:r>
              <a:rPr lang="ru-RU" dirty="0" smtClean="0"/>
              <a:t>, А</a:t>
            </a:r>
            <a:r>
              <a:rPr lang="en-US" dirty="0" smtClean="0"/>
              <a:t>Z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змінних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334 (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комбінацій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і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), то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так: </a:t>
            </a:r>
            <a:r>
              <a:rPr lang="en-US" dirty="0" smtClean="0"/>
              <a:t>V</a:t>
            </a:r>
            <a:r>
              <a:rPr lang="ru-RU" dirty="0" smtClean="0"/>
              <a:t>335, 336...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dirty="0" smtClean="0"/>
              <a:t>335 Лебедя).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\Новая папка\ic2118_ssro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Что такое звездное небо на натяжных потол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2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названо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що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зоря </a:t>
            </a:r>
            <a:r>
              <a:rPr lang="ru-RU" dirty="0" err="1" smtClean="0"/>
              <a:t>Барнарда</a:t>
            </a:r>
            <a:r>
              <a:rPr lang="ru-RU" dirty="0" smtClean="0"/>
              <a:t>,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Змієносця</a:t>
            </a:r>
            <a:r>
              <a:rPr lang="ru-RU" dirty="0" smtClean="0"/>
              <a:t>. Вона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що за 180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зміщується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величину </a:t>
            </a:r>
            <a:r>
              <a:rPr lang="ru-RU" dirty="0" err="1" smtClean="0"/>
              <a:t>діаметра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 Є зоря </a:t>
            </a:r>
            <a:r>
              <a:rPr lang="ru-RU" dirty="0" err="1" smtClean="0"/>
              <a:t>Тіхо</a:t>
            </a:r>
            <a:r>
              <a:rPr lang="ru-RU" dirty="0" smtClean="0"/>
              <a:t> Браге - </a:t>
            </a:r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Наднової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1572 р., яку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астроном </a:t>
            </a:r>
            <a:r>
              <a:rPr lang="ru-RU" dirty="0" err="1" smtClean="0"/>
              <a:t>Тіхо</a:t>
            </a:r>
            <a:r>
              <a:rPr lang="ru-RU" dirty="0" smtClean="0"/>
              <a:t> Браге.</a:t>
            </a:r>
            <a:endParaRPr lang="en-US" dirty="0" smtClean="0"/>
          </a:p>
          <a:p>
            <a:pPr algn="ctr"/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- </a:t>
            </a:r>
            <a:r>
              <a:rPr lang="ru-RU" dirty="0" err="1" smtClean="0"/>
              <a:t>Сонце</a:t>
            </a:r>
            <a:r>
              <a:rPr lang="ru-RU" dirty="0" smtClean="0"/>
              <a:t> - походить від </a:t>
            </a:r>
            <a:r>
              <a:rPr lang="ru-RU" dirty="0" err="1" smtClean="0"/>
              <a:t>індоєвропейського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«</a:t>
            </a:r>
            <a:r>
              <a:rPr lang="ru-RU" dirty="0" err="1" smtClean="0"/>
              <a:t>сау</a:t>
            </a:r>
            <a:r>
              <a:rPr lang="ru-RU" dirty="0" smtClean="0"/>
              <a:t>» - «</a:t>
            </a:r>
            <a:r>
              <a:rPr lang="ru-RU" dirty="0" err="1" smtClean="0"/>
              <a:t>світити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Влад\Новая папка\090e4873c10be79eb50eedcbcae03a2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28"/>
            <a:ext cx="9144000" cy="687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вёзды и Млечный Путь над Япон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світил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Те, що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60 </a:t>
            </a:r>
            <a:r>
              <a:rPr lang="ru-RU" dirty="0" err="1" smtClean="0"/>
              <a:t>радіусам</a:t>
            </a:r>
            <a:r>
              <a:rPr lang="ru-RU" dirty="0" smtClean="0"/>
              <a:t> Землі, за </a:t>
            </a:r>
            <a:r>
              <a:rPr lang="ru-RU" dirty="0" err="1" smtClean="0"/>
              <a:t>тривалістю</a:t>
            </a:r>
            <a:r>
              <a:rPr lang="ru-RU" dirty="0" smtClean="0"/>
              <a:t> його </a:t>
            </a:r>
            <a:r>
              <a:rPr lang="ru-RU" dirty="0" err="1" smtClean="0"/>
              <a:t>проходження</a:t>
            </a:r>
            <a:r>
              <a:rPr lang="ru-RU" dirty="0" smtClean="0"/>
              <a:t> через  </a:t>
            </a:r>
            <a:r>
              <a:rPr lang="ru-RU" dirty="0" err="1" smtClean="0"/>
              <a:t>тінь</a:t>
            </a:r>
            <a:r>
              <a:rPr lang="ru-RU" dirty="0" smtClean="0"/>
              <a:t> Землі при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місячному</a:t>
            </a:r>
            <a:r>
              <a:rPr lang="ru-RU" dirty="0" smtClean="0"/>
              <a:t> </a:t>
            </a:r>
            <a:r>
              <a:rPr lang="ru-RU" dirty="0" err="1" smtClean="0"/>
              <a:t>затемненні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грецький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Гіппарх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150 р. до н. е.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en-US" dirty="0" smtClean="0"/>
              <a:t>XVII</a:t>
            </a:r>
            <a:r>
              <a:rPr lang="ru-RU" dirty="0" smtClean="0"/>
              <a:t> ст. через </a:t>
            </a:r>
            <a:r>
              <a:rPr lang="ru-RU" dirty="0" err="1" smtClean="0"/>
              <a:t>вимірювання</a:t>
            </a:r>
            <a:r>
              <a:rPr lang="ru-RU" dirty="0" smtClean="0"/>
              <a:t> горизонтального </a:t>
            </a:r>
            <a:r>
              <a:rPr lang="ru-RU" dirty="0" err="1" smtClean="0"/>
              <a:t>паралаксу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оризонт, звездное, небо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0"/>
            <a:ext cx="6115064" cy="4709160"/>
          </a:xfrm>
        </p:spPr>
        <p:txBody>
          <a:bodyPr/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на </a:t>
            </a:r>
            <a:r>
              <a:rPr lang="ru-RU" dirty="0" err="1" smtClean="0"/>
              <a:t>світило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якої-небудь</a:t>
            </a:r>
            <a:r>
              <a:rPr lang="ru-RU" dirty="0" smtClean="0"/>
              <a:t> точки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і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центра Землі.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</a:t>
            </a:r>
            <a:r>
              <a:rPr lang="ru-RU" dirty="0" err="1" smtClean="0"/>
              <a:t>близьких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річного</a:t>
            </a:r>
            <a:r>
              <a:rPr lang="ru-RU" dirty="0" smtClean="0"/>
              <a:t> </a:t>
            </a:r>
            <a:r>
              <a:rPr lang="ru-RU" dirty="0" err="1" smtClean="0"/>
              <a:t>паралаксу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лад\Новая папка\0021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0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ои небо, небо обои, обои для рабочего стола, скачать обои, обои бесплатно - Страница 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</a:t>
            </a:r>
            <a:r>
              <a:rPr lang="uk-UA" dirty="0" smtClean="0"/>
              <a:t>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</p:spPr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П — кут,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видно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.  </a:t>
            </a:r>
          </a:p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надійні</a:t>
            </a:r>
            <a:r>
              <a:rPr lang="ru-RU" dirty="0" smtClean="0"/>
              <a:t>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паралакси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виміряно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XIX</a:t>
            </a:r>
            <a:r>
              <a:rPr lang="ru-RU" dirty="0" smtClean="0"/>
              <a:t> ст.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річних</a:t>
            </a:r>
            <a:r>
              <a:rPr lang="ru-RU" dirty="0" smtClean="0"/>
              <a:t> </a:t>
            </a:r>
            <a:r>
              <a:rPr lang="ru-RU" dirty="0" err="1" smtClean="0"/>
              <a:t>паралаксів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для 100 000 </a:t>
            </a:r>
            <a:r>
              <a:rPr lang="ru-RU" dirty="0" err="1" smtClean="0"/>
              <a:t>зір</a:t>
            </a:r>
            <a:r>
              <a:rPr lang="ru-RU" dirty="0" smtClean="0"/>
              <a:t>, і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десяти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віддаленіших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лад\Новая папка\o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739"/>
            <a:ext cx="9144000" cy="67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zastavki.com/pictures/640x480/2012/3D-graphics_Starry_Sky_024579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80x720 Небо, звезды, город обои на рабочий стол 58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то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звичними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(метр, </a:t>
            </a:r>
            <a:r>
              <a:rPr lang="ru-RU" dirty="0" err="1" smtClean="0"/>
              <a:t>кілометр</a:t>
            </a:r>
            <a:r>
              <a:rPr lang="ru-RU" dirty="0" smtClean="0"/>
              <a:t>) </a:t>
            </a:r>
            <a:r>
              <a:rPr lang="ru-RU" dirty="0" err="1" smtClean="0"/>
              <a:t>незручно</a:t>
            </a:r>
            <a:r>
              <a:rPr lang="ru-RU" dirty="0" smtClean="0"/>
              <a:t>. Тому в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: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(а. о.), яка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Землі від </a:t>
            </a:r>
            <a:r>
              <a:rPr lang="ru-RU" dirty="0" err="1" smtClean="0"/>
              <a:t>Сонця</a:t>
            </a:r>
            <a:r>
              <a:rPr lang="ru-RU" dirty="0" smtClean="0"/>
              <a:t> (149 600 000 км), і парсек (</a:t>
            </a:r>
            <a:r>
              <a:rPr lang="ru-RU" dirty="0" err="1" smtClean="0"/>
              <a:t>пк</a:t>
            </a:r>
            <a:r>
              <a:rPr lang="ru-RU" dirty="0" smtClean="0"/>
              <a:t>), від </a:t>
            </a:r>
            <a:r>
              <a:rPr lang="ru-RU" dirty="0" err="1" smtClean="0"/>
              <a:t>слів</a:t>
            </a:r>
            <a:r>
              <a:rPr lang="ru-RU" dirty="0" smtClean="0"/>
              <a:t> «</a:t>
            </a:r>
            <a:r>
              <a:rPr lang="ru-RU" dirty="0" err="1" smtClean="0"/>
              <a:t>паралакс</a:t>
            </a:r>
            <a:r>
              <a:rPr lang="ru-RU" dirty="0" smtClean="0"/>
              <a:t>» і «секунда» -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видно </a:t>
            </a:r>
            <a:r>
              <a:rPr lang="ru-RU" dirty="0" err="1" smtClean="0"/>
              <a:t>під</a:t>
            </a:r>
            <a:r>
              <a:rPr lang="ru-RU" dirty="0" smtClean="0"/>
              <a:t> кутом 1" (секунда дуги). Часто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: </a:t>
            </a:r>
            <a:r>
              <a:rPr lang="ru-RU" dirty="0" err="1" smtClean="0"/>
              <a:t>кілопарсек</a:t>
            </a:r>
            <a:r>
              <a:rPr lang="ru-RU" dirty="0" smtClean="0"/>
              <a:t> (1 </a:t>
            </a:r>
            <a:r>
              <a:rPr lang="ru-RU" dirty="0" err="1" smtClean="0"/>
              <a:t>кпк</a:t>
            </a:r>
            <a:r>
              <a:rPr lang="ru-RU" dirty="0" smtClean="0"/>
              <a:t> = 1 000 </a:t>
            </a:r>
            <a:r>
              <a:rPr lang="ru-RU" dirty="0" err="1" smtClean="0"/>
              <a:t>пк</a:t>
            </a:r>
            <a:r>
              <a:rPr lang="ru-RU" dirty="0" smtClean="0"/>
              <a:t>) і мегапарсек (1 </a:t>
            </a:r>
            <a:r>
              <a:rPr lang="ru-RU" dirty="0" err="1" smtClean="0"/>
              <a:t>Мпк</a:t>
            </a:r>
            <a:r>
              <a:rPr lang="ru-RU" dirty="0" smtClean="0"/>
              <a:t> = 1 000 000 </a:t>
            </a:r>
            <a:r>
              <a:rPr lang="ru-RU" dirty="0" err="1" smtClean="0"/>
              <a:t>пк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лад\Новая папка\12036066_zodia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86"/>
            <a:ext cx="9144000" cy="686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Астрологический прогноз на неделю (6 - 12 августа 2012) sunny7 - жен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3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Segoe Script" pitchFamily="34" charset="0"/>
              </a:rPr>
              <a:t>Дякую за увагу!</a:t>
            </a:r>
            <a:endParaRPr lang="ru-RU" sz="96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5572140"/>
            <a:ext cx="4186238" cy="19516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Підготувала</a:t>
            </a:r>
          </a:p>
          <a:p>
            <a:pPr>
              <a:buNone/>
            </a:pPr>
            <a:r>
              <a:rPr lang="uk-UA" dirty="0" err="1" smtClean="0"/>
              <a:t>Скільська</a:t>
            </a:r>
            <a:r>
              <a:rPr lang="uk-UA" dirty="0" smtClean="0"/>
              <a:t> Ангеліна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2274" name="Picture 2" descr="Фото Парень на серфе взлетает над волной на фоне луны и звездного неб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5219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Скачать фото в высоком разрешении: Звездное небо, фон, текстура, скачать бесплатно, звезды, stars tex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Ствердження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Арістотеля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863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Розмірковуючи</a:t>
            </a:r>
            <a:r>
              <a:rPr lang="ru-RU" dirty="0" smtClean="0">
                <a:solidFill>
                  <a:srgbClr val="FFFF00"/>
                </a:solidFill>
              </a:rPr>
              <a:t> над </a:t>
            </a:r>
            <a:r>
              <a:rPr lang="ru-RU" dirty="0" err="1" smtClean="0">
                <a:solidFill>
                  <a:srgbClr val="FFFF00"/>
                </a:solidFill>
              </a:rPr>
              <a:t>будовою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зоряного</a:t>
            </a:r>
            <a:r>
              <a:rPr lang="ru-RU" dirty="0" smtClean="0">
                <a:solidFill>
                  <a:srgbClr val="FFFF00"/>
                </a:solidFill>
              </a:rPr>
              <a:t> Всесвіту, </a:t>
            </a:r>
            <a:r>
              <a:rPr lang="ru-RU" dirty="0" err="1" smtClean="0">
                <a:solidFill>
                  <a:srgbClr val="FFFF00"/>
                </a:solidFill>
              </a:rPr>
              <a:t>філософ</a:t>
            </a:r>
            <a:r>
              <a:rPr lang="ru-RU" dirty="0" smtClean="0">
                <a:solidFill>
                  <a:srgbClr val="FFFF00"/>
                </a:solidFill>
              </a:rPr>
              <a:t> Арістотель (384-322 </a:t>
            </a:r>
            <a:r>
              <a:rPr lang="ru-RU" dirty="0" err="1" smtClean="0">
                <a:solidFill>
                  <a:srgbClr val="FFFF00"/>
                </a:solidFill>
              </a:rPr>
              <a:t>рр</a:t>
            </a:r>
            <a:r>
              <a:rPr lang="ru-RU" dirty="0" smtClean="0">
                <a:solidFill>
                  <a:srgbClr val="FFFF00"/>
                </a:solidFill>
              </a:rPr>
              <a:t>. до н. е.) </a:t>
            </a:r>
            <a:r>
              <a:rPr lang="ru-RU" dirty="0" err="1" smtClean="0">
                <a:solidFill>
                  <a:srgbClr val="FFFF00"/>
                </a:solidFill>
              </a:rPr>
              <a:t>стверджував</a:t>
            </a:r>
            <a:r>
              <a:rPr lang="ru-RU" dirty="0" smtClean="0">
                <a:solidFill>
                  <a:srgbClr val="FFFF00"/>
                </a:solidFill>
              </a:rPr>
              <a:t>: «</a:t>
            </a:r>
            <a:r>
              <a:rPr lang="ru-RU" dirty="0" err="1" smtClean="0">
                <a:solidFill>
                  <a:srgbClr val="FFFF00"/>
                </a:solidFill>
              </a:rPr>
              <a:t>Всесвіт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досконалий</a:t>
            </a:r>
            <a:r>
              <a:rPr lang="ru-RU" dirty="0" smtClean="0">
                <a:solidFill>
                  <a:srgbClr val="FFFF00"/>
                </a:solidFill>
              </a:rPr>
              <a:t>, а тому </a:t>
            </a:r>
            <a:r>
              <a:rPr lang="ru-RU" dirty="0" err="1" smtClean="0">
                <a:solidFill>
                  <a:srgbClr val="FFFF00"/>
                </a:solidFill>
              </a:rPr>
              <a:t>сферичний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бо</a:t>
            </a:r>
            <a:r>
              <a:rPr lang="ru-RU" dirty="0" smtClean="0">
                <a:solidFill>
                  <a:srgbClr val="FFFF00"/>
                </a:solidFill>
              </a:rPr>
              <a:t> сфера - </a:t>
            </a:r>
            <a:r>
              <a:rPr lang="ru-RU" dirty="0" err="1" smtClean="0">
                <a:solidFill>
                  <a:srgbClr val="FFFF00"/>
                </a:solidFill>
              </a:rPr>
              <a:t>єдина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досконала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фігура</a:t>
            </a:r>
            <a:r>
              <a:rPr lang="ru-RU" dirty="0" smtClean="0">
                <a:solidFill>
                  <a:srgbClr val="FFFF00"/>
                </a:solidFill>
              </a:rPr>
              <a:t>». </a:t>
            </a:r>
            <a:r>
              <a:rPr lang="ru-RU" dirty="0" err="1" smtClean="0">
                <a:solidFill>
                  <a:srgbClr val="FFFF00"/>
                </a:solidFill>
              </a:rPr>
              <a:t>Згідно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його </a:t>
            </a:r>
            <a:r>
              <a:rPr lang="ru-RU" dirty="0" err="1" smtClean="0">
                <a:solidFill>
                  <a:srgbClr val="FFFF00"/>
                </a:solidFill>
              </a:rPr>
              <a:t>розрахунками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радіус</a:t>
            </a:r>
            <a:r>
              <a:rPr lang="ru-RU" dirty="0" smtClean="0">
                <a:solidFill>
                  <a:srgbClr val="FFFF00"/>
                </a:solidFill>
              </a:rPr>
              <a:t> Всесвіту, </a:t>
            </a:r>
            <a:r>
              <a:rPr lang="ru-RU" dirty="0" err="1" smtClean="0">
                <a:solidFill>
                  <a:srgbClr val="FFFF00"/>
                </a:solidFill>
              </a:rPr>
              <a:t>тобто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відстань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сфери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має</a:t>
            </a:r>
            <a:r>
              <a:rPr lang="ru-RU" dirty="0" smtClean="0">
                <a:solidFill>
                  <a:srgbClr val="FFFF00"/>
                </a:solidFill>
              </a:rPr>
              <a:t> бути у </a:t>
            </a:r>
            <a:r>
              <a:rPr lang="ru-RU" dirty="0" err="1" smtClean="0">
                <a:solidFill>
                  <a:srgbClr val="FFFF00"/>
                </a:solidFill>
              </a:rPr>
              <a:t>дев'ять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разів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більшою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ніж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відстань</a:t>
            </a:r>
            <a:r>
              <a:rPr lang="ru-RU" dirty="0" smtClean="0">
                <a:solidFill>
                  <a:srgbClr val="FFFF00"/>
                </a:solidFill>
              </a:rPr>
              <a:t> від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Сонця</a:t>
            </a:r>
            <a:r>
              <a:rPr lang="ru-RU" dirty="0" smtClean="0">
                <a:solidFill>
                  <a:srgbClr val="FFFF00"/>
                </a:solidFill>
              </a:rPr>
              <a:t>, а Земля, за його </a:t>
            </a:r>
            <a:r>
              <a:rPr lang="ru-RU" dirty="0" err="1" smtClean="0">
                <a:solidFill>
                  <a:srgbClr val="FFFF00"/>
                </a:solidFill>
              </a:rPr>
              <a:t>уявленнями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займає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центральне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положення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Всесвіті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адже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усі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прямують</a:t>
            </a:r>
            <a:r>
              <a:rPr lang="ru-RU" dirty="0" smtClean="0">
                <a:solidFill>
                  <a:srgbClr val="FFFF00"/>
                </a:solidFill>
              </a:rPr>
              <a:t> до центра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оскільки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будь-яке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прямує</a:t>
            </a:r>
            <a:r>
              <a:rPr lang="ru-RU" dirty="0" smtClean="0">
                <a:solidFill>
                  <a:srgbClr val="FFFF00"/>
                </a:solidFill>
              </a:rPr>
              <a:t> до центра </a:t>
            </a:r>
            <a:r>
              <a:rPr lang="ru-RU" dirty="0" err="1" smtClean="0">
                <a:solidFill>
                  <a:srgbClr val="FFFF00"/>
                </a:solidFill>
              </a:rPr>
              <a:t>всесвіту</a:t>
            </a:r>
            <a:r>
              <a:rPr lang="ru-RU" dirty="0" smtClean="0">
                <a:solidFill>
                  <a:srgbClr val="FFFF00"/>
                </a:solidFill>
              </a:rPr>
              <a:t>, то Земля </a:t>
            </a:r>
            <a:r>
              <a:rPr lang="ru-RU" dirty="0" err="1" smtClean="0">
                <a:solidFill>
                  <a:srgbClr val="FFFF00"/>
                </a:solidFill>
              </a:rPr>
              <a:t>мусить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перебувати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нерухомо</a:t>
            </a:r>
            <a:r>
              <a:rPr lang="ru-RU" dirty="0" smtClean="0">
                <a:solidFill>
                  <a:srgbClr val="FFFF00"/>
                </a:solidFill>
              </a:rPr>
              <a:t> в цьому </a:t>
            </a:r>
            <a:r>
              <a:rPr lang="ru-RU" dirty="0" err="1" smtClean="0">
                <a:solidFill>
                  <a:srgbClr val="FFFF00"/>
                </a:solidFill>
              </a:rPr>
              <a:t>центрі</a:t>
            </a:r>
            <a:r>
              <a:rPr lang="ru-RU" dirty="0" smtClean="0">
                <a:solidFill>
                  <a:srgbClr val="FFFF00"/>
                </a:solidFill>
              </a:rPr>
              <a:t>». </a:t>
            </a:r>
            <a:r>
              <a:rPr lang="ru-RU" dirty="0" err="1" smtClean="0">
                <a:solidFill>
                  <a:srgbClr val="FFFF00"/>
                </a:solidFill>
              </a:rPr>
              <a:t>Щоправда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інший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відомий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грецький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філософ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Демокріт</a:t>
            </a:r>
            <a:r>
              <a:rPr lang="ru-RU" dirty="0" smtClean="0">
                <a:solidFill>
                  <a:srgbClr val="FFFF00"/>
                </a:solidFill>
              </a:rPr>
              <a:t> (460-370 </a:t>
            </a:r>
            <a:r>
              <a:rPr lang="ru-RU" dirty="0" err="1" smtClean="0">
                <a:solidFill>
                  <a:srgbClr val="FFFF00"/>
                </a:solidFill>
              </a:rPr>
              <a:t>рр</a:t>
            </a:r>
            <a:r>
              <a:rPr lang="ru-RU" dirty="0" smtClean="0">
                <a:solidFill>
                  <a:srgbClr val="FFFF00"/>
                </a:solidFill>
              </a:rPr>
              <a:t>. до н. е.), а </a:t>
            </a:r>
            <a:r>
              <a:rPr lang="ru-RU" dirty="0" err="1" smtClean="0">
                <a:solidFill>
                  <a:srgbClr val="FFFF00"/>
                </a:solidFill>
              </a:rPr>
              <a:t>ближче</a:t>
            </a:r>
            <a:r>
              <a:rPr lang="ru-RU" dirty="0" smtClean="0">
                <a:solidFill>
                  <a:srgbClr val="FFFF00"/>
                </a:solidFill>
              </a:rPr>
              <a:t> до наших </a:t>
            </a:r>
            <a:r>
              <a:rPr lang="ru-RU" dirty="0" err="1" smtClean="0">
                <a:solidFill>
                  <a:srgbClr val="FFFF00"/>
                </a:solidFill>
              </a:rPr>
              <a:t>часів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Галілей</a:t>
            </a:r>
            <a:r>
              <a:rPr lang="ru-RU" dirty="0" smtClean="0">
                <a:solidFill>
                  <a:srgbClr val="FFFF00"/>
                </a:solidFill>
              </a:rPr>
              <a:t> доводили </a:t>
            </a:r>
            <a:r>
              <a:rPr lang="ru-RU" dirty="0" err="1" smtClean="0">
                <a:solidFill>
                  <a:srgbClr val="FFFF00"/>
                </a:solidFill>
              </a:rPr>
              <a:t>протилежне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ru-RU" dirty="0" err="1" smtClean="0">
                <a:solidFill>
                  <a:srgbClr val="FFFF00"/>
                </a:solidFill>
              </a:rPr>
              <a:t>Всесвіт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безмежний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зорі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перебувають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різних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відстанях</a:t>
            </a:r>
            <a:r>
              <a:rPr lang="ru-RU" dirty="0" smtClean="0">
                <a:solidFill>
                  <a:srgbClr val="FFFF00"/>
                </a:solidFill>
              </a:rPr>
              <a:t> від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різниця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відстанях</a:t>
            </a:r>
            <a:r>
              <a:rPr lang="ru-RU" dirty="0" smtClean="0">
                <a:solidFill>
                  <a:srgbClr val="FFFF00"/>
                </a:solidFill>
              </a:rPr>
              <a:t> на око не </a:t>
            </a:r>
            <a:r>
              <a:rPr lang="ru-RU" dirty="0" err="1" smtClean="0">
                <a:solidFill>
                  <a:srgbClr val="FFFF00"/>
                </a:solidFill>
              </a:rPr>
              <a:t>сприймається</a:t>
            </a:r>
            <a:r>
              <a:rPr lang="ru-RU" dirty="0" smtClean="0">
                <a:solidFill>
                  <a:srgbClr val="FFFF00"/>
                </a:solidFill>
              </a:rPr>
              <a:t>, тому і </a:t>
            </a:r>
            <a:r>
              <a:rPr lang="ru-RU" dirty="0" err="1" smtClean="0">
                <a:solidFill>
                  <a:srgbClr val="FFFF00"/>
                </a:solidFill>
              </a:rPr>
              <a:t>здається</a:t>
            </a:r>
            <a:r>
              <a:rPr lang="ru-RU" dirty="0" smtClean="0">
                <a:solidFill>
                  <a:srgbClr val="FFFF00"/>
                </a:solidFill>
              </a:rPr>
              <a:t>, що </a:t>
            </a:r>
            <a:r>
              <a:rPr lang="ru-RU" dirty="0" err="1" smtClean="0">
                <a:solidFill>
                  <a:srgbClr val="FFFF00"/>
                </a:solidFill>
              </a:rPr>
              <a:t>зорі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знаходяться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внутрішній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поверхні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деякої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сфери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виявилось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справді</a:t>
            </a:r>
            <a:r>
              <a:rPr lang="ru-RU" dirty="0" smtClean="0">
                <a:solidFill>
                  <a:srgbClr val="FFFF00"/>
                </a:solidFill>
              </a:rPr>
              <a:t> так!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rId2" tooltip="&quot;Z - зеніт, Z' - надир, Р, Р' - полюси світу, РР' - вісь світу, W -захід, E - схід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6072230" cy="65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ФЕРА - Страница 20 - Gam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86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Поняття небесної 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4676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Небесна сфера - </a:t>
            </a:r>
            <a:r>
              <a:rPr lang="ru-RU" dirty="0" err="1" smtClean="0">
                <a:solidFill>
                  <a:srgbClr val="FF0000"/>
                </a:solidFill>
              </a:rPr>
              <a:t>уявна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сфера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довільного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радіуса</a:t>
            </a:r>
            <a:r>
              <a:rPr lang="ru-RU" dirty="0" smtClean="0">
                <a:solidFill>
                  <a:srgbClr val="FF0000"/>
                </a:solidFill>
              </a:rPr>
              <a:t>, в </a:t>
            </a:r>
            <a:r>
              <a:rPr lang="ru-RU" dirty="0" err="1" smtClean="0">
                <a:solidFill>
                  <a:srgbClr val="FF0000"/>
                </a:solidFill>
              </a:rPr>
              <a:t>центрі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знаходиться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спостерігач</a:t>
            </a:r>
            <a:r>
              <a:rPr lang="ru-RU" dirty="0" smtClean="0">
                <a:solidFill>
                  <a:srgbClr val="FF0000"/>
                </a:solidFill>
              </a:rPr>
              <a:t> і на яку </a:t>
            </a:r>
            <a:r>
              <a:rPr lang="ru-RU" dirty="0" err="1" smtClean="0">
                <a:solidFill>
                  <a:srgbClr val="FF0000"/>
                </a:solidFill>
              </a:rPr>
              <a:t>спроектовано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всі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світила</a:t>
            </a:r>
            <a:r>
              <a:rPr lang="ru-RU" dirty="0" smtClean="0">
                <a:solidFill>
                  <a:srgbClr val="FF0000"/>
                </a:solidFill>
              </a:rPr>
              <a:t> так, як </a:t>
            </a:r>
            <a:r>
              <a:rPr lang="ru-RU" dirty="0" err="1" smtClean="0">
                <a:solidFill>
                  <a:srgbClr val="FF0000"/>
                </a:solidFill>
              </a:rPr>
              <a:t>він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бачить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певний</a:t>
            </a:r>
            <a:r>
              <a:rPr lang="ru-RU" dirty="0" smtClean="0">
                <a:solidFill>
                  <a:srgbClr val="FF0000"/>
                </a:solidFill>
              </a:rPr>
              <a:t> момент часу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певної</a:t>
            </a:r>
            <a:r>
              <a:rPr lang="ru-RU" dirty="0" smtClean="0">
                <a:solidFill>
                  <a:srgbClr val="FF0000"/>
                </a:solidFill>
              </a:rPr>
              <a:t> точки простору.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Небесная сфера, Небесные координаты, Высота светил в кульми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923609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озвездие Ориона Созвез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Поняття </a:t>
            </a:r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Сузір'я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певна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ділянка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зоряного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неба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чітко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окресленими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межами, що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охоплює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належні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світила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яка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власну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назву.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\Новая папка\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" y="0"/>
            <a:ext cx="90451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1014</Words>
  <Application>Microsoft Office PowerPoint</Application>
  <PresentationFormat>Экран (4:3)</PresentationFormat>
  <Paragraphs>36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Апекс</vt:lpstr>
      <vt:lpstr>Литейная</vt:lpstr>
      <vt:lpstr>Метро</vt:lpstr>
      <vt:lpstr>Техническая</vt:lpstr>
      <vt:lpstr>Трек</vt:lpstr>
      <vt:lpstr>Городская</vt:lpstr>
      <vt:lpstr>Модульная</vt:lpstr>
      <vt:lpstr>Официальная</vt:lpstr>
      <vt:lpstr>Бумажная</vt:lpstr>
      <vt:lpstr>Слайд 1</vt:lpstr>
      <vt:lpstr>Слайд 2</vt:lpstr>
      <vt:lpstr>Слайд 3</vt:lpstr>
      <vt:lpstr>Ствердження Арістотеля  </vt:lpstr>
      <vt:lpstr>Слайд 5</vt:lpstr>
      <vt:lpstr>Поняття небесної сфери</vt:lpstr>
      <vt:lpstr>Слайд 7</vt:lpstr>
      <vt:lpstr>Поняття Сузір'я</vt:lpstr>
      <vt:lpstr>Слайд 9</vt:lpstr>
      <vt:lpstr>           Скільки зір на небі???</vt:lpstr>
      <vt:lpstr>Слайд 11</vt:lpstr>
      <vt:lpstr>     Видиме розташування зір</vt:lpstr>
      <vt:lpstr>Слайд 13</vt:lpstr>
      <vt:lpstr>Слайд 14</vt:lpstr>
      <vt:lpstr>Конгрес Міжнародного Астрономічного Союзу</vt:lpstr>
      <vt:lpstr>Слайд 16</vt:lpstr>
      <vt:lpstr>Народні назви сузір'їв</vt:lpstr>
      <vt:lpstr>Слайд 18</vt:lpstr>
      <vt:lpstr>Легенда створення сузіря: Оріон та Скорпіон</vt:lpstr>
      <vt:lpstr>Слайд 20</vt:lpstr>
      <vt:lpstr>Слайд 21</vt:lpstr>
      <vt:lpstr>Слайд 22</vt:lpstr>
      <vt:lpstr>Слайд 23</vt:lpstr>
      <vt:lpstr>Слайд 24</vt:lpstr>
      <vt:lpstr>Визначення відстаней до небесних світил</vt:lpstr>
      <vt:lpstr>Горизонтальний паралакс</vt:lpstr>
      <vt:lpstr>Слайд 27</vt:lpstr>
      <vt:lpstr>Річний паралакс П</vt:lpstr>
      <vt:lpstr>Слайд 29</vt:lpstr>
      <vt:lpstr>Слайд 30</vt:lpstr>
      <vt:lpstr>Слайд 31</vt:lpstr>
      <vt:lpstr>Дякую за увагу!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Призинтація</dc:title>
  <dc:creator>Влад</dc:creator>
  <cp:lastModifiedBy>LEX-PEX.NET</cp:lastModifiedBy>
  <cp:revision>28</cp:revision>
  <dcterms:created xsi:type="dcterms:W3CDTF">2011-02-04T12:33:56Z</dcterms:created>
  <dcterms:modified xsi:type="dcterms:W3CDTF">2014-12-17T14:49:50Z</dcterms:modified>
</cp:coreProperties>
</file>