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8" r:id="rId2"/>
    <p:sldId id="256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279" autoAdjust="0"/>
    <p:restoredTop sz="94660"/>
  </p:normalViewPr>
  <p:slideViewPr>
    <p:cSldViewPr>
      <p:cViewPr varScale="1">
        <p:scale>
          <a:sx n="66" d="100"/>
          <a:sy n="66" d="100"/>
        </p:scale>
        <p:origin x="-143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29.09.2014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29.09.2014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29.09.2014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29.09.2014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29.09.2014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29.09.2014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29.09.2014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29.09.2014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29.09.2014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29.09.2014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29.09.2014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29.09.2014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721128"/>
          </a:xfrm>
        </p:spPr>
        <p:txBody>
          <a:bodyPr/>
          <a:lstStyle/>
          <a:p>
            <a:r>
              <a:rPr lang="uk-UA" sz="3200" dirty="0" smtClean="0"/>
              <a:t>Підготувала</a:t>
            </a:r>
            <a:br>
              <a:rPr lang="uk-UA" sz="3200" dirty="0" smtClean="0"/>
            </a:br>
            <a:r>
              <a:rPr lang="uk-UA" sz="3200" dirty="0" smtClean="0"/>
              <a:t>учениця 11-А класу</a:t>
            </a:r>
            <a:br>
              <a:rPr lang="uk-UA" sz="3200" dirty="0" smtClean="0"/>
            </a:br>
            <a:r>
              <a:rPr lang="uk-UA" sz="3200" dirty="0" smtClean="0"/>
              <a:t>Прокопенко Анна </a:t>
            </a:r>
            <a:br>
              <a:rPr lang="uk-UA" sz="3200" dirty="0" smtClean="0"/>
            </a:br>
            <a:endParaRPr lang="uk-UA" sz="32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ru-RU" sz="4000" dirty="0" err="1"/>
              <a:t>Електричний</a:t>
            </a:r>
            <a:r>
              <a:rPr lang="ru-RU" sz="4000" dirty="0"/>
              <a:t> струм в </a:t>
            </a:r>
            <a:r>
              <a:rPr lang="ru-RU" sz="4000" dirty="0" err="1"/>
              <a:t>різних</a:t>
            </a:r>
            <a:r>
              <a:rPr lang="ru-RU" sz="4000" dirty="0"/>
              <a:t> </a:t>
            </a:r>
            <a:r>
              <a:rPr lang="ru-RU" sz="4000" dirty="0" err="1"/>
              <a:t>середовищах</a:t>
            </a:r>
            <a:r>
              <a:rPr lang="ru-RU" sz="4000" dirty="0"/>
              <a:t> : </a:t>
            </a:r>
            <a:r>
              <a:rPr lang="ru-RU" sz="4000" dirty="0" err="1"/>
              <a:t>металах</a:t>
            </a:r>
            <a:r>
              <a:rPr lang="ru-RU" sz="4000" dirty="0"/>
              <a:t>, </a:t>
            </a:r>
            <a:r>
              <a:rPr lang="ru-RU" sz="4000" dirty="0" err="1"/>
              <a:t>рідинах,газах</a:t>
            </a:r>
            <a:r>
              <a:rPr lang="ru-RU" sz="4000" dirty="0"/>
              <a:t> .</a:t>
            </a:r>
            <a:br>
              <a:rPr lang="ru-RU" sz="4000" dirty="0"/>
            </a:br>
            <a:r>
              <a:rPr lang="ru-RU" sz="4000" dirty="0"/>
              <a:t>Та </a:t>
            </a:r>
            <a:r>
              <a:rPr lang="ru-RU" sz="4000" dirty="0" err="1"/>
              <a:t>його</a:t>
            </a:r>
            <a:r>
              <a:rPr lang="ru-RU" sz="4000" dirty="0"/>
              <a:t> </a:t>
            </a:r>
            <a:r>
              <a:rPr lang="ru-RU" sz="4000" dirty="0" err="1"/>
              <a:t>використання</a:t>
            </a:r>
            <a:endParaRPr lang="uk-UA" sz="4000" dirty="0"/>
          </a:p>
        </p:txBody>
      </p:sp>
    </p:spTree>
    <p:extLst>
      <p:ext uri="{BB962C8B-B14F-4D97-AF65-F5344CB8AC3E}">
        <p14:creationId xmlns:p14="http://schemas.microsoft.com/office/powerpoint/2010/main" val="18440455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8229600" cy="3744416"/>
          </a:xfrm>
        </p:spPr>
        <p:txBody>
          <a:bodyPr>
            <a:normAutofit/>
          </a:bodyPr>
          <a:lstStyle/>
          <a:p>
            <a:r>
              <a:rPr lang="ru-RU" sz="3600" dirty="0" err="1"/>
              <a:t>Проходження</a:t>
            </a:r>
            <a:r>
              <a:rPr lang="ru-RU" sz="3600" dirty="0"/>
              <a:t> </a:t>
            </a:r>
            <a:r>
              <a:rPr lang="ru-RU" sz="3600" dirty="0" err="1"/>
              <a:t>електричного</a:t>
            </a:r>
            <a:r>
              <a:rPr lang="ru-RU" sz="3600" dirty="0"/>
              <a:t> струму через </a:t>
            </a:r>
            <a:r>
              <a:rPr lang="ru-RU" sz="3600" dirty="0" err="1"/>
              <a:t>електроліт</a:t>
            </a:r>
            <a:r>
              <a:rPr lang="ru-RU" sz="3600" dirty="0"/>
              <a:t> </a:t>
            </a:r>
            <a:r>
              <a:rPr lang="ru-RU" sz="3600" dirty="0" err="1"/>
              <a:t>обов'язково</a:t>
            </a:r>
            <a:r>
              <a:rPr lang="ru-RU" sz="3600" dirty="0"/>
              <a:t> </a:t>
            </a:r>
            <a:r>
              <a:rPr lang="ru-RU" sz="3600" dirty="0" err="1"/>
              <a:t>супроводжується</a:t>
            </a:r>
            <a:r>
              <a:rPr lang="ru-RU" sz="3600" dirty="0"/>
              <a:t> </a:t>
            </a:r>
            <a:r>
              <a:rPr lang="ru-RU" sz="3600" dirty="0" err="1"/>
              <a:t>виділенням</a:t>
            </a:r>
            <a:r>
              <a:rPr lang="ru-RU" sz="3600" dirty="0"/>
              <a:t> </a:t>
            </a:r>
            <a:r>
              <a:rPr lang="ru-RU" sz="3600" dirty="0" err="1"/>
              <a:t>речовини</a:t>
            </a:r>
            <a:r>
              <a:rPr lang="ru-RU" sz="3600" dirty="0"/>
              <a:t> в твердому </a:t>
            </a:r>
            <a:r>
              <a:rPr lang="ru-RU" sz="3600" dirty="0" err="1"/>
              <a:t>або</a:t>
            </a:r>
            <a:r>
              <a:rPr lang="ru-RU" sz="3600" dirty="0"/>
              <a:t> </a:t>
            </a:r>
            <a:r>
              <a:rPr lang="ru-RU" sz="3600" dirty="0" err="1"/>
              <a:t>газоподібному</a:t>
            </a:r>
            <a:r>
              <a:rPr lang="ru-RU" sz="3600" dirty="0"/>
              <a:t> </a:t>
            </a:r>
            <a:r>
              <a:rPr lang="ru-RU" sz="3600" dirty="0" err="1"/>
              <a:t>стані</a:t>
            </a:r>
            <a:r>
              <a:rPr lang="ru-RU" sz="3600" dirty="0"/>
              <a:t> на </a:t>
            </a:r>
            <a:r>
              <a:rPr lang="ru-RU" sz="3600" dirty="0" err="1"/>
              <a:t>поверхні</a:t>
            </a:r>
            <a:r>
              <a:rPr lang="ru-RU" sz="3600" dirty="0"/>
              <a:t> </a:t>
            </a:r>
            <a:r>
              <a:rPr lang="ru-RU" sz="3600" dirty="0" err="1"/>
              <a:t>електродів</a:t>
            </a:r>
            <a:endParaRPr lang="uk-UA" sz="3600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1800" y="3717032"/>
            <a:ext cx="3456384" cy="2592288"/>
          </a:xfrm>
        </p:spPr>
      </p:pic>
    </p:spTree>
    <p:extLst>
      <p:ext uri="{BB962C8B-B14F-4D97-AF65-F5344CB8AC3E}">
        <p14:creationId xmlns:p14="http://schemas.microsoft.com/office/powerpoint/2010/main" val="542834605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370386"/>
          </a:xfrm>
        </p:spPr>
        <p:txBody>
          <a:bodyPr>
            <a:normAutofit fontScale="90000"/>
          </a:bodyPr>
          <a:lstStyle/>
          <a:p>
            <a:r>
              <a:rPr lang="ru-RU" sz="3600" dirty="0" err="1" smtClean="0"/>
              <a:t>Електролізом</a:t>
            </a:r>
            <a:r>
              <a:rPr lang="ru-RU" sz="3600" dirty="0" smtClean="0"/>
              <a:t> </a:t>
            </a:r>
            <a:r>
              <a:rPr lang="ru-RU" sz="3600" dirty="0" err="1" smtClean="0"/>
              <a:t>називають</a:t>
            </a:r>
            <a:r>
              <a:rPr lang="ru-RU" sz="3600" dirty="0" smtClean="0"/>
              <a:t> </a:t>
            </a:r>
            <a:r>
              <a:rPr lang="ru-RU" sz="3600" dirty="0" err="1" smtClean="0"/>
              <a:t>процес</a:t>
            </a:r>
            <a:r>
              <a:rPr lang="ru-RU" sz="3600" dirty="0" smtClean="0"/>
              <a:t> </a:t>
            </a:r>
            <a:r>
              <a:rPr lang="ru-RU" sz="3600" dirty="0" err="1" smtClean="0"/>
              <a:t>виділення</a:t>
            </a:r>
            <a:r>
              <a:rPr lang="ru-RU" sz="3600" dirty="0" smtClean="0"/>
              <a:t> </a:t>
            </a:r>
            <a:r>
              <a:rPr lang="ru-RU" sz="3600" dirty="0" err="1"/>
              <a:t>речовини</a:t>
            </a:r>
            <a:r>
              <a:rPr lang="ru-RU" sz="3600" dirty="0"/>
              <a:t> на </a:t>
            </a:r>
            <a:r>
              <a:rPr lang="ru-RU" sz="3600" dirty="0" err="1"/>
              <a:t>електродах</a:t>
            </a:r>
            <a:r>
              <a:rPr lang="ru-RU" sz="3600" dirty="0"/>
              <a:t> </a:t>
            </a:r>
            <a:r>
              <a:rPr lang="ru-RU" sz="3600" dirty="0" err="1"/>
              <a:t>показує</a:t>
            </a:r>
            <a:r>
              <a:rPr lang="ru-RU" sz="3600" dirty="0"/>
              <a:t>, </a:t>
            </a:r>
            <a:r>
              <a:rPr lang="ru-RU" sz="3600" dirty="0" err="1"/>
              <a:t>що</a:t>
            </a:r>
            <a:r>
              <a:rPr lang="ru-RU" sz="3600" dirty="0"/>
              <a:t> в </a:t>
            </a:r>
            <a:r>
              <a:rPr lang="ru-RU" sz="3600" dirty="0" err="1"/>
              <a:t>електролітах</a:t>
            </a:r>
            <a:r>
              <a:rPr lang="ru-RU" sz="3600" dirty="0"/>
              <a:t> </a:t>
            </a:r>
            <a:r>
              <a:rPr lang="ru-RU" sz="3600" dirty="0" err="1"/>
              <a:t>електричні</a:t>
            </a:r>
            <a:r>
              <a:rPr lang="ru-RU" sz="3600" dirty="0"/>
              <a:t> заряди </a:t>
            </a:r>
            <a:r>
              <a:rPr lang="ru-RU" sz="3600" dirty="0" err="1"/>
              <a:t>переносять</a:t>
            </a:r>
            <a:r>
              <a:rPr lang="ru-RU" sz="3600" dirty="0"/>
              <a:t> </a:t>
            </a:r>
            <a:r>
              <a:rPr lang="ru-RU" sz="3600" dirty="0" err="1"/>
              <a:t>заряджені</a:t>
            </a:r>
            <a:r>
              <a:rPr lang="ru-RU" sz="3600" dirty="0"/>
              <a:t> </a:t>
            </a:r>
            <a:r>
              <a:rPr lang="ru-RU" sz="3600" dirty="0" err="1"/>
              <a:t>атоми</a:t>
            </a:r>
            <a:r>
              <a:rPr lang="ru-RU" sz="3600" dirty="0"/>
              <a:t> </a:t>
            </a:r>
            <a:r>
              <a:rPr lang="ru-RU" sz="3600" dirty="0" err="1"/>
              <a:t>речовини</a:t>
            </a:r>
            <a:r>
              <a:rPr lang="ru-RU" sz="3600" dirty="0"/>
              <a:t> - </a:t>
            </a:r>
            <a:r>
              <a:rPr lang="ru-RU" sz="3600" dirty="0" err="1" smtClean="0"/>
              <a:t>іони</a:t>
            </a:r>
            <a:endParaRPr lang="uk-UA" sz="36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6228184" y="5949280"/>
            <a:ext cx="2458616" cy="176883"/>
          </a:xfrm>
        </p:spPr>
        <p:txBody>
          <a:bodyPr>
            <a:normAutofit fontScale="32500" lnSpcReduction="20000"/>
          </a:bodyPr>
          <a:lstStyle/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4707945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802434"/>
          </a:xfrm>
        </p:spPr>
        <p:txBody>
          <a:bodyPr>
            <a:normAutofit fontScale="90000"/>
          </a:bodyPr>
          <a:lstStyle/>
          <a:p>
            <a:r>
              <a:rPr lang="uk-UA" sz="3200" dirty="0"/>
              <a:t>Майкл Фарадей на основі експериментів з різними електролітами встановив, що при електролізі маса </a:t>
            </a:r>
            <a:r>
              <a:rPr lang="en-US" sz="3200" dirty="0"/>
              <a:t>m </a:t>
            </a:r>
            <a:r>
              <a:rPr lang="uk-UA" sz="3200" dirty="0"/>
              <a:t>виділяється на електроді речовини пропорційна пройшов через електроліт заряду </a:t>
            </a:r>
            <a:r>
              <a:rPr lang="el-GR" sz="3200" dirty="0"/>
              <a:t>Δ</a:t>
            </a:r>
            <a:r>
              <a:rPr lang="en-US" sz="3200" dirty="0"/>
              <a:t>q </a:t>
            </a:r>
            <a:r>
              <a:rPr lang="uk-UA" sz="3200" dirty="0"/>
              <a:t>чи силі струму </a:t>
            </a:r>
            <a:r>
              <a:rPr lang="en-US" sz="3200" dirty="0"/>
              <a:t>I </a:t>
            </a:r>
            <a:r>
              <a:rPr lang="uk-UA" sz="3200" dirty="0"/>
              <a:t>і часу </a:t>
            </a:r>
            <a:r>
              <a:rPr lang="el-GR" sz="3200" dirty="0"/>
              <a:t>Δ</a:t>
            </a:r>
            <a:r>
              <a:rPr lang="en-US" sz="3200" dirty="0"/>
              <a:t>t </a:t>
            </a:r>
            <a:r>
              <a:rPr lang="uk-UA" sz="3200" dirty="0"/>
              <a:t>проходження струму: 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619672" y="4653136"/>
            <a:ext cx="5184576" cy="1473027"/>
          </a:xfrm>
        </p:spPr>
        <p:txBody>
          <a:bodyPr>
            <a:normAutofit fontScale="92500"/>
          </a:bodyPr>
          <a:lstStyle/>
          <a:p>
            <a:r>
              <a:rPr lang="en-US" sz="5400" dirty="0"/>
              <a:t>m = k</a:t>
            </a:r>
            <a:r>
              <a:rPr lang="el-GR" sz="5400" dirty="0"/>
              <a:t>Δ</a:t>
            </a:r>
            <a:r>
              <a:rPr lang="en-US" sz="5400" dirty="0"/>
              <a:t>q = </a:t>
            </a:r>
            <a:r>
              <a:rPr lang="en-US" sz="5400" dirty="0" err="1"/>
              <a:t>kI</a:t>
            </a:r>
            <a:r>
              <a:rPr lang="el-GR" sz="5400" dirty="0"/>
              <a:t>Δ</a:t>
            </a:r>
            <a:r>
              <a:rPr lang="en-US" sz="5400" dirty="0"/>
              <a:t>t.</a:t>
            </a:r>
            <a:endParaRPr lang="uk-UA" sz="5400" dirty="0"/>
          </a:p>
        </p:txBody>
      </p:sp>
    </p:spTree>
    <p:extLst>
      <p:ext uri="{BB962C8B-B14F-4D97-AF65-F5344CB8AC3E}">
        <p14:creationId xmlns:p14="http://schemas.microsoft.com/office/powerpoint/2010/main" val="21600048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9512" y="2276872"/>
            <a:ext cx="6192688" cy="4104456"/>
          </a:xfrm>
        </p:spPr>
        <p:txBody>
          <a:bodyPr>
            <a:normAutofit/>
          </a:bodyPr>
          <a:lstStyle/>
          <a:p>
            <a:r>
              <a:rPr lang="ru-RU" dirty="0" err="1">
                <a:solidFill>
                  <a:srgbClr val="000000"/>
                </a:solidFill>
                <a:latin typeface="Times New Roman"/>
              </a:rPr>
              <a:t>Носіями</a:t>
            </a:r>
            <a:r>
              <a:rPr lang="ru-RU" dirty="0">
                <a:solidFill>
                  <a:srgbClr val="000000"/>
                </a:solidFill>
                <a:latin typeface="Times New Roman"/>
              </a:rPr>
              <a:t> струму в </a:t>
            </a:r>
            <a:r>
              <a:rPr lang="ru-RU" dirty="0" err="1">
                <a:solidFill>
                  <a:srgbClr val="000000"/>
                </a:solidFill>
                <a:latin typeface="Times New Roman"/>
              </a:rPr>
              <a:t>металах</a:t>
            </a:r>
            <a:r>
              <a:rPr lang="ru-RU" dirty="0">
                <a:solidFill>
                  <a:srgbClr val="000000"/>
                </a:solidFill>
                <a:latin typeface="Times New Roman"/>
              </a:rPr>
              <a:t> є </a:t>
            </a:r>
            <a:r>
              <a:rPr lang="ru-RU" dirty="0" err="1">
                <a:solidFill>
                  <a:srgbClr val="000000"/>
                </a:solidFill>
                <a:latin typeface="Times New Roman"/>
              </a:rPr>
              <a:t>вільні</a:t>
            </a:r>
            <a:r>
              <a:rPr lang="ru-RU" dirty="0">
                <a:solidFill>
                  <a:srgbClr val="000000"/>
                </a:solidFill>
                <a:latin typeface="Times New Roman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latin typeface="Times New Roman"/>
              </a:rPr>
              <a:t>електрони</a:t>
            </a:r>
            <a:r>
              <a:rPr lang="ru-RU" dirty="0" smtClean="0">
                <a:solidFill>
                  <a:srgbClr val="000000"/>
                </a:solidFill>
                <a:latin typeface="Times New Roman"/>
              </a:rPr>
              <a:t>, </a:t>
            </a:r>
            <a:r>
              <a:rPr lang="ru-RU" dirty="0" err="1" smtClean="0">
                <a:solidFill>
                  <a:srgbClr val="000000"/>
                </a:solidFill>
                <a:latin typeface="Times New Roman"/>
              </a:rPr>
              <a:t>їх</a:t>
            </a:r>
            <a:r>
              <a:rPr lang="ru-RU" dirty="0">
                <a:solidFill>
                  <a:srgbClr val="000000"/>
                </a:solidFill>
                <a:latin typeface="Times New Roman"/>
              </a:rPr>
              <a:t>  </a:t>
            </a:r>
            <a:r>
              <a:rPr lang="ru-RU" dirty="0" err="1">
                <a:solidFill>
                  <a:srgbClr val="000000"/>
                </a:solidFill>
                <a:latin typeface="Times New Roman"/>
              </a:rPr>
              <a:t>розміщені</a:t>
            </a:r>
            <a:r>
              <a:rPr lang="ru-RU" dirty="0">
                <a:solidFill>
                  <a:srgbClr val="000000"/>
                </a:solidFill>
                <a:latin typeface="Times New Roman"/>
              </a:rPr>
              <a:t> на </a:t>
            </a:r>
            <a:r>
              <a:rPr lang="ru-RU" dirty="0" err="1">
                <a:solidFill>
                  <a:srgbClr val="000000"/>
                </a:solidFill>
                <a:latin typeface="Times New Roman"/>
              </a:rPr>
              <a:t>зовнішній</a:t>
            </a:r>
            <a:r>
              <a:rPr lang="ru-RU" dirty="0">
                <a:solidFill>
                  <a:srgbClr val="000000"/>
                </a:solidFill>
                <a:latin typeface="Times New Roman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/>
              </a:rPr>
              <a:t>оболонці</a:t>
            </a:r>
            <a:r>
              <a:rPr lang="ru-RU" dirty="0">
                <a:solidFill>
                  <a:srgbClr val="000000"/>
                </a:solidFill>
                <a:latin typeface="Times New Roman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Times New Roman"/>
              </a:rPr>
              <a:t>слабко</a:t>
            </a:r>
            <a:r>
              <a:rPr lang="ru-RU" dirty="0">
                <a:solidFill>
                  <a:srgbClr val="000000"/>
                </a:solidFill>
                <a:latin typeface="Times New Roman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/>
              </a:rPr>
              <a:t>зв’язані</a:t>
            </a:r>
            <a:r>
              <a:rPr lang="ru-RU" dirty="0">
                <a:solidFill>
                  <a:srgbClr val="000000"/>
                </a:solidFill>
                <a:latin typeface="Times New Roman"/>
              </a:rPr>
              <a:t> з ядром атома. </a:t>
            </a:r>
            <a:r>
              <a:rPr lang="ru-RU" dirty="0" err="1">
                <a:solidFill>
                  <a:srgbClr val="000000"/>
                </a:solidFill>
                <a:latin typeface="Times New Roman"/>
              </a:rPr>
              <a:t>Їх</a:t>
            </a:r>
            <a:r>
              <a:rPr lang="ru-RU" dirty="0">
                <a:solidFill>
                  <a:srgbClr val="000000"/>
                </a:solidFill>
                <a:latin typeface="Times New Roman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/>
              </a:rPr>
              <a:t>називають</a:t>
            </a:r>
            <a:r>
              <a:rPr lang="ru-RU" dirty="0">
                <a:solidFill>
                  <a:srgbClr val="000000"/>
                </a:solidFill>
                <a:latin typeface="Times New Roman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/>
              </a:rPr>
              <a:t>зовнішніми</a:t>
            </a:r>
            <a:r>
              <a:rPr lang="ru-RU" dirty="0">
                <a:solidFill>
                  <a:srgbClr val="000000"/>
                </a:solidFill>
                <a:latin typeface="Times New Roman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/>
              </a:rPr>
              <a:t>або</a:t>
            </a:r>
            <a:r>
              <a:rPr lang="ru-RU" dirty="0">
                <a:solidFill>
                  <a:srgbClr val="000000"/>
                </a:solidFill>
                <a:latin typeface="Times New Roman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/>
              </a:rPr>
              <a:t>валентними</a:t>
            </a:r>
            <a:r>
              <a:rPr lang="ru-RU" dirty="0">
                <a:solidFill>
                  <a:srgbClr val="000000"/>
                </a:solidFill>
                <a:latin typeface="Times New Roman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/>
              </a:rPr>
              <a:t>електронами</a:t>
            </a:r>
            <a:r>
              <a:rPr lang="ru-RU" dirty="0">
                <a:solidFill>
                  <a:srgbClr val="000000"/>
                </a:solidFill>
                <a:latin typeface="Times New Roman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Times New Roman"/>
              </a:rPr>
              <a:t>оскільки</a:t>
            </a:r>
            <a:r>
              <a:rPr lang="ru-RU" dirty="0">
                <a:solidFill>
                  <a:srgbClr val="000000"/>
                </a:solidFill>
                <a:latin typeface="Times New Roman"/>
              </a:rPr>
              <a:t> вони </a:t>
            </a:r>
            <a:r>
              <a:rPr lang="ru-RU" dirty="0" err="1">
                <a:solidFill>
                  <a:srgbClr val="000000"/>
                </a:solidFill>
                <a:latin typeface="Times New Roman"/>
              </a:rPr>
              <a:t>визначають</a:t>
            </a:r>
            <a:r>
              <a:rPr lang="ru-RU" dirty="0">
                <a:solidFill>
                  <a:srgbClr val="000000"/>
                </a:solidFill>
                <a:latin typeface="Times New Roman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/>
              </a:rPr>
              <a:t>властивість</a:t>
            </a:r>
            <a:r>
              <a:rPr lang="ru-RU" dirty="0">
                <a:solidFill>
                  <a:srgbClr val="000000"/>
                </a:solidFill>
                <a:latin typeface="Times New Roman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/>
              </a:rPr>
              <a:t>даного</a:t>
            </a:r>
            <a:r>
              <a:rPr lang="ru-RU" dirty="0">
                <a:solidFill>
                  <a:srgbClr val="000000"/>
                </a:solidFill>
                <a:latin typeface="Times New Roman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/>
              </a:rPr>
              <a:t>елемента</a:t>
            </a:r>
            <a:r>
              <a:rPr lang="ru-RU" dirty="0">
                <a:solidFill>
                  <a:srgbClr val="000000"/>
                </a:solidFill>
                <a:latin typeface="Times New Roman"/>
              </a:rPr>
              <a:t> – </a:t>
            </a:r>
            <a:r>
              <a:rPr lang="ru-RU" dirty="0" err="1">
                <a:solidFill>
                  <a:srgbClr val="000000"/>
                </a:solidFill>
                <a:latin typeface="Times New Roman"/>
              </a:rPr>
              <a:t>здатність</a:t>
            </a:r>
            <a:r>
              <a:rPr lang="ru-RU" dirty="0">
                <a:solidFill>
                  <a:srgbClr val="000000"/>
                </a:solidFill>
                <a:latin typeface="Times New Roman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/>
              </a:rPr>
              <a:t>його</a:t>
            </a:r>
            <a:r>
              <a:rPr lang="ru-RU" dirty="0">
                <a:solidFill>
                  <a:srgbClr val="000000"/>
                </a:solidFill>
                <a:latin typeface="Times New Roman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/>
              </a:rPr>
              <a:t>атомів</a:t>
            </a:r>
            <a:r>
              <a:rPr lang="ru-RU" dirty="0">
                <a:solidFill>
                  <a:srgbClr val="000000"/>
                </a:solidFill>
                <a:latin typeface="Times New Roman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/>
              </a:rPr>
              <a:t>входити</a:t>
            </a:r>
            <a:r>
              <a:rPr lang="ru-RU" dirty="0">
                <a:solidFill>
                  <a:srgbClr val="000000"/>
                </a:solidFill>
                <a:latin typeface="Times New Roman"/>
              </a:rPr>
              <a:t> в </a:t>
            </a:r>
            <a:r>
              <a:rPr lang="ru-RU" dirty="0" err="1">
                <a:solidFill>
                  <a:srgbClr val="000000"/>
                </a:solidFill>
                <a:latin typeface="Times New Roman"/>
              </a:rPr>
              <a:t>хімічний</a:t>
            </a:r>
            <a:r>
              <a:rPr lang="ru-RU" dirty="0">
                <a:solidFill>
                  <a:srgbClr val="000000"/>
                </a:solidFill>
                <a:latin typeface="Times New Roman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/>
              </a:rPr>
              <a:t>зв’язок</a:t>
            </a:r>
            <a:r>
              <a:rPr lang="ru-RU" dirty="0">
                <a:solidFill>
                  <a:srgbClr val="000000"/>
                </a:solidFill>
                <a:latin typeface="Times New Roman"/>
              </a:rPr>
              <a:t> з </a:t>
            </a:r>
            <a:r>
              <a:rPr lang="ru-RU" dirty="0" err="1">
                <a:solidFill>
                  <a:srgbClr val="000000"/>
                </a:solidFill>
                <a:latin typeface="Times New Roman"/>
              </a:rPr>
              <a:t>певним</a:t>
            </a:r>
            <a:r>
              <a:rPr lang="ru-RU" dirty="0">
                <a:solidFill>
                  <a:srgbClr val="000000"/>
                </a:solidFill>
                <a:latin typeface="Times New Roman"/>
              </a:rPr>
              <a:t> числом </a:t>
            </a:r>
            <a:r>
              <a:rPr lang="ru-RU" dirty="0" err="1">
                <a:solidFill>
                  <a:srgbClr val="000000"/>
                </a:solidFill>
                <a:latin typeface="Times New Roman"/>
              </a:rPr>
              <a:t>інших</a:t>
            </a:r>
            <a:r>
              <a:rPr lang="ru-RU" dirty="0">
                <a:solidFill>
                  <a:srgbClr val="000000"/>
                </a:solidFill>
                <a:latin typeface="Times New Roman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/>
              </a:rPr>
              <a:t>атомів</a:t>
            </a:r>
            <a:r>
              <a:rPr lang="ru-RU" dirty="0">
                <a:solidFill>
                  <a:srgbClr val="000000"/>
                </a:solidFill>
                <a:latin typeface="Times New Roman"/>
              </a:rPr>
              <a:t>.</a:t>
            </a:r>
            <a:endParaRPr lang="ru-RU" dirty="0" smtClean="0">
              <a:solidFill>
                <a:srgbClr val="000000"/>
              </a:solidFill>
              <a:latin typeface="Times New Roman"/>
            </a:endParaRPr>
          </a:p>
          <a:p>
            <a:endParaRPr lang="uk-UA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7504" y="260648"/>
            <a:ext cx="7772400" cy="1470025"/>
          </a:xfrm>
        </p:spPr>
        <p:txBody>
          <a:bodyPr>
            <a:normAutofit/>
          </a:bodyPr>
          <a:lstStyle/>
          <a:p>
            <a:r>
              <a:rPr lang="uk-UA" sz="3200" b="1" i="1" dirty="0"/>
              <a:t>Електричний струм у металах</a:t>
            </a:r>
            <a:endParaRPr lang="uk-UA" sz="3200" dirty="0"/>
          </a:p>
        </p:txBody>
      </p:sp>
    </p:spTree>
    <p:extLst>
      <p:ext uri="{BB962C8B-B14F-4D97-AF65-F5344CB8AC3E}">
        <p14:creationId xmlns:p14="http://schemas.microsoft.com/office/powerpoint/2010/main" val="9442366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882554"/>
          </a:xfrm>
        </p:spPr>
        <p:txBody>
          <a:bodyPr>
            <a:normAutofit fontScale="90000"/>
          </a:bodyPr>
          <a:lstStyle/>
          <a:p>
            <a:r>
              <a:rPr lang="uk-UA" dirty="0"/>
              <a:t>. Сукупність вільних електронів можна розглядати як електронний газ, що має властивості деякого ідеального газу. Якщо ж електричне поле відсутнє, вільні електрони рухаються хаотично. 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5580112" y="6237312"/>
            <a:ext cx="1152128" cy="144016"/>
          </a:xfrm>
        </p:spPr>
        <p:txBody>
          <a:bodyPr>
            <a:normAutofit fontScale="25000" lnSpcReduction="20000"/>
          </a:bodyPr>
          <a:lstStyle/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2462708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4536504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Надпровідності-це </a:t>
            </a:r>
            <a:r>
              <a:rPr lang="uk-UA" dirty="0"/>
              <a:t>о</a:t>
            </a:r>
            <a:r>
              <a:rPr lang="uk-UA" dirty="0" smtClean="0"/>
              <a:t>пір </a:t>
            </a:r>
            <a:r>
              <a:rPr lang="uk-UA" dirty="0"/>
              <a:t>металів обумовлений дефектами решітки і тепловими коливаннями решітки. Під час охолодження деяких металів і сплавів нижче певної критичної температури їх опір наближується до нуля. </a:t>
            </a:r>
            <a:r>
              <a:rPr lang="uk-UA" dirty="0" smtClean="0"/>
              <a:t> 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457200" y="5805264"/>
            <a:ext cx="8229600" cy="792088"/>
          </a:xfrm>
        </p:spPr>
        <p:txBody>
          <a:bodyPr/>
          <a:lstStyle/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949645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02234"/>
          </a:xfrm>
        </p:spPr>
        <p:txBody>
          <a:bodyPr>
            <a:normAutofit fontScale="90000"/>
          </a:bodyPr>
          <a:lstStyle/>
          <a:p>
            <a:r>
              <a:rPr lang="ru-RU" dirty="0"/>
              <a:t>Гази за </a:t>
            </a:r>
            <a:r>
              <a:rPr lang="ru-RU" dirty="0" err="1"/>
              <a:t>нормальних</a:t>
            </a:r>
            <a:r>
              <a:rPr lang="ru-RU" dirty="0"/>
              <a:t> умов погано </a:t>
            </a:r>
            <a:r>
              <a:rPr lang="ru-RU" dirty="0" err="1"/>
              <a:t>проводять</a:t>
            </a:r>
            <a:r>
              <a:rPr lang="ru-RU" dirty="0"/>
              <a:t> </a:t>
            </a:r>
            <a:r>
              <a:rPr lang="ru-RU" dirty="0" err="1"/>
              <a:t>електричний</a:t>
            </a:r>
            <a:r>
              <a:rPr lang="ru-RU" dirty="0"/>
              <a:t> струм,</a:t>
            </a:r>
            <a:br>
              <a:rPr lang="ru-RU" dirty="0"/>
            </a:br>
            <a:r>
              <a:rPr lang="ru-RU" dirty="0" err="1"/>
              <a:t>тобто</a:t>
            </a:r>
            <a:r>
              <a:rPr lang="ru-RU" dirty="0"/>
              <a:t> є </a:t>
            </a:r>
            <a:r>
              <a:rPr lang="ru-RU" dirty="0" err="1"/>
              <a:t>ізоляторами</a:t>
            </a:r>
            <a:r>
              <a:rPr lang="ru-RU" dirty="0"/>
              <a:t>.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5004048" y="5301208"/>
            <a:ext cx="3682752" cy="752947"/>
          </a:xfrm>
        </p:spPr>
        <p:txBody>
          <a:bodyPr/>
          <a:lstStyle/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5781218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010346"/>
          </a:xfrm>
        </p:spPr>
        <p:txBody>
          <a:bodyPr>
            <a:normAutofit fontScale="90000"/>
          </a:bodyPr>
          <a:lstStyle/>
          <a:p>
            <a:r>
              <a:rPr lang="uk-UA" sz="2800" dirty="0"/>
              <a:t> Внаслідок зовнішніх дій (опромінювання ультрафіолетовим, рентгенівським, радіоактивним випромінюванням, нагрівання і т.д.) газ іонізується, тобто від атомів і молекул відриваються електрони. Внаслідок іонізації утворюються позитивні іони і електрони.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6444208" y="5661248"/>
            <a:ext cx="2242592" cy="464915"/>
          </a:xfrm>
        </p:spPr>
        <p:txBody>
          <a:bodyPr/>
          <a:lstStyle/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0477650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54162"/>
          </a:xfrm>
        </p:spPr>
        <p:txBody>
          <a:bodyPr/>
          <a:lstStyle/>
          <a:p>
            <a:r>
              <a:rPr lang="uk-UA" dirty="0"/>
              <a:t> Коефіцієнт </a:t>
            </a:r>
            <a:r>
              <a:rPr lang="uk-UA" dirty="0" smtClean="0"/>
              <a:t>іонізації-це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457200" y="2060848"/>
            <a:ext cx="8229600" cy="4065315"/>
          </a:xfrm>
        </p:spPr>
        <p:txBody>
          <a:bodyPr/>
          <a:lstStyle/>
          <a:p>
            <a:r>
              <a:rPr lang="ru-RU" dirty="0"/>
              <a:t> -</a:t>
            </a:r>
            <a:r>
              <a:rPr lang="ru-RU" dirty="0" smtClean="0"/>
              <a:t> </a:t>
            </a:r>
            <a:r>
              <a:rPr lang="ru-RU" dirty="0" err="1"/>
              <a:t>відношення</a:t>
            </a:r>
            <a:r>
              <a:rPr lang="ru-RU" dirty="0"/>
              <a:t> числа </a:t>
            </a:r>
            <a:r>
              <a:rPr lang="ru-RU" dirty="0" err="1"/>
              <a:t>іонів</a:t>
            </a:r>
            <a:r>
              <a:rPr lang="ru-RU" dirty="0"/>
              <a:t> N,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виникли</a:t>
            </a:r>
            <a:r>
              <a:rPr lang="ru-RU" dirty="0"/>
              <a:t>, до числа молекул газу N0 в </a:t>
            </a:r>
            <a:r>
              <a:rPr lang="ru-RU" dirty="0" err="1"/>
              <a:t>даному</a:t>
            </a:r>
            <a:r>
              <a:rPr lang="ru-RU" dirty="0"/>
              <a:t> </a:t>
            </a:r>
            <a:r>
              <a:rPr lang="ru-RU" dirty="0" err="1"/>
              <a:t>об’ємі</a:t>
            </a:r>
            <a:r>
              <a:rPr lang="ru-RU" dirty="0"/>
              <a:t>.</a:t>
            </a:r>
          </a:p>
          <a:p>
            <a:endParaRPr lang="uk-UA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1840" y="3717032"/>
            <a:ext cx="2653587" cy="22193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68728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658418"/>
          </a:xfrm>
        </p:spPr>
        <p:txBody>
          <a:bodyPr>
            <a:normAutofit fontScale="90000"/>
          </a:bodyPr>
          <a:lstStyle/>
          <a:p>
            <a:r>
              <a:rPr lang="uk-UA" sz="3600" dirty="0"/>
              <a:t>Для різних газів енергія іонізації має різне значення і залежить від будови атома чи молекули. Необхідна умова іонізації – надання електронам значної швидкості: , де </a:t>
            </a:r>
            <a:r>
              <a:rPr lang="uk-UA" sz="3600" dirty="0" err="1"/>
              <a:t>Аі</a:t>
            </a:r>
            <a:r>
              <a:rPr lang="uk-UA" sz="3600" dirty="0"/>
              <a:t> - робота іонізації, </a:t>
            </a:r>
            <a:r>
              <a:rPr lang="en-US" sz="3600" dirty="0"/>
              <a:t>m </a:t>
            </a:r>
            <a:r>
              <a:rPr lang="en-US" sz="3600" dirty="0" err="1"/>
              <a:t>i</a:t>
            </a:r>
            <a:r>
              <a:rPr lang="en-US" sz="3600" dirty="0"/>
              <a:t> V – </a:t>
            </a:r>
            <a:r>
              <a:rPr lang="uk-UA" sz="3600" dirty="0"/>
              <a:t>відповідні швидкість і маса електронів</a:t>
            </a:r>
            <a:r>
              <a:rPr lang="uk-UA" sz="4800" dirty="0"/>
              <a:t>.</a:t>
            </a:r>
          </a:p>
        </p:txBody>
      </p:sp>
      <p:pic>
        <p:nvPicPr>
          <p:cNvPr id="6" name="Объект 5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15816" y="4221088"/>
            <a:ext cx="3096344" cy="1974478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31450353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298378"/>
          </a:xfrm>
        </p:spPr>
        <p:txBody>
          <a:bodyPr>
            <a:normAutofit/>
          </a:bodyPr>
          <a:lstStyle/>
          <a:p>
            <a:r>
              <a:rPr lang="ru-RU" sz="3200" dirty="0" err="1"/>
              <a:t>Провідниками</a:t>
            </a:r>
            <a:r>
              <a:rPr lang="ru-RU" sz="3200" dirty="0"/>
              <a:t> </a:t>
            </a:r>
            <a:r>
              <a:rPr lang="ru-RU" sz="3200" dirty="0" err="1"/>
              <a:t>електричного</a:t>
            </a:r>
            <a:r>
              <a:rPr lang="ru-RU" sz="3200" dirty="0"/>
              <a:t> струму є не </a:t>
            </a:r>
            <a:r>
              <a:rPr lang="ru-RU" sz="3200" dirty="0" err="1"/>
              <a:t>тільки</a:t>
            </a:r>
            <a:r>
              <a:rPr lang="ru-RU" sz="3200" dirty="0"/>
              <a:t> метали і </a:t>
            </a:r>
            <a:r>
              <a:rPr lang="ru-RU" sz="3200" dirty="0" err="1"/>
              <a:t>напівпровідники</a:t>
            </a:r>
            <a:r>
              <a:rPr lang="ru-RU" sz="3200" dirty="0"/>
              <a:t>. </a:t>
            </a:r>
            <a:r>
              <a:rPr lang="ru-RU" sz="3200" dirty="0" err="1"/>
              <a:t>Електричний</a:t>
            </a:r>
            <a:r>
              <a:rPr lang="ru-RU" sz="3200" dirty="0"/>
              <a:t> струм </a:t>
            </a:r>
            <a:r>
              <a:rPr lang="ru-RU" sz="3200" dirty="0" err="1"/>
              <a:t>проводять</a:t>
            </a:r>
            <a:r>
              <a:rPr lang="ru-RU" sz="3200" dirty="0"/>
              <a:t> </a:t>
            </a:r>
            <a:r>
              <a:rPr lang="ru-RU" sz="3200" dirty="0" err="1"/>
              <a:t>розчини</a:t>
            </a:r>
            <a:r>
              <a:rPr lang="ru-RU" sz="3200" dirty="0"/>
              <a:t> </a:t>
            </a:r>
            <a:r>
              <a:rPr lang="ru-RU" sz="3200" dirty="0" err="1"/>
              <a:t>багатьох</a:t>
            </a:r>
            <a:r>
              <a:rPr lang="ru-RU" sz="3200" dirty="0"/>
              <a:t> </a:t>
            </a:r>
            <a:r>
              <a:rPr lang="ru-RU" sz="3200" dirty="0" err="1"/>
              <a:t>речовин</a:t>
            </a:r>
            <a:r>
              <a:rPr lang="ru-RU" sz="3200" dirty="0"/>
              <a:t> у </a:t>
            </a:r>
            <a:r>
              <a:rPr lang="ru-RU" sz="3200" dirty="0" err="1"/>
              <a:t>воді</a:t>
            </a:r>
            <a:r>
              <a:rPr lang="ru-RU" sz="3200" dirty="0"/>
              <a:t>.</a:t>
            </a:r>
            <a:endParaRPr lang="uk-UA" sz="3200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7784" y="2996952"/>
            <a:ext cx="4176464" cy="3177389"/>
          </a:xfrm>
        </p:spPr>
      </p:pic>
    </p:spTree>
    <p:extLst>
      <p:ext uri="{BB962C8B-B14F-4D97-AF65-F5344CB8AC3E}">
        <p14:creationId xmlns:p14="http://schemas.microsoft.com/office/powerpoint/2010/main" val="301684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142</TotalTime>
  <Words>330</Words>
  <Application>Microsoft Office PowerPoint</Application>
  <PresentationFormat>Экран (4:3)</PresentationFormat>
  <Paragraphs>16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Воздушный поток</vt:lpstr>
      <vt:lpstr>Підготувала учениця 11-А класу Прокопенко Анна  </vt:lpstr>
      <vt:lpstr>Електричний струм у металах</vt:lpstr>
      <vt:lpstr>. Сукупність вільних електронів можна розглядати як електронний газ, що має властивості деякого ідеального газу. Якщо ж електричне поле відсутнє, вільні електрони рухаються хаотично. </vt:lpstr>
      <vt:lpstr>Надпровідності-це опір металів обумовлений дефектами решітки і тепловими коливаннями решітки. Під час охолодження деяких металів і сплавів нижче певної критичної температури їх опір наближується до нуля.  </vt:lpstr>
      <vt:lpstr>Гази за нормальних умов погано проводять електричний струм, тобто є ізоляторами.</vt:lpstr>
      <vt:lpstr> Внаслідок зовнішніх дій (опромінювання ультрафіолетовим, рентгенівським, радіоактивним випромінюванням, нагрівання і т.д.) газ іонізується, тобто від атомів і молекул відриваються електрони. Внаслідок іонізації утворюються позитивні іони і електрони.</vt:lpstr>
      <vt:lpstr> Коефіцієнт іонізації-це</vt:lpstr>
      <vt:lpstr>Для різних газів енергія іонізації має різне значення і залежить від будови атома чи молекули. Необхідна умова іонізації – надання електронам значної швидкості: , де Аі - робота іонізації, m i V – відповідні швидкість і маса електронів.</vt:lpstr>
      <vt:lpstr>Провідниками електричного струму є не тільки метали і напівпровідники. Електричний струм проводять розчини багатьох речовин у воді.</vt:lpstr>
      <vt:lpstr>Проходження електричного струму через електроліт обов'язково супроводжується виділенням речовини в твердому або газоподібному стані на поверхні електродів</vt:lpstr>
      <vt:lpstr>Електролізом називають процес виділення речовини на електродах показує, що в електролітах електричні заряди переносять заряджені атоми речовини - іони</vt:lpstr>
      <vt:lpstr>Майкл Фарадей на основі експериментів з різними електролітами встановив, що при електролізі маса m виділяється на електроді речовини пропорційна пройшов через електроліт заряду Δq чи силі струму I і часу Δt проходження струму: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Електричний струм в різних середовищах : металах, рідинах,газах . Та його використання</dc:title>
  <dc:creator>Notebook</dc:creator>
  <cp:lastModifiedBy>Notebook</cp:lastModifiedBy>
  <cp:revision>7</cp:revision>
  <dcterms:created xsi:type="dcterms:W3CDTF">2014-09-29T16:29:38Z</dcterms:created>
  <dcterms:modified xsi:type="dcterms:W3CDTF">2014-09-29T19:00:01Z</dcterms:modified>
</cp:coreProperties>
</file>