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69" r:id="rId14"/>
    <p:sldId id="268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1F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90" y="-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E6F4-1DCB-4B2B-8336-FA6255BF4104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779F4-21F5-4C00-B16D-9CAB2D1B1A7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E6F4-1DCB-4B2B-8336-FA6255BF4104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779F4-21F5-4C00-B16D-9CAB2D1B1A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E6F4-1DCB-4B2B-8336-FA6255BF4104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779F4-21F5-4C00-B16D-9CAB2D1B1A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E6F4-1DCB-4B2B-8336-FA6255BF4104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779F4-21F5-4C00-B16D-9CAB2D1B1A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E6F4-1DCB-4B2B-8336-FA6255BF4104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2B779F4-21F5-4C00-B16D-9CAB2D1B1A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E6F4-1DCB-4B2B-8336-FA6255BF4104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779F4-21F5-4C00-B16D-9CAB2D1B1A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E6F4-1DCB-4B2B-8336-FA6255BF4104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779F4-21F5-4C00-B16D-9CAB2D1B1A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E6F4-1DCB-4B2B-8336-FA6255BF4104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779F4-21F5-4C00-B16D-9CAB2D1B1A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E6F4-1DCB-4B2B-8336-FA6255BF4104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779F4-21F5-4C00-B16D-9CAB2D1B1A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E6F4-1DCB-4B2B-8336-FA6255BF4104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779F4-21F5-4C00-B16D-9CAB2D1B1A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E6F4-1DCB-4B2B-8336-FA6255BF4104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779F4-21F5-4C00-B16D-9CAB2D1B1A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B12E6F4-1DCB-4B2B-8336-FA6255BF4104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2B779F4-21F5-4C00-B16D-9CAB2D1B1A7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75656" y="404664"/>
            <a:ext cx="59046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5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Трансформатор</a:t>
            </a:r>
          </a:p>
        </p:txBody>
      </p:sp>
      <p:pic>
        <p:nvPicPr>
          <p:cNvPr id="1026" name="Picture 2" descr="http://aloa.ru/wp-content/uploads/2011/04/1245403410_Yipws_7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4312446" cy="368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d/d5/Transformer_OSM_0.1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348880"/>
            <a:ext cx="4031765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354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6409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Трансформатори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струму 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широко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використовуються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для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вимірювання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електричного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струму й у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пристроях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 релейного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захисту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 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електроенергетичних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систем, у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зв'язку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з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чим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на них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накладаються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високі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вимоги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по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точності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.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Трансформатори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струму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забезпечують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безпеку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вимірювань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,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ізолюючи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вимірювальні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ланцюги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від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первинного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ланцюга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з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високою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напругою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, яка часто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складає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сотні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кіловольт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.</a:t>
            </a:r>
          </a:p>
        </p:txBody>
      </p:sp>
      <p:pic>
        <p:nvPicPr>
          <p:cNvPr id="10242" name="Picture 2" descr="Файл:CurrentTransform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17937"/>
            <a:ext cx="7272808" cy="2619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36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56895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Імпульсний</a:t>
            </a:r>
            <a:r>
              <a:rPr lang="ru-RU" sz="2800" b="1" i="1" u="sng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трансформатор</a:t>
            </a:r>
            <a:r>
              <a:rPr lang="ru-RU" sz="23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 — 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трансформатор з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феромагнітним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осердям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, для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перетворення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імпульсів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електричного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струму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або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напруги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з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тривалістю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імпульсу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до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десятків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мікросекунд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з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мінімальним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спотворенням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форми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імпульсу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.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11266" name="Picture 2" descr="http://yak-prosto.com/images/8/c/yak-namotati-impulsniy-transformato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9" r="9090" b="988"/>
          <a:stretch/>
        </p:blipFill>
        <p:spPr bwMode="auto">
          <a:xfrm>
            <a:off x="276781" y="2492896"/>
            <a:ext cx="4308232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we.easyelectronics.ru/uploads/images/00/27/50/2012/08/01/74f07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972" y="3140968"/>
            <a:ext cx="47625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00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1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Імпульсні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трансформатори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в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радіолокації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,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імпульсному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радіозв'язку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,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автоматиці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і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обчислювальній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техніці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служать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для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узгодження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джерела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імпульсів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з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навантаженням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,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зміни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полярності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імпульсів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,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розділення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електричних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ланцюгів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по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постійному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і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змінному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струму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додавання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сигналів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,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запалювання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імпульсних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ламп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тощо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.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12292" name="Picture 4" descr="http://ua.nauchebe.net/img/2306201112000052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02214"/>
            <a:ext cx="4435360" cy="3374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://krashiy.com/images/expo2008/assets2/mid_photos/224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72" y="2756047"/>
            <a:ext cx="4039561" cy="304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70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4096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Резонансний</a:t>
            </a:r>
            <a:r>
              <a:rPr lang="ru-RU" sz="2800" b="1" i="1" u="sng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трансформатор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 — трансформатор,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що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працює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на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резонансній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частоті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коливального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контура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утвореного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однією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або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декількома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із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його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обмоток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підключенням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доелектричного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конденсатора. У резонансного трансформатора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зазвичай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вторинна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обмотка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виконує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роль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індуктивності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у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коливальному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контурі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,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утвореному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разом з конденсатором. </a:t>
            </a:r>
          </a:p>
        </p:txBody>
      </p:sp>
      <p:pic>
        <p:nvPicPr>
          <p:cNvPr id="13314" name="Picture 2" descr="http://www.bugman123.com/Tesla/Schemat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91" y="3151662"/>
            <a:ext cx="3744416" cy="337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www.bibliotecapleyades.net/imagenes_tesla/tesla17_0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151662"/>
            <a:ext cx="4433040" cy="337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87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Такі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пристрої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використовуються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для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створення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високої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змінної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напруги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,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що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не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може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бути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досягнутою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на таких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електростатичних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машинах,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як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електростатичний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генератор Ван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де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Граафа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чи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 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електрофорна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машина.</a:t>
            </a:r>
          </a:p>
        </p:txBody>
      </p:sp>
      <p:sp>
        <p:nvSpPr>
          <p:cNvPr id="3" name="AutoShape 2" descr="data:image/jpeg;base64,/9j/4AAQSkZJRgABAQAAAQABAAD/2wCEAAkGBxQTEhQUExQWFhUWGBgUFxcYFxcYFxgWFxcXFxQYGBgYHSggGBolHBQUITEhJSksLi4uFx8zODMsNygtLisBCgoKDg0OGhAQGiwcHCQsLCwsLCwsLCwsLCwsLCwsLCwsLCwsLCwsLCwsLCwsLCwsLCwsLCwsLCw3LCssLCwsLP/AABEIATUAowMBIgACEQEDEQH/xAAcAAABBQEBAQAAAAAAAAAAAAACAAEDBAYFBwj/xABCEAABAwIDBAgDBQYGAgMBAAABAAIRAyEEMUEFElFhBhMicYGRsfChwdEHMnJz4RQkNEJSYiMzkqKy8VPCQ4LyFf/EABkBAQEBAQEBAAAAAAAAAAAAAAABAgMEBf/EAB8RAQEBAQADAQEAAwAAAAAAAAABAhEDITESQQQTUf/aAAwDAQACEQMRAD8A6tSb31Ue8eJ8/qrDhc96aFjgrl54lOXHifNSuYg3VAO8eJ80t48Si3VXxWKZTHbcAeGbv9OaCcE8Sm3jxXOGOqvBNGi5zR/M7LxABVQ7RxM2FNvc0/NXidd8PnU+KZ08T5kLPf8A9TEg5MPgfqp6O3XCOspgfhPyKcp12d08TPekZ4lRYXGsqHsm/A2KtQoqLdPEo78UW6haboCaTxKF3eVIBKEtReI97mUt48SiCRaiBnmU29zKchNuosXMO7si519UksM3sjx9SmQM5tz3pipXZlItlaRDuEoXU+JjmbC2cngrAGnBZLpNtVzyaDD2GmHu/qI0t/Lf4KLT7R28XHcodxqRn+AfPNR4HYzi+XzvTfez8ZVvo/Rp0mGqSDUndpN4OiS88hl4q/hXS6SZJz9fNWI1ew9h9Y0B1wMgcgOQC6WM6KYYAl8C3cgwW2BRpaSs3trpA55PDvWkVdp4ekwkNg+J9FBgsTQaD11LrBHZAdu982XPqO3pKsYbB7zVedRS2y6g9wdQpmkBpvF085KWB2vuw2pcZBwzHfxUmKwJGi5uIwpF/cKfletXTuAZsbg6FE1ZTY209x2477py5LWMFgVlRBJ6UpKKjASIRlMnDgAgcFI6EyiLGG+6PH1KSegTujL2UkBltyiDUZFz3pwNVocbpPjupokj77+y2/m7wHxWGoiPmut04xe9iGtGTAI7zdc3Ct1OQzT+Ds4XDO7MjOCBxC12wNgvf2iOZ7tPFZ5uObUdSi260NPgT9QvU9k1208KXkgW145BXI88248hxF40XGL5srm38Xv1HQodkYIveBEyUSlTp5Stn0Z2b1iobX2I6mxrojNWei22upO6bzY/JdIjvbU6NNNNxkSBwWXwT8KxtRtdhcTdpBIHwPFaHa22nOYQLaLBbQJcTAk6QtzFsTvGY2jThxI4nvWq6O47rKcHNojw4rL477x8j3q30arllUCbOlvzHouW88jUrbQhLcynDc++E5yWFROCFG4Id1GgkBMQj3UxCCxh29kX4+qSeiLD3qnURM7M96NsIDmUjFzyKI8r2/UJruPM+qr1K8AAd6ubTpb7yRxKpVqc21VmpxeOrsvFCADM7wM8uC7W1ukJcG02uO43TK6yuAfE3ghQnF3dPnPuU+o7DsSSVuOgT2db/ikiG7wEZ8F5xs3FAPDnQQCDBmDByXfft1zqj6pMTDQGwAAMgB4LWc21K9E6Y7bDgKbfu/GdPBY6iTJcAYGZvbv4KgMS6tubm85zjER5QV0nY2rBoucWAWcwdkTb70fe8V6seLXpyu40mzxTLHOqvNhZgzda99Fx27OfUk0mlrTNza2e7PG2a1NPZtKmztGQWTvGwBi0Li7P23Tbh3t3p3XdkDMyTNzzHxXtx457ufbz68t+POdrDcJ5/VQbMq/4jeTgrHSGvv1XEDMkgcEOzKHanVeL/JzM3j1eO9j0VsRlnfNDCVFw3W/hCdeJ2DuoQpCogqkKdE26nPFFKirOHA3R4+qSaiy2vspKpwbxczxUzGQgdme9CHiRpw5okeebVw3VVXtcOzJIOgvqqbqM30Wt6T4ftB2YIjyyWafhL9klvLTyXNpxa1MiVVLVoMRhS4XA72n5LmVMNGpHe0hazU4q0gQZV4YgdXG72t6d6dALCO/VR0qHNp8b+Sn/AGNxADQSZ0E+i7Y3ZWbOuvg9shrKAAO9TFS8xdxtldR4XFkOnPz+agwuFIA3hB5roUKQnuXs/wB1+OVxHVx+3atZrWE2gARaLRfiuRhaRBc0OmYJXYxGzwaYuGmAZcQ0RE6m6q7PpCk15JJJyga8uXNenXmvr+RyziOJtKluOI14qbZrC9wa3iJPDl3qZ+G6xxe8Z5CfVdfYOElwtAaPjyXzfNrtejPpo2UgABwEeSYtCkcLqMhefrojk5JTxCPd1TvEwqiBwlMApXmUG4VGonoNt5+pSRUZAGXspKiZ0GckDcgjzJOmSHdEoyr4/CdYwiBytqsjWoFpIOhW7C5e2dnb43m56jis2dWMru2Sjl8E7gWmCpacELPxUBoNObR5BN+zN0Ed1lYACkbC1Kygo4YR7KsCk0ZAIXvAUf7QOI8wus1UqxVOV9U4I4IQNfAJDktXaSIt0uMLTbOwYYwT943UGytngQ52eg+q6TxkuVvWgkToVBjcSym0ueYGQsJJ/paBmVaLoWF6W7Q/eQw/dY0ebr/RQdvE4vEdSa9Oi0s3gwbz4M62ytwvmiw23Wl27UG46wmezPCTzlVGYilXcynTrOZSZTaSajiG9YAd+BxJ05K7tar12HDadFrNxt3C7nWEknRdPH47v1EtkdI59xmyAxzVHo9iy+iwnO7f9NgrziePksNRZoNO6LD2U6ai+wmUkXoy2580m5JnASe8nxJThyJw4epabkFM8bI2xohFXHbLp1R2hB4gXXAxOwXsPYO8PJauOChrZjuWarIVMO9ubSFz6+0GtzB8h9VuK4sRyPovDsQbnvPqkhzrQYvaznWaCJ4xKl2fgC8gZnhvNJJ7pWXatJ9nw/fB+B//ABW+s3LZ7P2Q90A9kQu1hNmMZ/cePBT0c+9TE8lAJEckIPshETKjc7kgCoVi+l+B/wAXfIs8ATpIsFtWlV8XRZVBY4bw1BB8FOLHmFPDFjgQ5d2njnFga55LZs0ak2vGeQXRxXRSn1lFralQCo97SLEBrWtILZHEnyXSwWwqVEyA57hkXEGCMuEarrjy6x8rFxL9SbJw/V0mtIg5xrOZVrwPipHm3j3ygxDZgLm1PSzh2DdHj6pIaLoGuvqki8SkGT3ob8FI83McT6INefBRTufxSEcYTApwe7KyCVhUbrlJmVwmcVBHW9+RXhuKb2nd59Svc6jZXiOL++/8TvUosV2tWm+zps4z/wCj/SPms2Fpvs4/iz+B3yVi2enqNFt1ITwKaiM/FJ44KuaMptzmUTzHimDeCAYtIKB1x38UREJFvHyQVqpPX4cagVXf7WqaE0fvFKP/AA1XfFwHwAUjh78EEYE2Ue7mJupbzkM0zgeCCSgBuix19U6PDsBaMtfVMi9G8Z96ENtlHjKIxPj4JyBwUUG7EoSNbqSNEO4BkoE2oMtTyKFzVLy8eSB6BqhEiV4jtFkVKn43f8ivbK/FeM7a/wA+qP73f8ipYufqgM1q/s2bOKf+W71CyrQtb9mo/eah4U/mPotNX49KajIQDI96dzpyRyC06xx8UW8o3M9/oiGiBNJM8E29wSeUwbzVETb4gD+nDn/c5w+aleJt4yoGSa74/wDBS+NSSrUgQFBDUHwSc7U+yneROeqbdByVFihG6LeSZPQeA0Z65NPFMgeACeIMz9eKYti+SMiJvdIOJWWg1H9ySf1Qb85ZoD8PimeMkTTxTVAghrZLxnbf8RW/Mf8A8ivaKot70XjO3xGIrfmO9VLWs/VBq1v2b/59X8v5rJBaz7OP4ip+WVerfj0ll04dmIhKmiIKOaMGEMlE9sdxQlqsPpA2ynvTnLmmHv5pyERWw3+dXPBlEf8AtHp5qxJzVbCD/ExB1mkPKmB8lYcPW5VB2ULteSkJnuTRbTuKCeiBASTUha7QUkE5bM96EJneefrKQqcNFloJHs/JMCIhDugmYzt4HOUg2IgDw+CAjllKVXRETOhPihrZD0QDUNvP5LxnpF/E1vzHeq9hxLrWzv8AJeQdImRia343KVrLmNWu+zZs4mp+ArJALXfZv/n1fy//AGakW/HpVFJric4T08na8uMKQMMe5WnJHA7/AHkhMHLLRSmnkojnF+P6fNUAAnJ5eqKoUJHNBVwAk4g69dEfhbCm3501UGAI3axn72JqAc93/wDSs9XkTMj3koB3fVCXze3BSge+9CBxVVaoA7ot8Dx7kkFMwMinRCMydPdkItMe+KZ5i1z3aIgLa96y0BreCcuTsRRc3QCxxnL3zSr5BGAdMkFd9kFeuF5J0k/ia/5jl669y8k6Rj95r/mOUq5cpq1v2bfxD/yz/wAmrJALV/Zwf3l/5Z9Qkavx6bQ1+Ck3iBxKjomxjNSOz9OfhotuRnuMXCF2hTgTcz3Jg3xGiAAJnkfGNEQEhDu3TszHegobKpzRBIk9bVcPEj6K4WwdSquySeop8w485Lz9Faa0DhKgUC4yv/2gjUooHA+VkMKqs0hbNJPh43RlrrzSQ6hcbnyTU28vGUJbn3ollRwnLCmbpJz0un6yIgTy1Nxl70QSSBbz+SjxQ7JtmjY8GY0MXBF/ZQYw9lBUd8vfovKekwjFV/xn0BXqhPz9CvLulI/eq/4vkFKuXHAWm+zr+JcP7HfJZorvfZ66MVF+00j0SNX49Ywx8lLvXv5qDCCynabrbkEnS8IHttAspXu4+SEnkggeYz8OKGsBumcg2fipryJjXjPgocYOw83yJQQ7NBFCj+CeclxPzViJ0g+80GDkUqXAUmecKZxyP/aAXZIABzlSOPBRG3yQSUTazoz/AKeJ5FJR096M2+Lf1CSBPzPenJ8lWc6CSCnbUkW9c/BZaWhmMo71JSqfRVg62nl6XRdZF8uQv3J0Xs1XxI7JI9EqNSTEGeGZHPuXA2t0roB4oNPWPkh7wf8ACpkaA/8AyOOVrC99Ek6lsg9pbSFGmHOEkwALSTnnoIF15ptXE9ZVfUy3jMZ6AfJXOkO0X1H9o5WaNAMrLihyv55FlhHVdfoRUIxQ/CfRcd7rFXujdfq67XG4yMc7JG/49m2ZdpVktiVU2FUBpzpOf1V6oVXIEcb+p80zwAL5JB6EvvkI0vn4QgjfWaLkxa3jlkqu2HTRqGcmmO+FODLuY525ZR7Co7Zceqd3EHnY3QXnZMHCmwf7AhDstUOLbBneiGsGXBosogeBm8cI1jnYhBK+p9LJg6J1PFBBjPvsk3iUFmhT7I96pIqUkaeaSDlwTJIjO0XkHPPKE++DHFE6CXaZnwGaBpBEju5rLRzUg3vy08UGL2hToUzUqncYDuzeS+CQGAfedEmOAJRVmZg/HVYj7R8STTogHsdY8iJu7dAGfIlXEl1JWdXkVtv9KamIHV05o0ct0Ol7+dR4vH9gtxnThaW04Wy4cFTo4iLG6lNYxLTcXhe3kk5Pjhb2rdVhcZOQHFQF/K3DVNh6wLbdpo/1N5Ed6TntizxbiDbvXn/N66o3NBFj4I8PierJ+ChfiKYzqN8J+igJ3/uNIbrUf2WAakcfBX8r+q2OxOmdeju9lu5ezrh4n+r+Xh4rd7F6WYfEdnf6qocmPgCeTjY+MLx/C1S7mBZtokcYPFVcTgKgM0yXSZgn0T8d+s/p9DFm6JeQxurjkZ4RmeACoN2hSvcjm4EE93BZLo0SMPTZUqPLrOguLgyx7LQTDVdxp3fHKFz1ONStPUuABbVUNrt/woGpDfM/qufs/HVGQS6RoHXjuU2O2mHBrSwgb7Xl09kBpnLM/BTiu5imjrHcnOA5wYCgqNGpHxzVfA7ew2Jc40a9NxLj2Cd2oCTluOv5LoVadwCb6g6fonBWDSLWv7lA2gTM5cla6ucskJpmYtHkgko0iAImPD5pKWjkO0nQcurmSM7jlxQBpnRTOZc9/j4oREKNImuvOYnzXA6QbPFamGntAHeA4ECJC0Qp6ZeGiA4EHMDyFlEryjHdGXNJ3CR/a75OXHrUXMMPaWke/FeyYvBBwgidFxNo9HzEBoeP6TE+B0XTPk1li4jzPc1BIdxBg+MIXVqswS1w/uaDI4GLkLSYzo0QTuOM/wBDvkVw6tBzDDmkH2c9V3z5M6YssNRcZ7IpN5ii2fN0on0y5wNRzqhGW8ZA7hkPBFgqrA9oqlwZPaLQCY5T9CeRyWrrbDpVKfXYSq1zQ2Xte5oDeJDzYDQA38bBq5lTtZsQiFeOaT3A5BUjTcMrrX8RpcHtMGIMFdfCdIepJe8iAIk5QvL8ViHh8gwRoEbdqkub1tw3IaTxjUrz6+uufj0/B9LaWKrFjW7sCZGRHdpopsRtAGo5jJJps3nE/d3i2Q0nTRY3CY5kF9PdDjmbCY0J8811+j2IY5jnFx7ReDNs/cdy6T8THb96ze/r02VfojQr0aRqUmtquY0h9MQd4gGxESc1yi3HbPfuCp+1UrnqqpBqACIgzLbDIrMHaFVjHU21qjWEwQ15bMfhOXJSdDMdTbUqOrvIEFocQXEm+7vbokgLWf8AGupqy/IXyz09R2TtaniafW0ieyd17HCHsf8A3jXWCLGFaiTMrFdFcQXYjEVmBwpOaKIO6WmqWuDi+CZAEAX0stg2tadJ1+MLzOkXKTRGXuU6jp4hsZ+5TI0pGCTfU+aZgkj3CE2JyMmwT0QbwB3ZHnKMnFWBvGwFuJ744ayiDIDidb9ycMJPC8wEmiRJFwYz9eaKd2QiclWLYy181api1r3uhtnF+PBEcrF7Pa+7gDHIT4LhbR2RLd0jfHMXHcfqtc5us3VWrRtb3yWeDzHH9GznSvGbCbjuKzeIoFhLXSLzu89OXwK9exeC3nCGyP6pGehAzXH2jsne/wAxu8D/ADRfzyJWpu99+4ljCYatAgqy58hWMdsBzZdS7YGh+9Gq5LXFpg2OoK9fj3muVlhq+FBPNcythHb5tY6rsteDnY+qd7EuOpNf8cpmCLTZ0IRjqlNxa2o4C2vK+a6FWjJ4Z+K5dTCv37jMrGs8jeb/AGtdRpQy5DjAuL6KHZ1E9r0Vqg07o4wLJYjFimMpccgMvFejPeenLVnPa7Q24/C/dJM/yG7TzjTwXo+ycX1tGm8CJAMaAnMDlK8YcS4kmST7svWdi093D0mAkuDG66xLvWFw82MyTn108XWkokQMvDvTIML90ZDw5pLzO6humTaw+PFHRZnoNAlnINxPwQho3pkkgQJuI4AIyOB3HJMDqcz7yyTVKsC2Y9SmpjWRdBYOR0shjj3/AEUbXEZkEIXjPneAALczCAt4zMX8D/2oKgkcedhGttFMH2EC/wAlC43IF7yoBMHIzYQqVSlM2810SQbGbazYdwhQ3OXiOacHDxOBDrtmfeS4e0dlNqdl7B+JoMjviy11SnFreChGHiQczos8K8y2jsV9O7e2yc7Sudh3mQ0eXgV6bisAACQYOqzG0tiNqO3jLD/UJ3eXZ0XfHms9MXMcNj2gkOHaGmnnkoKAJeJAzkJto4J9NxLu0LdrMGP+1HRxBBt+q9OdTX1yub126uKDRAu70VKm0ucAJc4+Z5nknw9AvdutEk35DmStXsnZIZAbdxz4nu4Bb8nlmfU+pjN19QbG2PcQA57uzJ9BOQ5r0PZuH3Wx4GxBt8lW2XgBTaHfzamMhqF1QAQPSc14Nat+vRJxJQYA0XPspKxSNhkElG3MqgXic9OKj3y28cvZSe0iTrJ+JQPcRbj7MqxkTn8MzrxTtJBEZaqOm8REjv4JxUyI/WyUTuYJtc5fqgNS+7lFz74IOtN8uSZj37uYBm9rDuCB6tQCSO4e+F1E1wvqY8J5It6Yg3uMkzGWuBOfP1SAngETn4iPJDN+/RCDLfeX1TtZoqGe+J5TpdRHLOJz/RGXbsx48b6pF0GALLPBXNIEQYPpfJQ4rDbwg3KvgJnUZ1TgzeK2QCJEQ7MSszj+iL96aIEyJBPZ8DovQa+H1E2Qs7XPnktS2fBwtl7E3G7v8xiczLtT3LUbMwzabbN7Wpj3ZHRpAZZ5XUjWA53HDJLeixSfA+fyUr32kwqsyIOU/DS6FsHKD4qUdihU7ISVKk+2R9lJUR16G6TBGZ05xxQOwxn72XL9UySAf2bn8EDQZDZ0n4gfNJJBM/DGAJ+H6qKpRNu18EkkBHBlzY34nUBD+zRIk2+iSSAW4ewMzN8vhnklUondJDsuX6pJIJGYWRmL524+KEYS5vw04eKSSBupjUeX6qarg8r5HKEySCpUokOzzJ07uaI4WIg552z+KSSCTqTx46ZRwuip4UzO98LeqSSCX9lk/e+CB9IsBII/0/QpJIJWYiLRlPqkkk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jpeg;base64,/9j/4AAQSkZJRgABAQAAAQABAAD/2wCEAAkGBxQTEhQUExQWFhUWGBgUFxcYFxcYFxgWFxcXFxQYGBgYHSggGBolHBQUITEhJSksLi4uFx8zODMsNygtLisBCgoKDg0OGhAQGiwcHCQsLCwsLCwsLCwsLCwsLCwsLCwsLCwsLCwsLCwsLCwsLCwsLCwsLCwsLCw3LCssLCwsLP/AABEIATUAowMBIgACEQEDEQH/xAAcAAABBQEBAQAAAAAAAAAAAAACAAEDBAYFBwj/xABCEAABAwIDBAgDBQYGAgMBAAABAAIRAyEEMUEFElFhBhMicYGRsfChwdEHMnJz4RQkNEJSYiMzkqKy8VPCQ4LyFf/EABkBAQEBAQEBAAAAAAAAAAAAAAABAgMEBf/EAB8RAQEBAQADAQEAAwAAAAAAAAABAhEDITESQQQTUf/aAAwDAQACEQMRAD8A6tSb31Ue8eJ8/qrDhc96aFjgrl54lOXHifNSuYg3VAO8eJ80t48Si3VXxWKZTHbcAeGbv9OaCcE8Sm3jxXOGOqvBNGi5zR/M7LxABVQ7RxM2FNvc0/NXidd8PnU+KZ08T5kLPf8A9TEg5MPgfqp6O3XCOspgfhPyKcp12d08TPekZ4lRYXGsqHsm/A2KtQoqLdPEo78UW6haboCaTxKF3eVIBKEtReI97mUt48SiCRaiBnmU29zKchNuosXMO7si519UksM3sjx9SmQM5tz3pipXZlItlaRDuEoXU+JjmbC2cngrAGnBZLpNtVzyaDD2GmHu/qI0t/Lf4KLT7R28XHcodxqRn+AfPNR4HYzi+XzvTfez8ZVvo/Rp0mGqSDUndpN4OiS88hl4q/hXS6SZJz9fNWI1ew9h9Y0B1wMgcgOQC6WM6KYYAl8C3cgwW2BRpaSs3trpA55PDvWkVdp4ekwkNg+J9FBgsTQaD11LrBHZAdu982XPqO3pKsYbB7zVedRS2y6g9wdQpmkBpvF085KWB2vuw2pcZBwzHfxUmKwJGi5uIwpF/cKfletXTuAZsbg6FE1ZTY209x2477py5LWMFgVlRBJ6UpKKjASIRlMnDgAgcFI6EyiLGG+6PH1KSegTujL2UkBltyiDUZFz3pwNVocbpPjupokj77+y2/m7wHxWGoiPmut04xe9iGtGTAI7zdc3Ct1OQzT+Ds4XDO7MjOCBxC12wNgvf2iOZ7tPFZ5uObUdSi260NPgT9QvU9k1208KXkgW145BXI88248hxF40XGL5srm38Xv1HQodkYIveBEyUSlTp5Stn0Z2b1iobX2I6mxrojNWei22upO6bzY/JdIjvbU6NNNNxkSBwWXwT8KxtRtdhcTdpBIHwPFaHa22nOYQLaLBbQJcTAk6QtzFsTvGY2jThxI4nvWq6O47rKcHNojw4rL477x8j3q30arllUCbOlvzHouW88jUrbQhLcynDc++E5yWFROCFG4Id1GgkBMQj3UxCCxh29kX4+qSeiLD3qnURM7M96NsIDmUjFzyKI8r2/UJruPM+qr1K8AAd6ubTpb7yRxKpVqc21VmpxeOrsvFCADM7wM8uC7W1ukJcG02uO43TK6yuAfE3ghQnF3dPnPuU+o7DsSSVuOgT2db/ikiG7wEZ8F5xs3FAPDnQQCDBmDByXfft1zqj6pMTDQGwAAMgB4LWc21K9E6Y7bDgKbfu/GdPBY6iTJcAYGZvbv4KgMS6tubm85zjER5QV0nY2rBoucWAWcwdkTb70fe8V6seLXpyu40mzxTLHOqvNhZgzda99Fx27OfUk0mlrTNza2e7PG2a1NPZtKmztGQWTvGwBi0Li7P23Tbh3t3p3XdkDMyTNzzHxXtx457ufbz68t+POdrDcJ5/VQbMq/4jeTgrHSGvv1XEDMkgcEOzKHanVeL/JzM3j1eO9j0VsRlnfNDCVFw3W/hCdeJ2DuoQpCogqkKdE26nPFFKirOHA3R4+qSaiy2vspKpwbxczxUzGQgdme9CHiRpw5okeebVw3VVXtcOzJIOgvqqbqM30Wt6T4ftB2YIjyyWafhL9klvLTyXNpxa1MiVVLVoMRhS4XA72n5LmVMNGpHe0hazU4q0gQZV4YgdXG72t6d6dALCO/VR0qHNp8b+Sn/AGNxADQSZ0E+i7Y3ZWbOuvg9shrKAAO9TFS8xdxtldR4XFkOnPz+agwuFIA3hB5roUKQnuXs/wB1+OVxHVx+3atZrWE2gARaLRfiuRhaRBc0OmYJXYxGzwaYuGmAZcQ0RE6m6q7PpCk15JJJyga8uXNenXmvr+RyziOJtKluOI14qbZrC9wa3iJPDl3qZ+G6xxe8Z5CfVdfYOElwtAaPjyXzfNrtejPpo2UgABwEeSYtCkcLqMhefrojk5JTxCPd1TvEwqiBwlMApXmUG4VGonoNt5+pSRUZAGXspKiZ0GckDcgjzJOmSHdEoyr4/CdYwiBytqsjWoFpIOhW7C5e2dnb43m56jis2dWMru2Sjl8E7gWmCpacELPxUBoNObR5BN+zN0Ed1lYACkbC1Kygo4YR7KsCk0ZAIXvAUf7QOI8wus1UqxVOV9U4I4IQNfAJDktXaSIt0uMLTbOwYYwT943UGytngQ52eg+q6TxkuVvWgkToVBjcSym0ueYGQsJJ/paBmVaLoWF6W7Q/eQw/dY0ebr/RQdvE4vEdSa9Oi0s3gwbz4M62ytwvmiw23Wl27UG46wmezPCTzlVGYilXcynTrOZSZTaSajiG9YAd+BxJ05K7tar12HDadFrNxt3C7nWEknRdPH47v1EtkdI59xmyAxzVHo9iy+iwnO7f9NgrziePksNRZoNO6LD2U6ai+wmUkXoy2580m5JnASe8nxJThyJw4epabkFM8bI2xohFXHbLp1R2hB4gXXAxOwXsPYO8PJauOChrZjuWarIVMO9ubSFz6+0GtzB8h9VuK4sRyPovDsQbnvPqkhzrQYvaznWaCJ4xKl2fgC8gZnhvNJJ7pWXatJ9nw/fB+B//ABW+s3LZ7P2Q90A9kQu1hNmMZ/cePBT0c+9TE8lAJEckIPshETKjc7kgCoVi+l+B/wAXfIs8ATpIsFtWlV8XRZVBY4bw1BB8FOLHmFPDFjgQ5d2njnFga55LZs0ak2vGeQXRxXRSn1lFralQCo97SLEBrWtILZHEnyXSwWwqVEyA57hkXEGCMuEarrjy6x8rFxL9SbJw/V0mtIg5xrOZVrwPipHm3j3ygxDZgLm1PSzh2DdHj6pIaLoGuvqki8SkGT3ob8FI83McT6INefBRTufxSEcYTApwe7KyCVhUbrlJmVwmcVBHW9+RXhuKb2nd59Svc6jZXiOL++/8TvUosV2tWm+zps4z/wCj/SPms2Fpvs4/iz+B3yVi2enqNFt1ITwKaiM/FJ44KuaMptzmUTzHimDeCAYtIKB1x38UREJFvHyQVqpPX4cagVXf7WqaE0fvFKP/AA1XfFwHwAUjh78EEYE2Ue7mJupbzkM0zgeCCSgBuix19U6PDsBaMtfVMi9G8Z96ENtlHjKIxPj4JyBwUUG7EoSNbqSNEO4BkoE2oMtTyKFzVLy8eSB6BqhEiV4jtFkVKn43f8ivbK/FeM7a/wA+qP73f8ipYufqgM1q/s2bOKf+W71CyrQtb9mo/eah4U/mPotNX49KajIQDI96dzpyRyC06xx8UW8o3M9/oiGiBNJM8E29wSeUwbzVETb4gD+nDn/c5w+aleJt4yoGSa74/wDBS+NSSrUgQFBDUHwSc7U+yneROeqbdByVFihG6LeSZPQeA0Z65NPFMgeACeIMz9eKYti+SMiJvdIOJWWg1H9ySf1Qb85ZoD8PimeMkTTxTVAghrZLxnbf8RW/Mf8A8ivaKot70XjO3xGIrfmO9VLWs/VBq1v2b/59X8v5rJBaz7OP4ip+WVerfj0ll04dmIhKmiIKOaMGEMlE9sdxQlqsPpA2ynvTnLmmHv5pyERWw3+dXPBlEf8AtHp5qxJzVbCD/ExB1mkPKmB8lYcPW5VB2ULteSkJnuTRbTuKCeiBASTUha7QUkE5bM96EJneefrKQqcNFloJHs/JMCIhDugmYzt4HOUg2IgDw+CAjllKVXRETOhPihrZD0QDUNvP5LxnpF/E1vzHeq9hxLrWzv8AJeQdImRia343KVrLmNWu+zZs4mp+ArJALXfZv/n1fy//AGakW/HpVFJric4T08na8uMKQMMe5WnJHA7/AHkhMHLLRSmnkojnF+P6fNUAAnJ5eqKoUJHNBVwAk4g69dEfhbCm3501UGAI3axn72JqAc93/wDSs9XkTMj3koB3fVCXze3BSge+9CBxVVaoA7ot8Dx7kkFMwMinRCMydPdkItMe+KZ5i1z3aIgLa96y0BreCcuTsRRc3QCxxnL3zSr5BGAdMkFd9kFeuF5J0k/ia/5jl669y8k6Rj95r/mOUq5cpq1v2bfxD/yz/wAmrJALV/Zwf3l/5Z9Qkavx6bQ1+Ck3iBxKjomxjNSOz9OfhotuRnuMXCF2hTgTcz3Jg3xGiAAJnkfGNEQEhDu3TszHegobKpzRBIk9bVcPEj6K4WwdSquySeop8w485Lz9Faa0DhKgUC4yv/2gjUooHA+VkMKqs0hbNJPh43RlrrzSQ6hcbnyTU28vGUJbn3ollRwnLCmbpJz0un6yIgTy1Nxl70QSSBbz+SjxQ7JtmjY8GY0MXBF/ZQYw9lBUd8vfovKekwjFV/xn0BXqhPz9CvLulI/eq/4vkFKuXHAWm+zr+JcP7HfJZorvfZ66MVF+00j0SNX49Ywx8lLvXv5qDCCynabrbkEnS8IHttAspXu4+SEnkggeYz8OKGsBumcg2fipryJjXjPgocYOw83yJQQ7NBFCj+CeclxPzViJ0g+80GDkUqXAUmecKZxyP/aAXZIABzlSOPBRG3yQSUTazoz/AKeJ5FJR096M2+Lf1CSBPzPenJ8lWc6CSCnbUkW9c/BZaWhmMo71JSqfRVg62nl6XRdZF8uQv3J0Xs1XxI7JI9EqNSTEGeGZHPuXA2t0roB4oNPWPkh7wf8ACpkaA/8AyOOVrC99Ek6lsg9pbSFGmHOEkwALSTnnoIF15ptXE9ZVfUy3jMZ6AfJXOkO0X1H9o5WaNAMrLihyv55FlhHVdfoRUIxQ/CfRcd7rFXujdfq67XG4yMc7JG/49m2ZdpVktiVU2FUBpzpOf1V6oVXIEcb+p80zwAL5JB6EvvkI0vn4QgjfWaLkxa3jlkqu2HTRqGcmmO+FODLuY525ZR7Co7Zceqd3EHnY3QXnZMHCmwf7AhDstUOLbBneiGsGXBosogeBm8cI1jnYhBK+p9LJg6J1PFBBjPvsk3iUFmhT7I96pIqUkaeaSDlwTJIjO0XkHPPKE++DHFE6CXaZnwGaBpBEju5rLRzUg3vy08UGL2hToUzUqncYDuzeS+CQGAfedEmOAJRVmZg/HVYj7R8STTogHsdY8iJu7dAGfIlXEl1JWdXkVtv9KamIHV05o0ct0Ol7+dR4vH9gtxnThaW04Wy4cFTo4iLG6lNYxLTcXhe3kk5Pjhb2rdVhcZOQHFQF/K3DVNh6wLbdpo/1N5Ed6TntizxbiDbvXn/N66o3NBFj4I8PierJ+ChfiKYzqN8J+igJ3/uNIbrUf2WAakcfBX8r+q2OxOmdeju9lu5ezrh4n+r+Xh4rd7F6WYfEdnf6qocmPgCeTjY+MLx/C1S7mBZtokcYPFVcTgKgM0yXSZgn0T8d+s/p9DFm6JeQxurjkZ4RmeACoN2hSvcjm4EE93BZLo0SMPTZUqPLrOguLgyx7LQTDVdxp3fHKFz1ONStPUuABbVUNrt/woGpDfM/qufs/HVGQS6RoHXjuU2O2mHBrSwgb7Xl09kBpnLM/BTiu5imjrHcnOA5wYCgqNGpHxzVfA7ew2Jc40a9NxLj2Cd2oCTluOv5LoVadwCb6g6fonBWDSLWv7lA2gTM5cla6ucskJpmYtHkgko0iAImPD5pKWjkO0nQcurmSM7jlxQBpnRTOZc9/j4oREKNImuvOYnzXA6QbPFamGntAHeA4ECJC0Qp6ZeGiA4EHMDyFlEryjHdGXNJ3CR/a75OXHrUXMMPaWke/FeyYvBBwgidFxNo9HzEBoeP6TE+B0XTPk1li4jzPc1BIdxBg+MIXVqswS1w/uaDI4GLkLSYzo0QTuOM/wBDvkVw6tBzDDmkH2c9V3z5M6YssNRcZ7IpN5ii2fN0on0y5wNRzqhGW8ZA7hkPBFgqrA9oqlwZPaLQCY5T9CeRyWrrbDpVKfXYSq1zQ2Xte5oDeJDzYDQA38bBq5lTtZsQiFeOaT3A5BUjTcMrrX8RpcHtMGIMFdfCdIepJe8iAIk5QvL8ViHh8gwRoEbdqkub1tw3IaTxjUrz6+uufj0/B9LaWKrFjW7sCZGRHdpopsRtAGo5jJJps3nE/d3i2Q0nTRY3CY5kF9PdDjmbCY0J8811+j2IY5jnFx7ReDNs/cdy6T8THb96ze/r02VfojQr0aRqUmtquY0h9MQd4gGxESc1yi3HbPfuCp+1UrnqqpBqACIgzLbDIrMHaFVjHU21qjWEwQ15bMfhOXJSdDMdTbUqOrvIEFocQXEm+7vbokgLWf8AGupqy/IXyz09R2TtaniafW0ieyd17HCHsf8A3jXWCLGFaiTMrFdFcQXYjEVmBwpOaKIO6WmqWuDi+CZAEAX0stg2tadJ1+MLzOkXKTRGXuU6jp4hsZ+5TI0pGCTfU+aZgkj3CE2JyMmwT0QbwB3ZHnKMnFWBvGwFuJ744ayiDIDidb9ycMJPC8wEmiRJFwYz9eaKd2QiclWLYy181api1r3uhtnF+PBEcrF7Pa+7gDHIT4LhbR2RLd0jfHMXHcfqtc5us3VWrRtb3yWeDzHH9GznSvGbCbjuKzeIoFhLXSLzu89OXwK9exeC3nCGyP6pGehAzXH2jsne/wAxu8D/ADRfzyJWpu99+4ljCYatAgqy58hWMdsBzZdS7YGh+9Gq5LXFpg2OoK9fj3muVlhq+FBPNcythHb5tY6rsteDnY+qd7EuOpNf8cpmCLTZ0IRjqlNxa2o4C2vK+a6FWjJ4Z+K5dTCv37jMrGs8jeb/AGtdRpQy5DjAuL6KHZ1E9r0Vqg07o4wLJYjFimMpccgMvFejPeenLVnPa7Q24/C/dJM/yG7TzjTwXo+ycX1tGm8CJAMaAnMDlK8YcS4kmST7svWdi093D0mAkuDG66xLvWFw82MyTn108XWkokQMvDvTIML90ZDw5pLzO6humTaw+PFHRZnoNAlnINxPwQho3pkkgQJuI4AIyOB3HJMDqcz7yyTVKsC2Y9SmpjWRdBYOR0shjj3/AEUbXEZkEIXjPneAALczCAt4zMX8D/2oKgkcedhGttFMH2EC/wAlC43IF7yoBMHIzYQqVSlM2810SQbGbazYdwhQ3OXiOacHDxOBDrtmfeS4e0dlNqdl7B+JoMjviy11SnFreChGHiQczos8K8y2jsV9O7e2yc7Sudh3mQ0eXgV6bisAACQYOqzG0tiNqO3jLD/UJ3eXZ0XfHms9MXMcNj2gkOHaGmnnkoKAJeJAzkJto4J9NxLu0LdrMGP+1HRxBBt+q9OdTX1yub126uKDRAu70VKm0ucAJc4+Z5nknw9AvdutEk35DmStXsnZIZAbdxz4nu4Bb8nlmfU+pjN19QbG2PcQA57uzJ9BOQ5r0PZuH3Wx4GxBt8lW2XgBTaHfzamMhqF1QAQPSc14Nat+vRJxJQYA0XPspKxSNhkElG3MqgXic9OKj3y28cvZSe0iTrJ+JQPcRbj7MqxkTn8MzrxTtJBEZaqOm8REjv4JxUyI/WyUTuYJtc5fqgNS+7lFz74IOtN8uSZj37uYBm9rDuCB6tQCSO4e+F1E1wvqY8J5It6Yg3uMkzGWuBOfP1SAngETn4iPJDN+/RCDLfeX1TtZoqGe+J5TpdRHLOJz/RGXbsx48b6pF0GALLPBXNIEQYPpfJQ4rDbwg3KvgJnUZ1TgzeK2QCJEQ7MSszj+iL96aIEyJBPZ8DovQa+H1E2Qs7XPnktS2fBwtl7E3G7v8xiczLtT3LUbMwzabbN7Wpj3ZHRpAZZ5XUjWA53HDJLeixSfA+fyUr32kwqsyIOU/DS6FsHKD4qUdihU7ISVKk+2R9lJUR16G6TBGZ05xxQOwxn72XL9UySAf2bn8EDQZDZ0n4gfNJJBM/DGAJ+H6qKpRNu18EkkBHBlzY34nUBD+zRIk2+iSSAW4ewMzN8vhnklUondJDsuX6pJIJGYWRmL524+KEYS5vw04eKSSBupjUeX6qarg8r5HKEySCpUokOzzJ07uaI4WIg552z+KSSCTqTx46ZRwuip4UzO98LeqSSCX9lk/e+CB9IsBII/0/QpJIJWYiLRlPqkkkg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data:image/jpeg;base64,/9j/4AAQSkZJRgABAQAAAQABAAD/2wCEAAkGBxQTEhQUExQWFhUWGBgUFxcYFxcYFxgWFxcXFxQYGBgYHSggGBolHBQUITEhJSksLi4uFx8zODMsNygtLisBCgoKDg0OGhAQGiwcHCQsLCwsLCwsLCwsLCwsLCwsLCwsLCwsLCwsLCwsLCwsLCwsLCwsLCwsLCw3LCssLCwsLP/AABEIATUAowMBIgACEQEDEQH/xAAcAAABBQEBAQAAAAAAAAAAAAACAAEDBAYFBwj/xABCEAABAwIDBAgDBQYGAgMBAAABAAIRAyEEMUEFElFhBhMicYGRsfChwdEHMnJz4RQkNEJSYiMzkqKy8VPCQ4LyFf/EABkBAQEBAQEBAAAAAAAAAAAAAAABAgMEBf/EAB8RAQEBAQADAQEAAwAAAAAAAAABAhEDITESQQQTUf/aAAwDAQACEQMRAD8A6tSb31Ue8eJ8/qrDhc96aFjgrl54lOXHifNSuYg3VAO8eJ80t48Si3VXxWKZTHbcAeGbv9OaCcE8Sm3jxXOGOqvBNGi5zR/M7LxABVQ7RxM2FNvc0/NXidd8PnU+KZ08T5kLPf8A9TEg5MPgfqp6O3XCOspgfhPyKcp12d08TPekZ4lRYXGsqHsm/A2KtQoqLdPEo78UW6haboCaTxKF3eVIBKEtReI97mUt48SiCRaiBnmU29zKchNuosXMO7si519UksM3sjx9SmQM5tz3pipXZlItlaRDuEoXU+JjmbC2cngrAGnBZLpNtVzyaDD2GmHu/qI0t/Lf4KLT7R28XHcodxqRn+AfPNR4HYzi+XzvTfez8ZVvo/Rp0mGqSDUndpN4OiS88hl4q/hXS6SZJz9fNWI1ew9h9Y0B1wMgcgOQC6WM6KYYAl8C3cgwW2BRpaSs3trpA55PDvWkVdp4ekwkNg+J9FBgsTQaD11LrBHZAdu982XPqO3pKsYbB7zVedRS2y6g9wdQpmkBpvF085KWB2vuw2pcZBwzHfxUmKwJGi5uIwpF/cKfletXTuAZsbg6FE1ZTY209x2477py5LWMFgVlRBJ6UpKKjASIRlMnDgAgcFI6EyiLGG+6PH1KSegTujL2UkBltyiDUZFz3pwNVocbpPjupokj77+y2/m7wHxWGoiPmut04xe9iGtGTAI7zdc3Ct1OQzT+Ds4XDO7MjOCBxC12wNgvf2iOZ7tPFZ5uObUdSi260NPgT9QvU9k1208KXkgW145BXI88248hxF40XGL5srm38Xv1HQodkYIveBEyUSlTp5Stn0Z2b1iobX2I6mxrojNWei22upO6bzY/JdIjvbU6NNNNxkSBwWXwT8KxtRtdhcTdpBIHwPFaHa22nOYQLaLBbQJcTAk6QtzFsTvGY2jThxI4nvWq6O47rKcHNojw4rL477x8j3q30arllUCbOlvzHouW88jUrbQhLcynDc++E5yWFROCFG4Id1GgkBMQj3UxCCxh29kX4+qSeiLD3qnURM7M96NsIDmUjFzyKI8r2/UJruPM+qr1K8AAd6ubTpb7yRxKpVqc21VmpxeOrsvFCADM7wM8uC7W1ukJcG02uO43TK6yuAfE3ghQnF3dPnPuU+o7DsSSVuOgT2db/ikiG7wEZ8F5xs3FAPDnQQCDBmDByXfft1zqj6pMTDQGwAAMgB4LWc21K9E6Y7bDgKbfu/GdPBY6iTJcAYGZvbv4KgMS6tubm85zjER5QV0nY2rBoucWAWcwdkTb70fe8V6seLXpyu40mzxTLHOqvNhZgzda99Fx27OfUk0mlrTNza2e7PG2a1NPZtKmztGQWTvGwBi0Li7P23Tbh3t3p3XdkDMyTNzzHxXtx457ufbz68t+POdrDcJ5/VQbMq/4jeTgrHSGvv1XEDMkgcEOzKHanVeL/JzM3j1eO9j0VsRlnfNDCVFw3W/hCdeJ2DuoQpCogqkKdE26nPFFKirOHA3R4+qSaiy2vspKpwbxczxUzGQgdme9CHiRpw5okeebVw3VVXtcOzJIOgvqqbqM30Wt6T4ftB2YIjyyWafhL9klvLTyXNpxa1MiVVLVoMRhS4XA72n5LmVMNGpHe0hazU4q0gQZV4YgdXG72t6d6dALCO/VR0qHNp8b+Sn/AGNxADQSZ0E+i7Y3ZWbOuvg9shrKAAO9TFS8xdxtldR4XFkOnPz+agwuFIA3hB5roUKQnuXs/wB1+OVxHVx+3atZrWE2gARaLRfiuRhaRBc0OmYJXYxGzwaYuGmAZcQ0RE6m6q7PpCk15JJJyga8uXNenXmvr+RyziOJtKluOI14qbZrC9wa3iJPDl3qZ+G6xxe8Z5CfVdfYOElwtAaPjyXzfNrtejPpo2UgABwEeSYtCkcLqMhefrojk5JTxCPd1TvEwqiBwlMApXmUG4VGonoNt5+pSRUZAGXspKiZ0GckDcgjzJOmSHdEoyr4/CdYwiBytqsjWoFpIOhW7C5e2dnb43m56jis2dWMru2Sjl8E7gWmCpacELPxUBoNObR5BN+zN0Ed1lYACkbC1Kygo4YR7KsCk0ZAIXvAUf7QOI8wus1UqxVOV9U4I4IQNfAJDktXaSIt0uMLTbOwYYwT943UGytngQ52eg+q6TxkuVvWgkToVBjcSym0ueYGQsJJ/paBmVaLoWF6W7Q/eQw/dY0ebr/RQdvE4vEdSa9Oi0s3gwbz4M62ytwvmiw23Wl27UG46wmezPCTzlVGYilXcynTrOZSZTaSajiG9YAd+BxJ05K7tar12HDadFrNxt3C7nWEknRdPH47v1EtkdI59xmyAxzVHo9iy+iwnO7f9NgrziePksNRZoNO6LD2U6ai+wmUkXoy2580m5JnASe8nxJThyJw4epabkFM8bI2xohFXHbLp1R2hB4gXXAxOwXsPYO8PJauOChrZjuWarIVMO9ubSFz6+0GtzB8h9VuK4sRyPovDsQbnvPqkhzrQYvaznWaCJ4xKl2fgC8gZnhvNJJ7pWXatJ9nw/fB+B//ABW+s3LZ7P2Q90A9kQu1hNmMZ/cePBT0c+9TE8lAJEckIPshETKjc7kgCoVi+l+B/wAXfIs8ATpIsFtWlV8XRZVBY4bw1BB8FOLHmFPDFjgQ5d2njnFga55LZs0ak2vGeQXRxXRSn1lFralQCo97SLEBrWtILZHEnyXSwWwqVEyA57hkXEGCMuEarrjy6x8rFxL9SbJw/V0mtIg5xrOZVrwPipHm3j3ygxDZgLm1PSzh2DdHj6pIaLoGuvqki8SkGT3ob8FI83McT6INefBRTufxSEcYTApwe7KyCVhUbrlJmVwmcVBHW9+RXhuKb2nd59Svc6jZXiOL++/8TvUosV2tWm+zps4z/wCj/SPms2Fpvs4/iz+B3yVi2enqNFt1ITwKaiM/FJ44KuaMptzmUTzHimDeCAYtIKB1x38UREJFvHyQVqpPX4cagVXf7WqaE0fvFKP/AA1XfFwHwAUjh78EEYE2Ue7mJupbzkM0zgeCCSgBuix19U6PDsBaMtfVMi9G8Z96ENtlHjKIxPj4JyBwUUG7EoSNbqSNEO4BkoE2oMtTyKFzVLy8eSB6BqhEiV4jtFkVKn43f8ivbK/FeM7a/wA+qP73f8ipYufqgM1q/s2bOKf+W71CyrQtb9mo/eah4U/mPotNX49KajIQDI96dzpyRyC06xx8UW8o3M9/oiGiBNJM8E29wSeUwbzVETb4gD+nDn/c5w+aleJt4yoGSa74/wDBS+NSSrUgQFBDUHwSc7U+yneROeqbdByVFihG6LeSZPQeA0Z65NPFMgeACeIMz9eKYti+SMiJvdIOJWWg1H9ySf1Qb85ZoD8PimeMkTTxTVAghrZLxnbf8RW/Mf8A8ivaKot70XjO3xGIrfmO9VLWs/VBq1v2b/59X8v5rJBaz7OP4ip+WVerfj0ll04dmIhKmiIKOaMGEMlE9sdxQlqsPpA2ynvTnLmmHv5pyERWw3+dXPBlEf8AtHp5qxJzVbCD/ExB1mkPKmB8lYcPW5VB2ULteSkJnuTRbTuKCeiBASTUha7QUkE5bM96EJneefrKQqcNFloJHs/JMCIhDugmYzt4HOUg2IgDw+CAjllKVXRETOhPihrZD0QDUNvP5LxnpF/E1vzHeq9hxLrWzv8AJeQdImRia343KVrLmNWu+zZs4mp+ArJALXfZv/n1fy//AGakW/HpVFJric4T08na8uMKQMMe5WnJHA7/AHkhMHLLRSmnkojnF+P6fNUAAnJ5eqKoUJHNBVwAk4g69dEfhbCm3501UGAI3axn72JqAc93/wDSs9XkTMj3koB3fVCXze3BSge+9CBxVVaoA7ot8Dx7kkFMwMinRCMydPdkItMe+KZ5i1z3aIgLa96y0BreCcuTsRRc3QCxxnL3zSr5BGAdMkFd9kFeuF5J0k/ia/5jl669y8k6Rj95r/mOUq5cpq1v2bfxD/yz/wAmrJALV/Zwf3l/5Z9Qkavx6bQ1+Ck3iBxKjomxjNSOz9OfhotuRnuMXCF2hTgTcz3Jg3xGiAAJnkfGNEQEhDu3TszHegobKpzRBIk9bVcPEj6K4WwdSquySeop8w485Lz9Faa0DhKgUC4yv/2gjUooHA+VkMKqs0hbNJPh43RlrrzSQ6hcbnyTU28vGUJbn3ollRwnLCmbpJz0un6yIgTy1Nxl70QSSBbz+SjxQ7JtmjY8GY0MXBF/ZQYw9lBUd8vfovKekwjFV/xn0BXqhPz9CvLulI/eq/4vkFKuXHAWm+zr+JcP7HfJZorvfZ66MVF+00j0SNX49Ywx8lLvXv5qDCCynabrbkEnS8IHttAspXu4+SEnkggeYz8OKGsBumcg2fipryJjXjPgocYOw83yJQQ7NBFCj+CeclxPzViJ0g+80GDkUqXAUmecKZxyP/aAXZIABzlSOPBRG3yQSUTazoz/AKeJ5FJR096M2+Lf1CSBPzPenJ8lWc6CSCnbUkW9c/BZaWhmMo71JSqfRVg62nl6XRdZF8uQv3J0Xs1XxI7JI9EqNSTEGeGZHPuXA2t0roB4oNPWPkh7wf8ACpkaA/8AyOOVrC99Ek6lsg9pbSFGmHOEkwALSTnnoIF15ptXE9ZVfUy3jMZ6AfJXOkO0X1H9o5WaNAMrLihyv55FlhHVdfoRUIxQ/CfRcd7rFXujdfq67XG4yMc7JG/49m2ZdpVktiVU2FUBpzpOf1V6oVXIEcb+p80zwAL5JB6EvvkI0vn4QgjfWaLkxa3jlkqu2HTRqGcmmO+FODLuY525ZR7Co7Zceqd3EHnY3QXnZMHCmwf7AhDstUOLbBneiGsGXBosogeBm8cI1jnYhBK+p9LJg6J1PFBBjPvsk3iUFmhT7I96pIqUkaeaSDlwTJIjO0XkHPPKE++DHFE6CXaZnwGaBpBEju5rLRzUg3vy08UGL2hToUzUqncYDuzeS+CQGAfedEmOAJRVmZg/HVYj7R8STTogHsdY8iJu7dAGfIlXEl1JWdXkVtv9KamIHV05o0ct0Ol7+dR4vH9gtxnThaW04Wy4cFTo4iLG6lNYxLTcXhe3kk5Pjhb2rdVhcZOQHFQF/K3DVNh6wLbdpo/1N5Ed6TntizxbiDbvXn/N66o3NBFj4I8PierJ+ChfiKYzqN8J+igJ3/uNIbrUf2WAakcfBX8r+q2OxOmdeju9lu5ezrh4n+r+Xh4rd7F6WYfEdnf6qocmPgCeTjY+MLx/C1S7mBZtokcYPFVcTgKgM0yXSZgn0T8d+s/p9DFm6JeQxurjkZ4RmeACoN2hSvcjm4EE93BZLo0SMPTZUqPLrOguLgyx7LQTDVdxp3fHKFz1ONStPUuABbVUNrt/woGpDfM/qufs/HVGQS6RoHXjuU2O2mHBrSwgb7Xl09kBpnLM/BTiu5imjrHcnOA5wYCgqNGpHxzVfA7ew2Jc40a9NxLj2Cd2oCTluOv5LoVadwCb6g6fonBWDSLWv7lA2gTM5cla6ucskJpmYtHkgko0iAImPD5pKWjkO0nQcurmSM7jlxQBpnRTOZc9/j4oREKNImuvOYnzXA6QbPFamGntAHeA4ECJC0Qp6ZeGiA4EHMDyFlEryjHdGXNJ3CR/a75OXHrUXMMPaWke/FeyYvBBwgidFxNo9HzEBoeP6TE+B0XTPk1li4jzPc1BIdxBg+MIXVqswS1w/uaDI4GLkLSYzo0QTuOM/wBDvkVw6tBzDDmkH2c9V3z5M6YssNRcZ7IpN5ii2fN0on0y5wNRzqhGW8ZA7hkPBFgqrA9oqlwZPaLQCY5T9CeRyWrrbDpVKfXYSq1zQ2Xte5oDeJDzYDQA38bBq5lTtZsQiFeOaT3A5BUjTcMrrX8RpcHtMGIMFdfCdIepJe8iAIk5QvL8ViHh8gwRoEbdqkub1tw3IaTxjUrz6+uufj0/B9LaWKrFjW7sCZGRHdpopsRtAGo5jJJps3nE/d3i2Q0nTRY3CY5kF9PdDjmbCY0J8811+j2IY5jnFx7ReDNs/cdy6T8THb96ze/r02VfojQr0aRqUmtquY0h9MQd4gGxESc1yi3HbPfuCp+1UrnqqpBqACIgzLbDIrMHaFVjHU21qjWEwQ15bMfhOXJSdDMdTbUqOrvIEFocQXEm+7vbokgLWf8AGupqy/IXyz09R2TtaniafW0ieyd17HCHsf8A3jXWCLGFaiTMrFdFcQXYjEVmBwpOaKIO6WmqWuDi+CZAEAX0stg2tadJ1+MLzOkXKTRGXuU6jp4hsZ+5TI0pGCTfU+aZgkj3CE2JyMmwT0QbwB3ZHnKMnFWBvGwFuJ744ayiDIDidb9ycMJPC8wEmiRJFwYz9eaKd2QiclWLYy181api1r3uhtnF+PBEcrF7Pa+7gDHIT4LhbR2RLd0jfHMXHcfqtc5us3VWrRtb3yWeDzHH9GznSvGbCbjuKzeIoFhLXSLzu89OXwK9exeC3nCGyP6pGehAzXH2jsne/wAxu8D/ADRfzyJWpu99+4ljCYatAgqy58hWMdsBzZdS7YGh+9Gq5LXFpg2OoK9fj3muVlhq+FBPNcythHb5tY6rsteDnY+qd7EuOpNf8cpmCLTZ0IRjqlNxa2o4C2vK+a6FWjJ4Z+K5dTCv37jMrGs8jeb/AGtdRpQy5DjAuL6KHZ1E9r0Vqg07o4wLJYjFimMpccgMvFejPeenLVnPa7Q24/C/dJM/yG7TzjTwXo+ycX1tGm8CJAMaAnMDlK8YcS4kmST7svWdi093D0mAkuDG66xLvWFw82MyTn108XWkokQMvDvTIML90ZDw5pLzO6humTaw+PFHRZnoNAlnINxPwQho3pkkgQJuI4AIyOB3HJMDqcz7yyTVKsC2Y9SmpjWRdBYOR0shjj3/AEUbXEZkEIXjPneAALczCAt4zMX8D/2oKgkcedhGttFMH2EC/wAlC43IF7yoBMHIzYQqVSlM2810SQbGbazYdwhQ3OXiOacHDxOBDrtmfeS4e0dlNqdl7B+JoMjviy11SnFreChGHiQczos8K8y2jsV9O7e2yc7Sudh3mQ0eXgV6bisAACQYOqzG0tiNqO3jLD/UJ3eXZ0XfHms9MXMcNj2gkOHaGmnnkoKAJeJAzkJto4J9NxLu0LdrMGP+1HRxBBt+q9OdTX1yub126uKDRAu70VKm0ucAJc4+Z5nknw9AvdutEk35DmStXsnZIZAbdxz4nu4Bb8nlmfU+pjN19QbG2PcQA57uzJ9BOQ5r0PZuH3Wx4GxBt8lW2XgBTaHfzamMhqF1QAQPSc14Nat+vRJxJQYA0XPspKxSNhkElG3MqgXic9OKj3y28cvZSe0iTrJ+JQPcRbj7MqxkTn8MzrxTtJBEZaqOm8REjv4JxUyI/WyUTuYJtc5fqgNS+7lFz74IOtN8uSZj37uYBm9rDuCB6tQCSO4e+F1E1wvqY8J5It6Yg3uMkzGWuBOfP1SAngETn4iPJDN+/RCDLfeX1TtZoqGe+J5TpdRHLOJz/RGXbsx48b6pF0GALLPBXNIEQYPpfJQ4rDbwg3KvgJnUZ1TgzeK2QCJEQ7MSszj+iL96aIEyJBPZ8DovQa+H1E2Qs7XPnktS2fBwtl7E3G7v8xiczLtT3LUbMwzabbN7Wpj3ZHRpAZZ5XUjWA53HDJLeixSfA+fyUr32kwqsyIOU/DS6FsHKD4qUdihU7ISVKk+2R9lJUR16G6TBGZ05xxQOwxn72XL9UySAf2bn8EDQZDZ0n4gfNJJBM/DGAJ+H6qKpRNu18EkkBHBlzY34nUBD+zRIk2+iSSAW4ewMzN8vhnklUondJDsuX6pJIJGYWRmL524+KEYS5vw04eKSSBupjUeX6qarg8r5HKEySCpUokOzzJ07uaI4WIg552z+KSSCTqTx46ZRwuip4UzO98LeqSSCX9lk/e+CB9IsBII/0/QpJIJWYiLRlPqkkkg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4" name="Picture 8" descr="http://upload.wikimedia.org/wikipedia/commons/thumb/8/82/Van_de_graaff_generator_sm.jpg/220px-Van_de_graaff_generator_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76449"/>
            <a:ext cx="2095500" cy="4266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http://upload.wikimedia.org/wikipedia/commons/thumb/3/35/Wimshurst.jpg/350px-Wimshur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077230"/>
            <a:ext cx="5184576" cy="426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63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21357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err="1">
                <a:solidFill>
                  <a:schemeClr val="accent6">
                    <a:lumMod val="50000"/>
                  </a:schemeClr>
                </a:solidFill>
              </a:rPr>
              <a:t>Приклади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4630" y="5991671"/>
            <a:ext cx="34820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Трансформатор </a:t>
            </a:r>
            <a:r>
              <a:rPr lang="uk-UA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Тесли</a:t>
            </a:r>
            <a:endParaRPr lang="uk-UA" sz="2400" b="1" i="1" dirty="0">
              <a:solidFill>
                <a:schemeClr val="accent6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15362" name="Picture 2" descr="http://upload.wikimedia.org/wikipedia/commons/thumb/0/01/Original_Tesla_Coil.png/200px-Original_Tesla_Coi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3406695" cy="465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Файл:Lightning simulator questacon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076" y="1321514"/>
            <a:ext cx="4775439" cy="318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66236" y="4653136"/>
            <a:ext cx="49982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Трансформатор </a:t>
            </a:r>
            <a:r>
              <a:rPr lang="ru-RU" sz="20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Тесли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з </a:t>
            </a:r>
            <a:r>
              <a:rPr lang="ru-RU" sz="20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тороїдальним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терміналом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в </a:t>
            </a:r>
            <a:r>
              <a:rPr lang="ru-RU" sz="20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Австралійському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Національному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Музеї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у </a:t>
            </a:r>
            <a:r>
              <a:rPr lang="ru-RU" sz="20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Канберрі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10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0086" y="241484"/>
            <a:ext cx="29290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Котушка </a:t>
            </a:r>
            <a:r>
              <a:rPr lang="uk-UA" sz="28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Удена</a:t>
            </a:r>
            <a:endParaRPr lang="uk-UA" sz="2800" b="1" i="1" dirty="0">
              <a:solidFill>
                <a:schemeClr val="accent6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16386" name="Picture 2" descr="Файл:Oudin coil and circuit dia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99" y="800654"/>
            <a:ext cx="7767409" cy="5705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10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168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30686" y="737409"/>
            <a:ext cx="765773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Дякую</a:t>
            </a:r>
            <a:r>
              <a:rPr lang="ru-RU" sz="8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за </a:t>
            </a:r>
            <a:r>
              <a:rPr lang="ru-RU" sz="8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увагу</a:t>
            </a:r>
            <a:r>
              <a:rPr lang="ru-RU" sz="8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</a:t>
            </a:r>
            <a:endParaRPr lang="ru-RU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1920" y="4797152"/>
            <a:ext cx="51125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Над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презе</a:t>
            </a:r>
            <a:r>
              <a:rPr lang="uk-UA" sz="2400" b="1" i="1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нтацією</a:t>
            </a:r>
            <a:r>
              <a:rPr lang="uk-UA" sz="24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працювала</a:t>
            </a:r>
          </a:p>
          <a:p>
            <a:pPr algn="ctr"/>
            <a:r>
              <a:rPr lang="uk-UA" sz="24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Учениця 11 класу </a:t>
            </a:r>
          </a:p>
          <a:p>
            <a:pPr algn="ctr"/>
            <a:r>
              <a:rPr lang="uk-UA" sz="24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Канівської гімназії </a:t>
            </a:r>
          </a:p>
          <a:p>
            <a:pPr algn="ctr"/>
            <a:r>
              <a:rPr lang="uk-UA" sz="24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імені Івана Франка</a:t>
            </a:r>
          </a:p>
          <a:p>
            <a:pPr algn="ctr"/>
            <a:r>
              <a:rPr lang="uk-UA" sz="24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Соснова Юлія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03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84455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i="1" dirty="0">
                <a:solidFill>
                  <a:schemeClr val="accent6">
                    <a:lumMod val="50000"/>
                  </a:schemeClr>
                </a:solidFill>
              </a:rPr>
              <a:t>Трансформа́тор(від лат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</a:rPr>
              <a:t>transformo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</a:rPr>
              <a:t> — </a:t>
            </a:r>
            <a:r>
              <a:rPr lang="vi-VN" sz="2400" b="1" i="1" dirty="0">
                <a:solidFill>
                  <a:schemeClr val="accent6">
                    <a:lumMod val="50000"/>
                  </a:schemeClr>
                </a:solidFill>
              </a:rPr>
              <a:t>перетворювати) —пристрій для перетворення параметрів (амплітуд і фаз)напруг і струмів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</a:rPr>
              <a:t>Трансформатори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 широко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</a:rPr>
              <a:t>застосовуються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 в 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</a:rPr>
              <a:t>лініях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</a:rPr>
              <a:t>електропередач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, в 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</a:rPr>
              <a:t>розподільних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 та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</a:rPr>
              <a:t>побутових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</a:rPr>
              <a:t>пристроях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. </a:t>
            </a:r>
          </a:p>
        </p:txBody>
      </p:sp>
      <p:pic>
        <p:nvPicPr>
          <p:cNvPr id="2050" name="Picture 2" descr="http://upload.wikimedia.org/wikipedia/commons/thumb/9/94/WeldingTransformer-1.63.png/200px-WeldingTransformer-1.6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14" y="2492896"/>
            <a:ext cx="3756748" cy="3925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pload.wikimedia.org/wikipedia/commons/thumb/f/f8/PoleMountTransformer02.jpg/200px-PoleMountTransformer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92897"/>
            <a:ext cx="3960440" cy="392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789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84455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Передача 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</a:rPr>
              <a:t>електроенергії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</a:rPr>
              <a:t>відбувається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 з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</a:rPr>
              <a:t>меншими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</a:rPr>
              <a:t>втратами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 при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</a:rPr>
              <a:t>високій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</a:rPr>
              <a:t>напрузі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 й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</a:rPr>
              <a:t>малій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</a:rPr>
              <a:t>силі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 струму. Тому,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</a:rPr>
              <a:t>зазвичай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</a:rPr>
              <a:t>лінії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</a:rPr>
              <a:t>електропередач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 є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</a:rPr>
              <a:t>високовольтними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. </a:t>
            </a:r>
          </a:p>
        </p:txBody>
      </p:sp>
      <p:pic>
        <p:nvPicPr>
          <p:cNvPr id="3074" name="Picture 2" descr="http://www.oda.te.gov.ua/data/upload/news/buchatska/ua/19190/9d888165-7623-47ca-b59a-4caa30f08b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344816" cy="4891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509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39279"/>
            <a:ext cx="57470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Будова й принцип </a:t>
            </a:r>
            <a:r>
              <a:rPr lang="ru-RU" sz="4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дії</a:t>
            </a:r>
            <a:endParaRPr lang="ru-RU" sz="4400" b="1" i="1" dirty="0">
              <a:solidFill>
                <a:schemeClr val="accent6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4098" name="Picture 2" descr="Файл:Transformer3d col3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853" y="3068960"/>
            <a:ext cx="4390969" cy="329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965720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Найпростіший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трансформатор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складається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зобмоток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 на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спільному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 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осерді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. Одна з обмоток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під'єднана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до 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джерела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змінного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струму.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Ця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обмотка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називається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 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первинною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.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Інша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обмотка,вторинна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, служить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джерелом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струму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для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навантаження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.</a:t>
            </a:r>
          </a:p>
        </p:txBody>
      </p:sp>
      <p:pic>
        <p:nvPicPr>
          <p:cNvPr id="4102" name="Picture 6" descr="http://uchni.com.ua/pars_docs/refs/5/4858/4858_html_7ed78f2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68959"/>
            <a:ext cx="3840000" cy="329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35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4860032" y="2574196"/>
            <a:ext cx="4032448" cy="3879141"/>
            <a:chOff x="4752549" y="3096563"/>
            <a:chExt cx="3887374" cy="3356773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4788024" y="3096563"/>
              <a:ext cx="3851899" cy="329754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Picture 4" descr="http://upload.wikimedia.org/wikipedia/commons/thumb/4/49/Transformer_under_load.svg/220px-Transformer_under_load.svg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549" y="3155795"/>
              <a:ext cx="3851899" cy="3297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Прямоугольник 3"/>
          <p:cNvSpPr/>
          <p:nvPr/>
        </p:nvSpPr>
        <p:spPr>
          <a:xfrm>
            <a:off x="295924" y="265872"/>
            <a:ext cx="85965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</a:rPr>
              <a:t>Створений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</a:rPr>
              <a:t>струмом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 у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</a:rPr>
              <a:t>первинній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</a:rPr>
              <a:t>обмотці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</a:rPr>
              <a:t>змінний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</a:rPr>
              <a:t>магнітний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</a:rPr>
              <a:t>потік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</a:rPr>
              <a:t>викликає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</a:rPr>
              <a:t>появу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</a:rPr>
              <a:t>е.р.с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. у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</a:rPr>
              <a:t>вторинній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</a:rPr>
              <a:t>обмотці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</a:rPr>
              <a:t>оскільки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</a:rPr>
              <a:t>обидві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 обмотки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</a:rPr>
              <a:t>мають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</a:rPr>
              <a:t>спільне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</a:rPr>
              <a:t>осердя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</a:rPr>
              <a:t>Співвідношення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</a:rPr>
              <a:t>е.р.с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. у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</a:rPr>
              <a:t>вторинній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</a:rPr>
              <a:t>обмотці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 й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</a:rPr>
              <a:t>напруги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 на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</a:rPr>
              <a:t>первинній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</a:rPr>
              <a:t>залежить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</a:rPr>
              <a:t>від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</a:rPr>
              <a:t>кількості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</a:rPr>
              <a:t>витків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 у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</a:rPr>
              <a:t>обох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 обмотках.</a:t>
            </a:r>
          </a:p>
          <a:p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</a:rPr>
              <a:t>ідеальному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</a:rPr>
              <a:t>випадку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122" name="Picture 2" descr="&#10;\frac{U_{S}}{U_{P}} = \frac{N_{S}}{N_{P}} = \frac{I_P}{I_S}&#10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34" y="2667937"/>
            <a:ext cx="3549610" cy="119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95924" y="3881803"/>
            <a:ext cx="470918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</a:rPr>
              <a:t>Таким чином, </a:t>
            </a:r>
            <a:r>
              <a:rPr lang="ru-RU" sz="2200" b="1" i="1" dirty="0" err="1" smtClean="0">
                <a:solidFill>
                  <a:schemeClr val="accent6">
                    <a:lumMod val="50000"/>
                  </a:schemeClr>
                </a:solidFill>
              </a:rPr>
              <a:t>перетворення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200" b="1" i="1" dirty="0" err="1" smtClean="0">
                <a:solidFill>
                  <a:schemeClr val="accent6">
                    <a:lumMod val="50000"/>
                  </a:schemeClr>
                </a:solidFill>
              </a:rPr>
              <a:t>напруги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</a:rPr>
              <a:t> й </a:t>
            </a:r>
            <a:r>
              <a:rPr lang="ru-RU" sz="2200" b="1" i="1" dirty="0" err="1" smtClean="0">
                <a:solidFill>
                  <a:schemeClr val="accent6">
                    <a:lumMod val="50000"/>
                  </a:schemeClr>
                </a:solidFill>
              </a:rPr>
              <a:t>сили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</a:rPr>
              <a:t> струму в </a:t>
            </a:r>
            <a:r>
              <a:rPr lang="ru-RU" sz="2200" b="1" i="1" dirty="0" err="1" smtClean="0">
                <a:solidFill>
                  <a:schemeClr val="accent6">
                    <a:lumMod val="50000"/>
                  </a:schemeClr>
                </a:solidFill>
              </a:rPr>
              <a:t>трансформаторів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200" b="1" i="1" dirty="0" err="1" smtClean="0">
                <a:solidFill>
                  <a:schemeClr val="accent6">
                    <a:lumMod val="50000"/>
                  </a:schemeClr>
                </a:solidFill>
              </a:rPr>
              <a:t>визначається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200" b="1" i="1" dirty="0" err="1" smtClean="0">
                <a:solidFill>
                  <a:schemeClr val="accent6">
                    <a:lumMod val="50000"/>
                  </a:schemeClr>
                </a:solidFill>
              </a:rPr>
              <a:t>кількістю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200" b="1" i="1" dirty="0" err="1" smtClean="0">
                <a:solidFill>
                  <a:schemeClr val="accent6">
                    <a:lumMod val="50000"/>
                  </a:schemeClr>
                </a:solidFill>
              </a:rPr>
              <a:t>витків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</a:rPr>
              <a:t> у </a:t>
            </a:r>
            <a:r>
              <a:rPr lang="ru-RU" sz="2200" b="1" i="1" dirty="0" err="1" smtClean="0">
                <a:solidFill>
                  <a:schemeClr val="accent6">
                    <a:lumMod val="50000"/>
                  </a:schemeClr>
                </a:solidFill>
              </a:rPr>
              <a:t>первинній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</a:rPr>
              <a:t> та </a:t>
            </a:r>
            <a:r>
              <a:rPr lang="ru-RU" sz="2200" b="1" i="1" dirty="0" err="1" smtClean="0">
                <a:solidFill>
                  <a:schemeClr val="accent6">
                    <a:lumMod val="50000"/>
                  </a:schemeClr>
                </a:solidFill>
              </a:rPr>
              <a:t>вторинній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</a:rPr>
              <a:t> обмотках. </a:t>
            </a:r>
            <a:r>
              <a:rPr lang="ru-RU" sz="2200" b="1" i="1" dirty="0" err="1" smtClean="0">
                <a:solidFill>
                  <a:schemeClr val="accent6">
                    <a:lumMod val="50000"/>
                  </a:schemeClr>
                </a:solidFill>
              </a:rPr>
              <a:t>Напруга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200" b="1" i="1" dirty="0" err="1" smtClean="0">
                <a:solidFill>
                  <a:schemeClr val="accent6">
                    <a:lumMod val="50000"/>
                  </a:schemeClr>
                </a:solidFill>
              </a:rPr>
              <a:t>пропорційна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200" b="1" i="1" dirty="0" err="1" smtClean="0">
                <a:solidFill>
                  <a:schemeClr val="accent6">
                    <a:lumMod val="50000"/>
                  </a:schemeClr>
                </a:solidFill>
              </a:rPr>
              <a:t>кількості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200" b="1" i="1" dirty="0" err="1" smtClean="0">
                <a:solidFill>
                  <a:schemeClr val="accent6">
                    <a:lumMod val="50000"/>
                  </a:schemeClr>
                </a:solidFill>
              </a:rPr>
              <a:t>витків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200" b="1" i="1" dirty="0" err="1" smtClean="0">
                <a:solidFill>
                  <a:schemeClr val="accent6">
                    <a:lumMod val="50000"/>
                  </a:schemeClr>
                </a:solidFill>
              </a:rPr>
              <a:t>тоді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</a:rPr>
              <a:t> як сила струму </a:t>
            </a:r>
            <a:r>
              <a:rPr lang="ru-RU" sz="2200" b="1" i="1" dirty="0" err="1" smtClean="0">
                <a:solidFill>
                  <a:schemeClr val="accent6">
                    <a:lumMod val="50000"/>
                  </a:schemeClr>
                </a:solidFill>
              </a:rPr>
              <a:t>обернено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200" b="1" i="1" dirty="0" err="1" smtClean="0">
                <a:solidFill>
                  <a:schemeClr val="accent6">
                    <a:lumMod val="50000"/>
                  </a:schemeClr>
                </a:solidFill>
              </a:rPr>
              <a:t>пропорційна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200" b="1" i="1" dirty="0" err="1" smtClean="0">
                <a:solidFill>
                  <a:schemeClr val="accent6">
                    <a:lumMod val="50000"/>
                  </a:schemeClr>
                </a:solidFill>
              </a:rPr>
              <a:t>їй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22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933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01414"/>
            <a:ext cx="345960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Різновиди</a:t>
            </a:r>
            <a:endParaRPr lang="ru-RU" sz="5400" b="1" i="1" dirty="0">
              <a:solidFill>
                <a:schemeClr val="accent6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24744"/>
            <a:ext cx="83529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Силовий</a:t>
            </a:r>
            <a:r>
              <a:rPr lang="ru-RU" sz="2800" b="1" i="1" u="sng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трансформатор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 —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стаціонарний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прилад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з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двома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або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більше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обмотками,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який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за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допомогою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електромагнітної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індукції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перетворює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систему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змінної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напруги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та струму в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іншу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систему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змінної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напруги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та струму, як правило,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різних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значень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при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тій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же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частоті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з метою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передачі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електроенергії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без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зміни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її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потужності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при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передаванні</a:t>
            </a:r>
            <a:endParaRPr lang="ru-RU" sz="2200" b="1" i="1" dirty="0">
              <a:solidFill>
                <a:schemeClr val="accent6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6146" name="Picture 2" descr="http://forca.ru/images/oborudovanie/transformator/konstrukciya-transformato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133" y="3645344"/>
            <a:ext cx="4881355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energyland.info/img/news/062012/08ba63623f400cbfb84820170e530d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27" y="3681111"/>
            <a:ext cx="3634801" cy="284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110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7"/>
            <a:ext cx="86409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Силовий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трансформатор </a:t>
            </a:r>
            <a:r>
              <a:rPr lang="ru-RU" sz="2200" b="1" i="1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використовується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для </a:t>
            </a:r>
            <a:r>
              <a:rPr lang="ru-RU" sz="2200" b="1" i="1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перетворення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200" b="1" i="1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параметрів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200" b="1" i="1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електричної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200" b="1" i="1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енергії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в </a:t>
            </a:r>
            <a:r>
              <a:rPr lang="ru-RU" sz="2200" b="1" i="1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електричних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мережах і </a:t>
            </a:r>
            <a:r>
              <a:rPr lang="ru-RU" sz="2200" b="1" i="1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устаткуванні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, </a:t>
            </a:r>
            <a:r>
              <a:rPr lang="ru-RU" sz="2200" b="1" i="1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що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200" b="1" i="1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застосовуються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для </a:t>
            </a:r>
            <a:r>
              <a:rPr lang="ru-RU" sz="2200" b="1" i="1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приймання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та </a:t>
            </a:r>
            <a:r>
              <a:rPr lang="ru-RU" sz="2200" b="1" i="1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споживання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200" b="1" i="1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електричної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200" b="1" i="1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енергії</a:t>
            </a:r>
            <a:endParaRPr lang="ru-RU" sz="2200" b="1" i="1" dirty="0">
              <a:solidFill>
                <a:schemeClr val="accent6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125872"/>
            <a:ext cx="4007771" cy="4327464"/>
          </a:xfrm>
          <a:prstGeom prst="rect">
            <a:avLst/>
          </a:prstGeom>
        </p:spPr>
      </p:pic>
      <p:pic>
        <p:nvPicPr>
          <p:cNvPr id="7170" name="Picture 2" descr="File:Transformer 110k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46" y="2125872"/>
            <a:ext cx="4543073" cy="432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675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948264" y="2996952"/>
            <a:ext cx="1872208" cy="34563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88640"/>
            <a:ext cx="849694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Автотрансформатор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 — трансформатор,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дві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або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більше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обмоток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якого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мають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спільну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частину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.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Це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є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варіант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виконання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силового трансформатора, в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якому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первинна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і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вторинна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обмотки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сполучені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безпосередньо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, і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мають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за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рахунок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цього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не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тільки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електромагнітний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зв'язок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, а й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електричний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.</a:t>
            </a:r>
          </a:p>
        </p:txBody>
      </p:sp>
      <p:pic>
        <p:nvPicPr>
          <p:cNvPr id="8194" name="Picture 2" descr="http://upload.wikimedia.org/wikipedia/commons/thumb/c/c1/Autotransformer.svg/110px-Autotransformer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996952"/>
            <a:ext cx="1728192" cy="345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Файл:Bezopasnyi LATR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44" y="2996952"/>
            <a:ext cx="6084372" cy="345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spb.openrussia.ru/users/166/16612/pics/it_16612_72215.jpg?2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52936"/>
            <a:ext cx="3229370" cy="360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encrypted-tbn2.gstatic.com/images?q=tbn:ANd9GcQtxvEkaocwdgg64pmFz_O6K7qEpItaddEAkx57TCeK3la22HW-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821" y="2960949"/>
            <a:ext cx="3004695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44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49694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Вимірювальний</a:t>
            </a:r>
            <a:r>
              <a:rPr lang="ru-RU" sz="2800" b="1" i="1" u="sng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трансформатор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 — трансформатор,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призначений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для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пересилання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інформаційного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сигналу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вимірювальним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приладам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,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лічильникам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,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пристроям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захисту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і (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або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)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керування</a:t>
            </a:r>
            <a:r>
              <a:rPr lang="ru-RU" sz="2400" b="1" i="1" baseline="30000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.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Вимірювальні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трансформатори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поділяються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на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трансформатори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струму і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трансформатори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напруги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.</a:t>
            </a:r>
          </a:p>
        </p:txBody>
      </p:sp>
      <p:pic>
        <p:nvPicPr>
          <p:cNvPr id="9218" name="Picture 2" descr="http://upload.wikimedia.org/wikipedia/commons/thumb/9/94/WeldingTransformer-1.63.png/200px-WeldingTransformer-1.6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996952"/>
            <a:ext cx="3528392" cy="368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Файл:SF6 current transformer TGFM-110 Russ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88" y="2996952"/>
            <a:ext cx="4632449" cy="347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53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42</TotalTime>
  <Words>192</Words>
  <Application>Microsoft Office PowerPoint</Application>
  <PresentationFormat>Экран (4:3)</PresentationFormat>
  <Paragraphs>28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TOSHIBA</dc:creator>
  <cp:lastModifiedBy>TOSHIBA</cp:lastModifiedBy>
  <cp:revision>5</cp:revision>
  <dcterms:created xsi:type="dcterms:W3CDTF">2013-12-22T20:40:23Z</dcterms:created>
  <dcterms:modified xsi:type="dcterms:W3CDTF">2013-12-22T21:23:19Z</dcterms:modified>
</cp:coreProperties>
</file>