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2"/>
  </p:notesMasterIdLst>
  <p:sldIdLst>
    <p:sldId id="256" r:id="rId2"/>
    <p:sldId id="257" r:id="rId3"/>
    <p:sldId id="260" r:id="rId4"/>
    <p:sldId id="288" r:id="rId5"/>
    <p:sldId id="280" r:id="rId6"/>
    <p:sldId id="291" r:id="rId7"/>
    <p:sldId id="299" r:id="rId8"/>
    <p:sldId id="295" r:id="rId9"/>
    <p:sldId id="292" r:id="rId10"/>
    <p:sldId id="270" r:id="rId11"/>
    <p:sldId id="294" r:id="rId12"/>
    <p:sldId id="302" r:id="rId13"/>
    <p:sldId id="290" r:id="rId14"/>
    <p:sldId id="273" r:id="rId15"/>
    <p:sldId id="282" r:id="rId16"/>
    <p:sldId id="277" r:id="rId17"/>
    <p:sldId id="296" r:id="rId18"/>
    <p:sldId id="297" r:id="rId19"/>
    <p:sldId id="276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2929"/>
    <a:srgbClr val="90D4B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6" autoAdjust="0"/>
  </p:normalViewPr>
  <p:slideViewPr>
    <p:cSldViewPr>
      <p:cViewPr>
        <p:scale>
          <a:sx n="90" d="100"/>
          <a:sy n="90" d="100"/>
        </p:scale>
        <p:origin x="-7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50ABE-8F52-4368-BEE5-F75E46B6405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FFEC2-71AE-4CD6-8143-053FB5A2C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372F1D-283F-44A1-A48F-4BCBF5561A97}" type="slidenum">
              <a:rPr lang="uk-UA"/>
              <a:pPr/>
              <a:t>5</a:t>
            </a:fld>
            <a:endParaRPr lang="uk-UA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D96930-A468-469D-AA05-4A7D62F6991A}" type="slidenum">
              <a:rPr lang="uk-UA"/>
              <a:pPr/>
              <a:t>8</a:t>
            </a:fld>
            <a:endParaRPr lang="uk-UA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5B9FDD-D410-4C75-84C5-7D1AE8D66C85}" type="slidenum">
              <a:rPr lang="uk-UA"/>
              <a:pPr/>
              <a:t>12</a:t>
            </a:fld>
            <a:endParaRPr lang="uk-UA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4/12/12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104CB9E7-0E75-48F1-B49C-19EA6C15743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03D4A8"/>
            </a:gs>
            <a:gs pos="45000">
              <a:srgbClr val="21D6E0">
                <a:alpha val="32000"/>
              </a:srgbClr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777A-BD27-4FEC-B1F9-6C6618028110}" type="datetimeFigureOut">
              <a:rPr lang="ru-RU" smtClean="0"/>
              <a:pPr/>
              <a:t>10.12.2012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7D91-4138-4069-816B-E951443BD0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3304/elenlipina.9/0_200cc_7438541c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://www.gazetayakutia.ru/archive/pic/0507/2107-6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112078" cy="49685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Шлях до </a:t>
            </a:r>
            <a:r>
              <a:rPr lang="ru-RU" sz="6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розвитку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урешт</a:t>
            </a:r>
            <a:r>
              <a:rPr lang="uk-UA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і-решт, до щастя людини лежить через</a:t>
            </a:r>
            <a:br>
              <a:rPr lang="uk-UA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її працю 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260648"/>
            <a:ext cx="62857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Залежн</a:t>
            </a:r>
            <a:r>
              <a:rPr lang="uk-UA" sz="5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5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сть</a:t>
            </a:r>
            <a:r>
              <a:rPr lang="ru-RU" sz="5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сили</a:t>
            </a:r>
            <a:r>
              <a:rPr lang="ru-RU" sz="5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тертя</a:t>
            </a:r>
            <a:r>
              <a:rPr lang="ru-RU" sz="5400" b="1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179512" y="4725144"/>
            <a:ext cx="2736304" cy="21328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залежить від площі дотичних поверхонь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3131840" y="2924944"/>
            <a:ext cx="2808312" cy="2232248"/>
          </a:xfrm>
          <a:prstGeom prst="plaque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Залежить від навантаження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6300192" y="1484784"/>
            <a:ext cx="2843808" cy="223224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Залежить від роду  тертьових поверхонь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696652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Сила тертя визначається за формулою: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err="1" smtClean="0">
                <a:ln w="1143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uk-UA" sz="3200" b="1" i="1" baseline="-30000" dirty="0" err="1" smtClean="0">
                <a:ln w="1143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</a:t>
            </a:r>
            <a:r>
              <a:rPr lang="uk-UA" sz="3200" b="1" i="1" dirty="0" smtClean="0">
                <a:ln w="11430"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μN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756084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 поверхня горизонтальна, то сила тиску на неї дорівнює вазі тіла: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= Р = </a:t>
            </a:r>
            <a:r>
              <a:rPr lang="uk-UA" sz="3200" b="1" i="1" dirty="0" err="1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mg</a:t>
            </a:r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</a:t>
            </a:r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3200" b="1" i="1" dirty="0" err="1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Fтер</a:t>
            </a:r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. = </a:t>
            </a:r>
            <a:r>
              <a:rPr lang="uk-UA" sz="3200" b="1" i="1" dirty="0" err="1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μmg</a:t>
            </a:r>
            <a:endParaRPr lang="ru-RU" sz="3200" b="1" dirty="0">
              <a:ln w="11430"/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013176"/>
            <a:ext cx="777686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i="1" dirty="0" smtClean="0">
                <a:ln w="11430"/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μ</a:t>
            </a:r>
            <a:r>
              <a:rPr lang="uk-UA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3" pitchFamily="18" charset="2"/>
              </a:rPr>
              <a:t> коефіцієнт тертя ковзання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188640"/>
            <a:ext cx="8532813" cy="2245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Коефіцієнт пропорційності </a:t>
            </a:r>
            <a:r>
              <a:rPr lang="uk-UA" sz="2800" b="1" dirty="0">
                <a:solidFill>
                  <a:srgbClr val="0000FF"/>
                </a:solidFill>
                <a:latin typeface="Times New Roman" pitchFamily="16" charset="0"/>
                <a:ea typeface="Calibri" charset="0"/>
                <a:cs typeface="Calibri" charset="0"/>
              </a:rPr>
              <a:t>μ</a:t>
            </a:r>
            <a:r>
              <a:rPr lang="uk-UA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називається 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6" charset="0"/>
                <a:ea typeface="Calibri" charset="0"/>
                <a:cs typeface="Calibri" charset="0"/>
              </a:rPr>
              <a:t>коефіцієнтом тертя ковзання</a:t>
            </a:r>
            <a:r>
              <a:rPr lang="uk-UA" sz="2800" dirty="0" smtClean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2800" dirty="0" smtClean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Він визначається матеріалом дотичних поверхонь та якістю їх обробки.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28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Коефіцієнт тертя визначається експериментально</a:t>
            </a:r>
            <a:r>
              <a:rPr lang="uk-UA" sz="2400" dirty="0">
                <a:solidFill>
                  <a:srgbClr val="000000"/>
                </a:solidFill>
                <a:latin typeface="Times New Roman" pitchFamily="16" charset="0"/>
                <a:ea typeface="Calibri" charset="0"/>
                <a:cs typeface="Calibri" charset="0"/>
              </a:rPr>
              <a:t>. 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971600" y="2564904"/>
          <a:ext cx="6624736" cy="4108937"/>
        </p:xfrm>
        <a:graphic>
          <a:graphicData uri="http://schemas.openxmlformats.org/drawingml/2006/table">
            <a:tbl>
              <a:tblPr/>
              <a:tblGrid>
                <a:gridCol w="3931196"/>
                <a:gridCol w="2693540"/>
              </a:tblGrid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Матеріали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Коефіцієнт тертя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Сталь по льоду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0,015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Сталь по сталі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0,03-0,09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Дерево по дереву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0,2-0,5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Шини по сухому асфальту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0,5-0,7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  <a:defRPr/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Шини по мокрому асфальту</a:t>
                      </a: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Calibri" charset="0"/>
                        <a:cs typeface="Calibri" charset="0"/>
                      </a:endParaRP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0,35-0,45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69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Шини по льоду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Calibri" charset="0"/>
                          <a:cs typeface="Calibri" charset="0"/>
                        </a:rPr>
                        <a:t>0,15-0,20</a:t>
                      </a:r>
                    </a:p>
                  </a:txBody>
                  <a:tcPr marT="55440" marB="45360" anchor="ctr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однакових умов сила тертя ковзання завжди більша за силу тертя кочення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132856"/>
            <a:ext cx="3672408" cy="2756071"/>
          </a:xfrm>
          <a:prstGeom prst="rect">
            <a:avLst/>
          </a:prstGeom>
        </p:spPr>
      </p:pic>
      <p:pic>
        <p:nvPicPr>
          <p:cNvPr id="4" name="Picture 8" descr="ANIBAR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97152"/>
            <a:ext cx="1509712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3795752" cy="23042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3 из 150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68011" y="0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Thunder_Stone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763758" y="3429000"/>
            <a:ext cx="4380242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3053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36004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74160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Способи збільшення сили тертя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 descr="zima0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3717032"/>
            <a:ext cx="3862764" cy="2987603"/>
          </a:xfrm>
          <a:prstGeom prst="rect">
            <a:avLst/>
          </a:prstGeom>
          <a:noFill/>
          <a:ln w="38103">
            <a:solidFill>
              <a:srgbClr val="A50021"/>
            </a:solidFill>
            <a:prstDash val="solid"/>
            <a:miter/>
          </a:ln>
        </p:spPr>
      </p:pic>
      <p:pic>
        <p:nvPicPr>
          <p:cNvPr id="4" name="Picture 4" descr="2_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12160" y="1196752"/>
            <a:ext cx="1872208" cy="2268993"/>
          </a:xfrm>
          <a:prstGeom prst="rect">
            <a:avLst/>
          </a:prstGeom>
          <a:noFill/>
          <a:ln w="38103">
            <a:solidFill>
              <a:srgbClr val="A50021"/>
            </a:solidFill>
            <a:prstDash val="solid"/>
            <a:miter/>
          </a:ln>
        </p:spPr>
      </p:pic>
      <p:pic>
        <p:nvPicPr>
          <p:cNvPr id="7" name="Picture 5" descr="dyubeli-cat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24128" y="3861048"/>
            <a:ext cx="2432998" cy="2509026"/>
          </a:xfrm>
          <a:prstGeom prst="rect">
            <a:avLst/>
          </a:prstGeom>
          <a:noFill/>
          <a:ln w="38103">
            <a:solidFill>
              <a:srgbClr val="A50021"/>
            </a:solidFill>
            <a:prstDash val="solid"/>
            <a:miter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980728"/>
            <a:ext cx="2692110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ig-beari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11760" y="2420888"/>
            <a:ext cx="2592288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2492896"/>
            <a:ext cx="2362196" cy="22891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332656"/>
            <a:ext cx="698477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Способи зменшення сили тертя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275856" y="5013176"/>
            <a:ext cx="3311525" cy="1628775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/>
              <a:t>Підбір матеріалів з низьким коефіцієнтом тертя</a:t>
            </a:r>
            <a:endParaRPr lang="ru-RU" b="1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79512" y="1052736"/>
            <a:ext cx="3455988" cy="1584325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/>
              <a:t>Заміна тертя ковзання на силу тертя кочення</a:t>
            </a:r>
            <a:endParaRPr lang="ru-RU" b="1" dirty="0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5580112" y="980728"/>
            <a:ext cx="3311525" cy="1628775"/>
          </a:xfrm>
          <a:prstGeom prst="ellipse">
            <a:avLst/>
          </a:prstGeom>
          <a:solidFill>
            <a:schemeClr val="hlink"/>
          </a:solidFill>
          <a:ln w="127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uk-UA" b="1" dirty="0" smtClean="0"/>
              <a:t>Тертьові поверхні розділяють рідиною, мастилом</a:t>
            </a:r>
            <a:endParaRPr lang="ru-RU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12160" y="2708920"/>
            <a:ext cx="2928937" cy="2286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41775"/>
            <a:ext cx="3321283" cy="201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Чи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Одесі</a:t>
            </a:r>
            <a:r>
              <a:rPr lang="ru-RU" b="1" dirty="0" smtClean="0">
                <a:solidFill>
                  <a:srgbClr val="FF0000"/>
                </a:solidFill>
              </a:rPr>
              <a:t> , </a:t>
            </a:r>
            <a:r>
              <a:rPr lang="ru-RU" b="1" dirty="0" err="1" smtClean="0">
                <a:solidFill>
                  <a:srgbClr val="FF0000"/>
                </a:solidFill>
              </a:rPr>
              <a:t>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Полтаві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чи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самій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столиці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Ходить чумак </a:t>
            </a:r>
            <a:r>
              <a:rPr lang="ru-RU" b="1" dirty="0" err="1" smtClean="0">
                <a:solidFill>
                  <a:srgbClr val="FF0000"/>
                </a:solidFill>
              </a:rPr>
              <a:t>із</a:t>
            </a:r>
            <a:r>
              <a:rPr lang="ru-RU" b="1" dirty="0" smtClean="0">
                <a:solidFill>
                  <a:srgbClr val="FF0000"/>
                </a:solidFill>
              </a:rPr>
              <a:t> мазницею </a:t>
            </a:r>
            <a:r>
              <a:rPr lang="ru-RU" b="1" dirty="0" err="1" smtClean="0">
                <a:solidFill>
                  <a:srgbClr val="FF0000"/>
                </a:solidFill>
              </a:rPr>
              <a:t>помежи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крамниці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А в  </a:t>
            </a:r>
            <a:r>
              <a:rPr lang="ru-RU" b="1" dirty="0" err="1" smtClean="0">
                <a:solidFill>
                  <a:srgbClr val="FF0000"/>
                </a:solidFill>
              </a:rPr>
              <a:t>крамницях</a:t>
            </a:r>
            <a:r>
              <a:rPr lang="ru-RU" b="1" dirty="0" smtClean="0">
                <a:solidFill>
                  <a:srgbClr val="FF0000"/>
                </a:solidFill>
              </a:rPr>
              <a:t> тих товару: </a:t>
            </a:r>
            <a:r>
              <a:rPr lang="ru-RU" b="1" dirty="0" err="1" smtClean="0">
                <a:solidFill>
                  <a:srgbClr val="FF0000"/>
                </a:solidFill>
              </a:rPr>
              <a:t>срібло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злото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сяє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А </a:t>
            </a:r>
            <a:r>
              <a:rPr lang="ru-RU" b="1" dirty="0" err="1" smtClean="0">
                <a:solidFill>
                  <a:srgbClr val="FF0000"/>
                </a:solidFill>
              </a:rPr>
              <a:t>чумакові</a:t>
            </a:r>
            <a:r>
              <a:rPr lang="ru-RU" b="1" dirty="0" smtClean="0">
                <a:solidFill>
                  <a:srgbClr val="FF0000"/>
                </a:solidFill>
              </a:rPr>
              <a:t> все </a:t>
            </a:r>
            <a:r>
              <a:rPr lang="ru-RU" b="1" dirty="0" err="1" smtClean="0">
                <a:solidFill>
                  <a:srgbClr val="FF0000"/>
                </a:solidFill>
              </a:rPr>
              <a:t>байдуже</a:t>
            </a:r>
            <a:r>
              <a:rPr lang="ru-RU" b="1" dirty="0" smtClean="0">
                <a:solidFill>
                  <a:srgbClr val="FF0000"/>
                </a:solidFill>
              </a:rPr>
              <a:t>,  </a:t>
            </a:r>
            <a:r>
              <a:rPr lang="ru-RU" b="1" dirty="0" err="1" smtClean="0">
                <a:solidFill>
                  <a:srgbClr val="FF0000"/>
                </a:solidFill>
              </a:rPr>
              <a:t>він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дьогтю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шукає</a:t>
            </a:r>
            <a:r>
              <a:rPr lang="ru-RU" sz="20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         </a:t>
            </a:r>
            <a:r>
              <a:rPr lang="ru-RU" sz="1600" b="1" dirty="0" err="1" smtClean="0">
                <a:solidFill>
                  <a:srgbClr val="FF0000"/>
                </a:solidFill>
              </a:rPr>
              <a:t>С.Руданського</a:t>
            </a:r>
            <a:r>
              <a:rPr lang="ru-RU" sz="1600" b="1" dirty="0" smtClean="0">
                <a:solidFill>
                  <a:srgbClr val="FF0000"/>
                </a:solidFill>
              </a:rPr>
              <a:t> « Добре </a:t>
            </a:r>
            <a:r>
              <a:rPr lang="ru-RU" sz="1600" b="1" dirty="0" err="1" smtClean="0">
                <a:solidFill>
                  <a:srgbClr val="FF0000"/>
                </a:solidFill>
              </a:rPr>
              <a:t>торгувалось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6821" y="3501008"/>
            <a:ext cx="387717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3651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Дьоготь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'язка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бура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складна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Немазаний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віз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скрипить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мазаний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сам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біжить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мастила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нема 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діла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Зникло б у ниток тертя, пропали б одяг і взуття».</a:t>
            </a:r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838842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Прокоментуйте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прислів’я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6a13411ec7dd44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645024"/>
            <a:ext cx="2586097" cy="18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85184"/>
            <a:ext cx="1763688" cy="155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i?id=19081210&amp;tov=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060848"/>
            <a:ext cx="2232248" cy="183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00506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Виписує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кренделя, як у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гололід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теля</a:t>
            </a:r>
          </a:p>
          <a:p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Танцює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як цап на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льоду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Погляньте на оцю біду: танцює , як корова на льоду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5733256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 й коня кують, щоб не спотикався</a:t>
            </a:r>
            <a:r>
              <a:rPr lang="uk-UA" sz="16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i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22768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Коси коса,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роса.</a:t>
            </a:r>
          </a:p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Коса любить брусок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сала кусок.</a:t>
            </a:r>
          </a:p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Плуг в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блищить</a:t>
            </a:r>
            <a:endParaRPr lang="ru-RU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475656" y="0"/>
            <a:ext cx="6768752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Сила </a:t>
            </a:r>
            <a:r>
              <a:rPr lang="uk-UA" sz="40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тертя в природі</a:t>
            </a:r>
            <a:endParaRPr lang="ru-RU" sz="3600" b="1" i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8678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16" y="1052737"/>
            <a:ext cx="442008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0" y="1052736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uk-UA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багатьох рослин і тварин є різні органи призначені для хапання (вусики  рослин, хобот слона, чіпкі хвости лазячих тварин) . Усі вони мають шорстку поверхню для збільшення тертя </a:t>
            </a:r>
            <a:endParaRPr kumimoji="0" lang="de-DE" altLang="ja-JP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ide0012_image016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>
          <a:xfrm>
            <a:off x="4716016" y="3861048"/>
            <a:ext cx="4297681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228600">
              <a:schemeClr val="accent2">
                <a:lumMod val="50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663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11560"/>
                <a:gridCol w="3728458"/>
                <a:gridCol w="4192422"/>
                <a:gridCol w="611560"/>
              </a:tblGrid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№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Питання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Відповідь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Бал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Математичний вираз закону Гука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закону Гука k – це…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56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Математичний вираз для сили тяжіння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для сили тяжіння g =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Від чого залежить g?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закону Гука х – це…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56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Як позначається сила реакції опори?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Одиниці вимірювання k -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Чому дорівнює сила тяжіння тіла масою 1 кг на Землі?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Одиниці вимірювання g -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Чому дорівнює вага тіла масою 10кг на Землі?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4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Де й у скільки разів вага космонавта буде меншою - на Землі або на Місяці?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39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200" b="1" dirty="0">
                          <a:solidFill>
                            <a:srgbClr val="00B0F0"/>
                          </a:solidFill>
                        </a:rPr>
                        <a:t>Всього</a:t>
                      </a:r>
                      <a:endParaRPr lang="ru-RU" sz="1200" b="1" i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935993"/>
            <a:ext cx="8424936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ja-JP" sz="6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Домашнє</a:t>
            </a:r>
            <a:r>
              <a:rPr kumimoji="0" lang="de-DE" altLang="ja-JP" sz="6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 </a:t>
            </a:r>
            <a:r>
              <a:rPr kumimoji="0" lang="de-DE" altLang="ja-JP" sz="6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завдання</a:t>
            </a:r>
            <a:endParaRPr kumimoji="0" lang="de-DE" altLang="ja-JP" sz="6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de-DE" altLang="ja-JP" sz="3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Опрацювати</a:t>
            </a:r>
            <a:r>
              <a:rPr kumimoji="0" lang="de-DE" altLang="ja-JP" sz="3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Andale Sans UI"/>
                <a:cs typeface="Times New Roman" pitchFamily="18" charset="0"/>
              </a:rPr>
              <a:t> § 10 </a:t>
            </a:r>
            <a:endParaRPr kumimoji="0" lang="ru-RU" altLang="ja-JP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Andale Sans UI"/>
              <a:cs typeface="Times New Roman" pitchFamily="18" charset="0"/>
            </a:endParaRPr>
          </a:p>
          <a:p>
            <a:pPr marL="742950" lvl="0" indent="-742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uk-UA" altLang="ja-JP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Сласти</a:t>
            </a:r>
            <a:r>
              <a:rPr lang="uk-UA" altLang="ja-JP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розповідь на тему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Якби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зникла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сила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тертя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kumimoji="0" lang="de-DE" altLang="ja-JP" sz="3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4000" cy="686634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73687"/>
                <a:gridCol w="3666331"/>
                <a:gridCol w="4192422"/>
                <a:gridCol w="611560"/>
              </a:tblGrid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№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Питання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Відповідь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i="1" dirty="0"/>
                        <a:t>Бал</a:t>
                      </a:r>
                      <a:endParaRPr lang="ru-RU" sz="1600" b="1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Математичний вираз закону Гука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n-US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пр. =  </a:t>
                      </a:r>
                      <a:r>
                        <a:rPr lang="en-US" sz="1800" b="1" i="1" dirty="0" err="1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k∆x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закону Гука k – це…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Жорсткість</a:t>
                      </a:r>
                      <a:r>
                        <a:rPr lang="uk-UA" sz="1800" b="1" i="1" baseline="0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тіла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56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Математичний вираз для сили тяжіння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n-US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uk-UA" sz="1800" b="1" i="0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mg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для сили тяжіння g =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9,8 Н/кг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Від чого залежить g?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Від географічної широти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У формулі закону Гука х – це…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Видовження тіла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556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Як позначається сила реакції опори?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en-US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Одиниці вимірювання k -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Н/м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Чому дорівнює сила тяжіння тіла масою 1 кг на Землі?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9,8Н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5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Одиниці вимірювання g - …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Н/кг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10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Чому дорівнює вага тіла масою 10кг на Землі?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98Н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843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400" b="1" i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600" b="1" dirty="0"/>
                        <a:t>Де й у скільки разів вага космонавта буде меншою - на Землі або на Місяці?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800" b="1" i="1" dirty="0" smtClean="0">
                          <a:solidFill>
                            <a:srgbClr val="D6009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Місяці  ≈ у 6 разів</a:t>
                      </a:r>
                      <a:endParaRPr lang="uk-UA" sz="1800" b="1" i="1" dirty="0">
                        <a:solidFill>
                          <a:srgbClr val="D60093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39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uk-UA" sz="1200" b="1" dirty="0">
                          <a:solidFill>
                            <a:srgbClr val="00B0F0"/>
                          </a:solidFill>
                        </a:rPr>
                        <a:t>Всього</a:t>
                      </a:r>
                      <a:endParaRPr lang="ru-RU" sz="1200" b="1" i="1" dirty="0">
                        <a:solidFill>
                          <a:srgbClr val="00B0F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633" marR="61633" marT="0" marB="0" anchor="ctr"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endParaRPr lang="uk-UA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633" marR="61633" marT="0" marB="0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0"/>
            <a:ext cx="770485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9600" b="1" i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  Сила тертя 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344589" cy="3501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5039544" y="1412776"/>
            <a:ext cx="4104456" cy="37444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zima0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763688" y="4343400"/>
            <a:ext cx="3251204" cy="2514600"/>
          </a:xfrm>
          <a:prstGeom prst="rect">
            <a:avLst/>
          </a:prstGeom>
          <a:noFill/>
          <a:ln w="38103">
            <a:solidFill>
              <a:srgbClr val="A50021"/>
            </a:solidFill>
            <a:prstDash val="solid"/>
            <a:miter/>
          </a:ln>
        </p:spPr>
      </p:pic>
    </p:spTree>
    <p:custDataLst>
      <p:tags r:id="rId1"/>
    </p:custData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2592388" cy="226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451" y="1700212"/>
            <a:ext cx="5037138" cy="4481513"/>
            <a:chOff x="2109" y="-2"/>
            <a:chExt cx="3173" cy="2823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9" y="-2"/>
              <a:ext cx="1632" cy="14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405"/>
              <a:ext cx="1586" cy="1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03238" y="296863"/>
            <a:ext cx="8353425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rPr>
              <a:t>Д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ва найголовніших винаходи </a:t>
            </a:r>
            <a:r>
              <a:rPr lang="uk-UA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—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 </a:t>
            </a:r>
            <a:r>
              <a:rPr lang="uk-UA" sz="2400">
                <a:solidFill>
                  <a:srgbClr val="0000FF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колесо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 й </a:t>
            </a:r>
            <a:r>
              <a:rPr lang="uk-UA" sz="2400">
                <a:solidFill>
                  <a:srgbClr val="0000FF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добування вогню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 </a:t>
            </a:r>
            <a:r>
              <a:rPr lang="uk-UA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—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 пов</a:t>
            </a:r>
            <a:r>
              <a:rPr lang="uk-UA" sz="24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’</a:t>
            </a:r>
            <a:r>
              <a:rPr lang="uk-UA" sz="2400">
                <a:solidFill>
                  <a:srgbClr val="000000"/>
                </a:solidFill>
                <a:latin typeface="Times New Roman" pitchFamily="16" charset="0"/>
                <a:ea typeface="Calibri" pitchFamily="34" charset="0"/>
                <a:cs typeface="Calibri" pitchFamily="34" charset="0"/>
              </a:rPr>
              <a:t>язані саме із прагненням зменшити й збільшити ефекти тертя.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43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1520" y="2276872"/>
            <a:ext cx="3436937" cy="1968499"/>
            <a:chOff x="521" y="2201"/>
            <a:chExt cx="2165" cy="1240"/>
          </a:xfrm>
        </p:grpSpPr>
        <p:pic>
          <p:nvPicPr>
            <p:cNvPr id="6" name="Picture 12" descr="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" y="2201"/>
              <a:ext cx="1621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973" y="2342"/>
              <a:ext cx="713" cy="453"/>
              <a:chOff x="1973" y="2342"/>
              <a:chExt cx="713" cy="453"/>
            </a:xfrm>
          </p:grpSpPr>
          <p:sp>
            <p:nvSpPr>
              <p:cNvPr id="13" name="AutoShape 14"/>
              <p:cNvSpPr>
                <a:spLocks noChangeArrowheads="1"/>
              </p:cNvSpPr>
              <p:nvPr/>
            </p:nvSpPr>
            <p:spPr bwMode="auto">
              <a:xfrm>
                <a:off x="1973" y="2704"/>
                <a:ext cx="499" cy="91"/>
              </a:xfrm>
              <a:prstGeom prst="rightArrow">
                <a:avLst>
                  <a:gd name="adj1" fmla="val 50000"/>
                  <a:gd name="adj2" fmla="val 137088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2084" y="2342"/>
                <a:ext cx="60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6" charset="0"/>
                  </a:rPr>
                  <a:t>F</a:t>
                </a:r>
                <a:r>
                  <a:rPr lang="ru-RU" sz="2800" b="1" i="1" baseline="-25000" dirty="0">
                    <a:solidFill>
                      <a:srgbClr val="0000FF"/>
                    </a:solidFill>
                    <a:latin typeface="Times New Roman" pitchFamily="16" charset="0"/>
                  </a:rPr>
                  <a:t>тяги</a:t>
                </a:r>
              </a:p>
            </p:txBody>
          </p:sp>
        </p:grp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2142" y="2412"/>
              <a:ext cx="2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1" y="2895"/>
              <a:ext cx="732" cy="546"/>
              <a:chOff x="521" y="2895"/>
              <a:chExt cx="732" cy="546"/>
            </a:xfrm>
          </p:grpSpPr>
          <p:sp>
            <p:nvSpPr>
              <p:cNvPr id="10" name="AutoShape 18"/>
              <p:cNvSpPr>
                <a:spLocks noChangeArrowheads="1"/>
              </p:cNvSpPr>
              <p:nvPr/>
            </p:nvSpPr>
            <p:spPr bwMode="auto">
              <a:xfrm>
                <a:off x="521" y="2895"/>
                <a:ext cx="499" cy="91"/>
              </a:xfrm>
              <a:prstGeom prst="leftArrow">
                <a:avLst>
                  <a:gd name="adj1" fmla="val 50000"/>
                  <a:gd name="adj2" fmla="val 137088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19"/>
              <p:cNvSpPr>
                <a:spLocks noChangeArrowheads="1"/>
              </p:cNvSpPr>
              <p:nvPr/>
            </p:nvSpPr>
            <p:spPr bwMode="auto">
              <a:xfrm>
                <a:off x="729" y="3111"/>
                <a:ext cx="52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6" charset="0"/>
                  </a:rPr>
                  <a:t>F</a:t>
                </a:r>
                <a:r>
                  <a:rPr lang="ru-RU" sz="2800" b="1" i="1" baseline="-25000" dirty="0" smtClean="0">
                    <a:solidFill>
                      <a:srgbClr val="0000FF"/>
                    </a:solidFill>
                    <a:latin typeface="Times New Roman" pitchFamily="16" charset="0"/>
                  </a:rPr>
                  <a:t>тер</a:t>
                </a:r>
                <a:endParaRPr lang="ru-RU" sz="2800" b="1" i="1" baseline="-25000" dirty="0">
                  <a:solidFill>
                    <a:srgbClr val="0000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>
                <a:off x="767" y="3158"/>
                <a:ext cx="26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3059832" y="2276872"/>
            <a:ext cx="2573337" cy="1968499"/>
            <a:chOff x="1949" y="2205"/>
            <a:chExt cx="1621" cy="1240"/>
          </a:xfrm>
        </p:grpSpPr>
        <p:pic>
          <p:nvPicPr>
            <p:cNvPr id="16" name="Picture 25" descr="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9" y="2205"/>
              <a:ext cx="1621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1949" y="2899"/>
              <a:ext cx="732" cy="546"/>
              <a:chOff x="521" y="2895"/>
              <a:chExt cx="732" cy="546"/>
            </a:xfrm>
          </p:grpSpPr>
          <p:sp>
            <p:nvSpPr>
              <p:cNvPr id="18" name="AutoShape 31"/>
              <p:cNvSpPr>
                <a:spLocks noChangeArrowheads="1"/>
              </p:cNvSpPr>
              <p:nvPr/>
            </p:nvSpPr>
            <p:spPr bwMode="auto">
              <a:xfrm>
                <a:off x="521" y="2895"/>
                <a:ext cx="499" cy="91"/>
              </a:xfrm>
              <a:prstGeom prst="leftArrow">
                <a:avLst>
                  <a:gd name="adj1" fmla="val 50000"/>
                  <a:gd name="adj2" fmla="val 137088"/>
                </a:avLst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Rectangle 32"/>
              <p:cNvSpPr>
                <a:spLocks noChangeArrowheads="1"/>
              </p:cNvSpPr>
              <p:nvPr/>
            </p:nvSpPr>
            <p:spPr bwMode="auto">
              <a:xfrm>
                <a:off x="729" y="3111"/>
                <a:ext cx="52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 i="1" dirty="0">
                    <a:solidFill>
                      <a:srgbClr val="0000FF"/>
                    </a:solidFill>
                    <a:latin typeface="Times New Roman" pitchFamily="16" charset="0"/>
                  </a:rPr>
                  <a:t>F</a:t>
                </a:r>
                <a:r>
                  <a:rPr lang="ru-RU" sz="2800" b="1" i="1" baseline="-25000" dirty="0" smtClean="0">
                    <a:solidFill>
                      <a:srgbClr val="0000FF"/>
                    </a:solidFill>
                    <a:latin typeface="Times New Roman" pitchFamily="16" charset="0"/>
                  </a:rPr>
                  <a:t>тер</a:t>
                </a:r>
                <a:endParaRPr lang="ru-RU" sz="2800" b="1" i="1" baseline="-25000" dirty="0">
                  <a:solidFill>
                    <a:srgbClr val="0000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>
                <a:off x="767" y="3158"/>
                <a:ext cx="26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251520" y="4365104"/>
            <a:ext cx="87129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Сила тертя прикладена вздовж поверхні, якою тіло стикається з іншим тілом.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657671"/>
            <a:ext cx="856895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Monotype Corsiva" pitchFamily="66" charset="0"/>
              </a:rPr>
              <a:t>Завжди  спрямована проти напрямку руху тіла, до якого вона прикладена </a:t>
            </a:r>
            <a:endParaRPr lang="ru-RU" sz="3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37535 -2.22222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FF9900"/>
                </a:solidFill>
              </a:rPr>
              <a:t>Причини виникнення сили тертя </a:t>
            </a:r>
            <a:endParaRPr lang="ru-RU" b="1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620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uk-UA" dirty="0" smtClean="0">
                <a:solidFill>
                  <a:srgbClr val="C00000"/>
                </a:solidFill>
              </a:rPr>
              <a:t>Наявність нерівностей на поверхні тіл, які стикаються</a:t>
            </a:r>
          </a:p>
          <a:p>
            <a:pPr eaLnBrk="1" hangingPunct="1"/>
            <a:endParaRPr lang="uk-UA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uk-UA" dirty="0" smtClean="0">
                <a:solidFill>
                  <a:srgbClr val="C00000"/>
                </a:solidFill>
              </a:rPr>
              <a:t>Якщо обидві поверхні ретельно відшліфовані, при зіткненні поверхонь виникають сили міжмолекулярного притягання.</a:t>
            </a:r>
          </a:p>
          <a:p>
            <a:pPr eaLnBrk="1" hangingPunct="1">
              <a:buFont typeface="Wingdings" pitchFamily="2" charset="2"/>
              <a:buNone/>
            </a:pPr>
            <a:endParaRPr lang="uk-UA" dirty="0" smtClean="0"/>
          </a:p>
          <a:p>
            <a:pPr eaLnBrk="1" hangingPunct="1"/>
            <a:endParaRPr lang="uk-UA" dirty="0" smtClean="0"/>
          </a:p>
          <a:p>
            <a:pPr eaLnBrk="1" hangingPunct="1"/>
            <a:endParaRPr lang="ru-RU" dirty="0" smtClean="0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755576" y="4725144"/>
          <a:ext cx="2411412" cy="425450"/>
        </p:xfrm>
        <a:graphic>
          <a:graphicData uri="http://schemas.openxmlformats.org/presentationml/2006/ole">
            <p:oleObj spid="_x0000_s1026" name="Точечный рисунок" r:id="rId4" imgW="1619476" imgH="285866" progId="PBrush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755576" y="5157192"/>
          <a:ext cx="2501900" cy="465137"/>
        </p:xfrm>
        <a:graphic>
          <a:graphicData uri="http://schemas.openxmlformats.org/presentationml/2006/ole">
            <p:oleObj spid="_x0000_s1027" name="Точечный рисунок" r:id="rId5" imgW="1638529" imgH="304923" progId="PBrush">
              <p:embed/>
            </p:oleObj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580112" y="4437112"/>
          <a:ext cx="2447925" cy="420687"/>
        </p:xfrm>
        <a:graphic>
          <a:graphicData uri="http://schemas.openxmlformats.org/presentationml/2006/ole">
            <p:oleObj spid="_x0000_s1028" name="Точечный рисунок" r:id="rId6" imgW="1609524" imgH="276117" progId="PBrush">
              <p:embed/>
            </p:oleObj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5580112" y="4869160"/>
          <a:ext cx="2376487" cy="371475"/>
        </p:xfrm>
        <a:graphic>
          <a:graphicData uri="http://schemas.openxmlformats.org/presentationml/2006/ole">
            <p:oleObj spid="_x0000_s1029" name="Точечный рисунок" r:id="rId7" imgW="1580952" imgH="247685" progId="PBrush">
              <p:embed/>
            </p:oleObj>
          </a:graphicData>
        </a:graphic>
      </p:graphicFrame>
      <p:cxnSp>
        <p:nvCxnSpPr>
          <p:cNvPr id="10253" name="AutoShape 13"/>
          <p:cNvCxnSpPr>
            <a:cxnSpLocks noChangeShapeType="1"/>
          </p:cNvCxnSpPr>
          <p:nvPr/>
        </p:nvCxnSpPr>
        <p:spPr bwMode="auto">
          <a:xfrm>
            <a:off x="5652120" y="4725144"/>
            <a:ext cx="576263" cy="358775"/>
          </a:xfrm>
          <a:prstGeom prst="curvedConnector3">
            <a:avLst>
              <a:gd name="adj1" fmla="val 49861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10254" name="AutoShape 14"/>
          <p:cNvCxnSpPr>
            <a:cxnSpLocks noChangeShapeType="1"/>
          </p:cNvCxnSpPr>
          <p:nvPr/>
        </p:nvCxnSpPr>
        <p:spPr bwMode="auto">
          <a:xfrm>
            <a:off x="6588224" y="4725144"/>
            <a:ext cx="504825" cy="35877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10255" name="AutoShape 15"/>
          <p:cNvCxnSpPr>
            <a:cxnSpLocks noChangeShapeType="1"/>
          </p:cNvCxnSpPr>
          <p:nvPr/>
        </p:nvCxnSpPr>
        <p:spPr bwMode="auto">
          <a:xfrm>
            <a:off x="7452320" y="4725144"/>
            <a:ext cx="504825" cy="358775"/>
          </a:xfrm>
          <a:prstGeom prst="curvedConnector3">
            <a:avLst>
              <a:gd name="adj1" fmla="val 58491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10257" name="AutoShape 17"/>
          <p:cNvCxnSpPr>
            <a:cxnSpLocks noChangeShapeType="1"/>
          </p:cNvCxnSpPr>
          <p:nvPr/>
        </p:nvCxnSpPr>
        <p:spPr bwMode="auto">
          <a:xfrm flipV="1">
            <a:off x="6156176" y="4725144"/>
            <a:ext cx="504825" cy="358775"/>
          </a:xfrm>
          <a:prstGeom prst="curvedConnector3">
            <a:avLst>
              <a:gd name="adj1" fmla="val 54398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  <p:cxnSp>
        <p:nvCxnSpPr>
          <p:cNvPr id="10258" name="AutoShape 18"/>
          <p:cNvCxnSpPr>
            <a:cxnSpLocks noChangeShapeType="1"/>
          </p:cNvCxnSpPr>
          <p:nvPr/>
        </p:nvCxnSpPr>
        <p:spPr bwMode="auto">
          <a:xfrm flipV="1">
            <a:off x="7020272" y="4725144"/>
            <a:ext cx="504825" cy="358775"/>
          </a:xfrm>
          <a:prstGeom prst="curvedConnector3">
            <a:avLst>
              <a:gd name="adj1" fmla="val 54398"/>
            </a:avLst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advTm="20000">
    <p:wipe dir="r"/>
    <p:sndAc>
      <p:stSnd>
        <p:snd r:embed="rId3" name="т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9.48415E-8 L 0.05313 0.0002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uk-UA" dirty="0">
              <a:solidFill>
                <a:srgbClr val="000000"/>
              </a:solidFill>
              <a:latin typeface="Calibri" charset="0"/>
              <a:cs typeface="Lucida Sans Unicode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2771775" y="476250"/>
            <a:ext cx="3240088" cy="129540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F79646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uk-UA" sz="2800" b="1" i="1" dirty="0">
                <a:solidFill>
                  <a:srgbClr val="000000"/>
                </a:solidFill>
                <a:latin typeface="Bookman Old Style" pitchFamily="16" charset="0"/>
                <a:ea typeface="Microsoft YaHei" charset="0"/>
                <a:cs typeface="Microsoft YaHei" charset="0"/>
              </a:rPr>
              <a:t>Види сил тертя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251520" y="2132856"/>
            <a:ext cx="2016125" cy="935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uk-UA" sz="2800" b="1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спокою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3347864" y="3645024"/>
            <a:ext cx="201612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uk-UA" sz="2800" b="1" dirty="0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кочення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804248" y="2132856"/>
            <a:ext cx="201612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F79646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uk-UA" sz="2800" b="1">
                <a:solidFill>
                  <a:srgbClr val="000000"/>
                </a:solidFill>
                <a:latin typeface="Calibri" charset="0"/>
                <a:ea typeface="Microsoft YaHei" charset="0"/>
                <a:cs typeface="Microsoft YaHei" charset="0"/>
              </a:rPr>
              <a:t>ковзання</a:t>
            </a:r>
          </a:p>
        </p:txBody>
      </p:sp>
      <p:cxnSp>
        <p:nvCxnSpPr>
          <p:cNvPr id="14" name="Прямая со стрелкой 13"/>
          <p:cNvCxnSpPr>
            <a:stCxn id="18435" idx="2"/>
          </p:cNvCxnSpPr>
          <p:nvPr/>
        </p:nvCxnSpPr>
        <p:spPr>
          <a:xfrm flipH="1">
            <a:off x="1259633" y="1123950"/>
            <a:ext cx="1512142" cy="1008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8440" idx="0"/>
          </p:cNvCxnSpPr>
          <p:nvPr/>
        </p:nvCxnSpPr>
        <p:spPr>
          <a:xfrm>
            <a:off x="4283968" y="1772816"/>
            <a:ext cx="71959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435" idx="6"/>
            <a:endCxn id="18441" idx="0"/>
          </p:cNvCxnSpPr>
          <p:nvPr/>
        </p:nvCxnSpPr>
        <p:spPr>
          <a:xfrm>
            <a:off x="6011863" y="1123950"/>
            <a:ext cx="1800448" cy="10089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uk-UA" dirty="0">
              <a:solidFill>
                <a:srgbClr val="000000"/>
              </a:solidFill>
              <a:latin typeface="Calibri" charset="0"/>
              <a:cs typeface="Lucida Sans Unicode" charset="0"/>
            </a:endParaRPr>
          </a:p>
        </p:txBody>
      </p:sp>
      <p:pic>
        <p:nvPicPr>
          <p:cNvPr id="31" name="Рисунок 30" descr="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012160" y="3068960"/>
            <a:ext cx="3131840" cy="28613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68960"/>
            <a:ext cx="2915815" cy="24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301208"/>
            <a:ext cx="2975045" cy="2232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" name="Рисунок 34" descr="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164560" y="3221360"/>
            <a:ext cx="3131840" cy="28613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C00000"/>
                </a:solidFill>
              </a:rPr>
              <a:t>Знайомимось  із </a:t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силою    тертя    спокою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 preferRelativeResize="0">
            <a:picLocks noGrp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4077072"/>
            <a:ext cx="4214813" cy="242252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149080"/>
            <a:ext cx="3861121" cy="242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4354" y="1321527"/>
            <a:ext cx="1929734" cy="268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CC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</TotalTime>
  <Words>689</Words>
  <Application>Microsoft Office PowerPoint</Application>
  <PresentationFormat>Экран (4:3)</PresentationFormat>
  <Paragraphs>148</Paragraphs>
  <Slides>20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Точечный рисунок</vt:lpstr>
      <vt:lpstr>Шлях до розвитку  й урешті-решт, до щастя людини лежить через  її працю </vt:lpstr>
      <vt:lpstr>Слайд 2</vt:lpstr>
      <vt:lpstr>Слайд 3</vt:lpstr>
      <vt:lpstr>Слайд 4</vt:lpstr>
      <vt:lpstr>Слайд 5</vt:lpstr>
      <vt:lpstr>Слайд 6</vt:lpstr>
      <vt:lpstr>Причини виникнення сили тертя </vt:lpstr>
      <vt:lpstr>Слайд 8</vt:lpstr>
      <vt:lpstr>Знайомимось  із  силою    тертя    спокою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133</cp:revision>
  <dcterms:created xsi:type="dcterms:W3CDTF">2012-12-01T16:16:38Z</dcterms:created>
  <dcterms:modified xsi:type="dcterms:W3CDTF">2012-12-09T20:42:46Z</dcterms:modified>
</cp:coreProperties>
</file>