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7" r:id="rId7"/>
    <p:sldId id="261" r:id="rId8"/>
    <p:sldId id="262" r:id="rId9"/>
    <p:sldId id="263" r:id="rId10"/>
    <p:sldId id="268" r:id="rId11"/>
    <p:sldId id="264" r:id="rId12"/>
    <p:sldId id="269" r:id="rId13"/>
    <p:sldId id="282" r:id="rId14"/>
    <p:sldId id="265" r:id="rId15"/>
    <p:sldId id="266" r:id="rId16"/>
    <p:sldId id="295" r:id="rId17"/>
    <p:sldId id="296" r:id="rId18"/>
    <p:sldId id="298" r:id="rId19"/>
    <p:sldId id="306" r:id="rId20"/>
    <p:sldId id="299" r:id="rId21"/>
    <p:sldId id="283" r:id="rId22"/>
    <p:sldId id="284" r:id="rId23"/>
    <p:sldId id="285" r:id="rId24"/>
    <p:sldId id="286" r:id="rId25"/>
    <p:sldId id="280" r:id="rId26"/>
    <p:sldId id="287" r:id="rId27"/>
    <p:sldId id="288" r:id="rId28"/>
    <p:sldId id="289" r:id="rId29"/>
    <p:sldId id="290" r:id="rId30"/>
    <p:sldId id="291" r:id="rId31"/>
    <p:sldId id="292" r:id="rId32"/>
    <p:sldId id="293" r:id="rId33"/>
    <p:sldId id="302" r:id="rId34"/>
    <p:sldId id="301" r:id="rId35"/>
    <p:sldId id="303" r:id="rId36"/>
    <p:sldId id="304" r:id="rId37"/>
    <p:sldId id="305" r:id="rId38"/>
    <p:sldId id="307"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03" autoAdjust="0"/>
    <p:restoredTop sz="94660"/>
  </p:normalViewPr>
  <p:slideViewPr>
    <p:cSldViewPr>
      <p:cViewPr varScale="1">
        <p:scale>
          <a:sx n="103" d="100"/>
          <a:sy n="103" d="100"/>
        </p:scale>
        <p:origin x="-9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08.04.2012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upload.wikimedia.org/wikipedia/ru/thumb/7/7b/Kompas_Adrianova.png/300px-Kompas_Adrianova.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upload.wikimedia.org/wikipedia/ru/thumb/7/7b/Kompas_Adrianova.png/300px-Kompas_Adrianova.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Магніт</a:t>
            </a:r>
            <a:r>
              <a:rPr lang="ru-RU" dirty="0" smtClean="0"/>
              <a:t> </a:t>
            </a:r>
            <a:br>
              <a:rPr lang="ru-RU" dirty="0" smtClean="0"/>
            </a:br>
            <a:r>
              <a:rPr lang="ru-RU" dirty="0" smtClean="0"/>
              <a:t> </a:t>
            </a:r>
            <a:r>
              <a:rPr lang="ru-RU" dirty="0" err="1" smtClean="0"/>
              <a:t>Магнітне</a:t>
            </a:r>
            <a:r>
              <a:rPr lang="ru-RU" dirty="0" smtClean="0"/>
              <a:t> поле</a:t>
            </a:r>
            <a:endParaRPr lang="ru-RU" dirty="0"/>
          </a:p>
        </p:txBody>
      </p:sp>
      <p:pic>
        <p:nvPicPr>
          <p:cNvPr id="3" name="Рисунок 2" descr="magnet-clip-art_72243.jpg"/>
          <p:cNvPicPr>
            <a:picLocks noChangeAspect="1"/>
          </p:cNvPicPr>
          <p:nvPr/>
        </p:nvPicPr>
        <p:blipFill>
          <a:blip r:embed="rId2">
            <a:clrChange>
              <a:clrFrom>
                <a:srgbClr val="FEFEFE"/>
              </a:clrFrom>
              <a:clrTo>
                <a:srgbClr val="FEFEFE">
                  <a:alpha val="0"/>
                </a:srgbClr>
              </a:clrTo>
            </a:clrChange>
          </a:blip>
          <a:stretch>
            <a:fillRect/>
          </a:stretch>
        </p:blipFill>
        <p:spPr>
          <a:xfrm rot="1213074">
            <a:off x="364518" y="2997870"/>
            <a:ext cx="4643470" cy="2937403"/>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0"/>
          </a:xfrm>
        </p:spPr>
        <p:txBody>
          <a:bodyPr/>
          <a:lstStyle/>
          <a:p>
            <a:r>
              <a:rPr lang="ru-RU" dirty="0" err="1" smtClean="0"/>
              <a:t>Феромагнетики</a:t>
            </a:r>
            <a:r>
              <a:rPr lang="ru-RU" dirty="0" smtClean="0"/>
              <a:t> </a:t>
            </a:r>
            <a:endParaRPr lang="ru-RU" dirty="0"/>
          </a:p>
        </p:txBody>
      </p:sp>
      <p:sp>
        <p:nvSpPr>
          <p:cNvPr id="3" name="Содержимое 2"/>
          <p:cNvSpPr>
            <a:spLocks noGrp="1"/>
          </p:cNvSpPr>
          <p:nvPr>
            <p:ph idx="1"/>
          </p:nvPr>
        </p:nvSpPr>
        <p:spPr>
          <a:xfrm>
            <a:off x="428596" y="2143116"/>
            <a:ext cx="5257808" cy="4922520"/>
          </a:xfrm>
        </p:spPr>
        <p:txBody>
          <a:bodyPr/>
          <a:lstStyle/>
          <a:p>
            <a:pPr>
              <a:buNone/>
            </a:pPr>
            <a:r>
              <a:rPr lang="uk-UA" dirty="0" smtClean="0"/>
              <a:t>   Предмети , що містять у собі залізо, сталь, нікель, чавун або їх сплави, притягуються магнітом . Ці речовини відносять до класу </a:t>
            </a:r>
            <a:r>
              <a:rPr lang="uk-UA" i="1" u="sng" dirty="0" smtClean="0"/>
              <a:t>феромагнетиків </a:t>
            </a:r>
            <a:r>
              <a:rPr lang="uk-UA" dirty="0" smtClean="0"/>
              <a:t>(від лат. </a:t>
            </a:r>
            <a:r>
              <a:rPr lang="uk-UA" dirty="0" err="1" smtClean="0"/>
              <a:t>ферум</a:t>
            </a:r>
            <a:r>
              <a:rPr lang="uk-UA" dirty="0" smtClean="0"/>
              <a:t> - залізо ).</a:t>
            </a:r>
            <a:r>
              <a:rPr lang="ru-RU" dirty="0" smtClean="0"/>
              <a:t> </a:t>
            </a:r>
            <a:r>
              <a:rPr lang="ru-RU" dirty="0" err="1" smtClean="0"/>
              <a:t>Папір</a:t>
            </a:r>
            <a:r>
              <a:rPr lang="ru-RU" dirty="0" smtClean="0"/>
              <a:t>, </a:t>
            </a:r>
            <a:r>
              <a:rPr lang="ru-RU" dirty="0" err="1" smtClean="0"/>
              <a:t>скло</a:t>
            </a:r>
            <a:r>
              <a:rPr lang="ru-RU" dirty="0" smtClean="0"/>
              <a:t>, </a:t>
            </a:r>
            <a:r>
              <a:rPr lang="ru-RU" dirty="0" err="1" smtClean="0"/>
              <a:t>пласмаса</a:t>
            </a:r>
            <a:r>
              <a:rPr lang="ru-RU" dirty="0" smtClean="0"/>
              <a:t>, </a:t>
            </a:r>
            <a:r>
              <a:rPr lang="ru-RU" dirty="0" err="1" smtClean="0"/>
              <a:t>мідь</a:t>
            </a:r>
            <a:r>
              <a:rPr lang="ru-RU" dirty="0" smtClean="0"/>
              <a:t>, </a:t>
            </a:r>
            <a:r>
              <a:rPr lang="ru-RU" dirty="0" err="1" smtClean="0"/>
              <a:t>магнітом</a:t>
            </a:r>
            <a:r>
              <a:rPr lang="ru-RU" dirty="0" smtClean="0"/>
              <a:t> не </a:t>
            </a:r>
            <a:r>
              <a:rPr lang="ru-RU" dirty="0" err="1" smtClean="0"/>
              <a:t>притягуються</a:t>
            </a:r>
            <a:r>
              <a:rPr lang="ru-RU" dirty="0" smtClean="0"/>
              <a:t> .</a:t>
            </a:r>
            <a:endParaRPr lang="uk-UA" dirty="0" smtClean="0"/>
          </a:p>
        </p:txBody>
      </p:sp>
      <p:pic>
        <p:nvPicPr>
          <p:cNvPr id="5" name="Рисунок 4" descr="magnit_253.jpg"/>
          <p:cNvPicPr>
            <a:picLocks noChangeAspect="1"/>
          </p:cNvPicPr>
          <p:nvPr/>
        </p:nvPicPr>
        <p:blipFill>
          <a:blip r:embed="rId2">
            <a:clrChange>
              <a:clrFrom>
                <a:srgbClr val="FFFFFF"/>
              </a:clrFrom>
              <a:clrTo>
                <a:srgbClr val="FFFFFF">
                  <a:alpha val="0"/>
                </a:srgbClr>
              </a:clrTo>
            </a:clrChange>
          </a:blip>
          <a:stretch>
            <a:fillRect/>
          </a:stretch>
        </p:blipFill>
        <p:spPr>
          <a:xfrm>
            <a:off x="5857884" y="2214554"/>
            <a:ext cx="2928958" cy="37624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lstStyle/>
          <a:p>
            <a:r>
              <a:rPr lang="ru-RU" dirty="0" err="1" smtClean="0"/>
              <a:t>Постійні</a:t>
            </a:r>
            <a:r>
              <a:rPr lang="ru-RU" dirty="0" smtClean="0"/>
              <a:t> </a:t>
            </a:r>
            <a:r>
              <a:rPr lang="ru-RU" dirty="0" err="1" smtClean="0"/>
              <a:t>магніти</a:t>
            </a:r>
            <a:endParaRPr lang="ru-RU" dirty="0"/>
          </a:p>
        </p:txBody>
      </p:sp>
      <p:sp>
        <p:nvSpPr>
          <p:cNvPr id="3" name="Содержимое 2"/>
          <p:cNvSpPr>
            <a:spLocks noGrp="1"/>
          </p:cNvSpPr>
          <p:nvPr>
            <p:ph idx="1"/>
          </p:nvPr>
        </p:nvSpPr>
        <p:spPr>
          <a:xfrm>
            <a:off x="0" y="1857364"/>
            <a:ext cx="6143636" cy="5000636"/>
          </a:xfrm>
        </p:spPr>
        <p:txBody>
          <a:bodyPr>
            <a:normAutofit/>
          </a:bodyPr>
          <a:lstStyle/>
          <a:p>
            <a:pPr>
              <a:buNone/>
            </a:pPr>
            <a:r>
              <a:rPr lang="ru-RU" dirty="0" smtClean="0"/>
              <a:t>   </a:t>
            </a:r>
            <a:r>
              <a:rPr lang="ru-RU" dirty="0" err="1" smtClean="0"/>
              <a:t>Постійні</a:t>
            </a:r>
            <a:r>
              <a:rPr lang="ru-RU" dirty="0" smtClean="0"/>
              <a:t> </a:t>
            </a:r>
            <a:r>
              <a:rPr lang="ru-RU" dirty="0" err="1" smtClean="0"/>
              <a:t>магніти</a:t>
            </a:r>
            <a:r>
              <a:rPr lang="ru-RU" dirty="0" smtClean="0"/>
              <a:t> </a:t>
            </a:r>
            <a:r>
              <a:rPr lang="ru-RU" dirty="0" err="1" smtClean="0"/>
              <a:t>виготовляються</a:t>
            </a:r>
            <a:r>
              <a:rPr lang="ru-RU" dirty="0" smtClean="0"/>
              <a:t> </a:t>
            </a:r>
            <a:r>
              <a:rPr lang="ru-RU" dirty="0" err="1" smtClean="0"/>
              <a:t>із</a:t>
            </a:r>
            <a:r>
              <a:rPr lang="ru-RU" dirty="0" smtClean="0"/>
              <a:t> </a:t>
            </a:r>
            <a:r>
              <a:rPr lang="ru-RU" dirty="0" err="1" smtClean="0"/>
              <a:t>феромагнітних</a:t>
            </a:r>
            <a:r>
              <a:rPr lang="ru-RU" dirty="0" smtClean="0"/>
              <a:t> </a:t>
            </a:r>
            <a:r>
              <a:rPr lang="ru-RU" dirty="0" err="1" smtClean="0"/>
              <a:t>речовин</a:t>
            </a:r>
            <a:r>
              <a:rPr lang="ru-RU" dirty="0" smtClean="0"/>
              <a:t>, </a:t>
            </a:r>
            <a:r>
              <a:rPr lang="ru-RU" dirty="0" err="1" smtClean="0"/>
              <a:t>наприклад</a:t>
            </a:r>
            <a:r>
              <a:rPr lang="ru-RU" dirty="0" smtClean="0"/>
              <a:t>, </a:t>
            </a:r>
            <a:r>
              <a:rPr lang="ru-RU" dirty="0" err="1" smtClean="0"/>
              <a:t>заліза</a:t>
            </a:r>
            <a:r>
              <a:rPr lang="ru-RU" dirty="0" smtClean="0"/>
              <a:t>. </a:t>
            </a:r>
            <a:r>
              <a:rPr lang="ru-RU" dirty="0" err="1" smtClean="0"/>
              <a:t>Існування</a:t>
            </a:r>
            <a:r>
              <a:rPr lang="ru-RU" dirty="0" smtClean="0"/>
              <a:t> </a:t>
            </a:r>
            <a:r>
              <a:rPr lang="ru-RU" dirty="0" err="1" smtClean="0"/>
              <a:t>магнітного</a:t>
            </a:r>
            <a:r>
              <a:rPr lang="ru-RU" dirty="0" smtClean="0"/>
              <a:t> поля в них </a:t>
            </a:r>
            <a:r>
              <a:rPr lang="ru-RU" dirty="0" err="1" smtClean="0"/>
              <a:t>зумовлене</a:t>
            </a:r>
            <a:r>
              <a:rPr lang="ru-RU" dirty="0" smtClean="0"/>
              <a:t> </a:t>
            </a:r>
            <a:r>
              <a:rPr lang="ru-RU" dirty="0" err="1" smtClean="0"/>
              <a:t>одинакою</a:t>
            </a:r>
            <a:r>
              <a:rPr lang="ru-RU" dirty="0" smtClean="0"/>
              <a:t> </a:t>
            </a:r>
            <a:r>
              <a:rPr lang="ru-RU" dirty="0" err="1" smtClean="0"/>
              <a:t>орієнтацією</a:t>
            </a:r>
            <a:r>
              <a:rPr lang="ru-RU" dirty="0" smtClean="0"/>
              <a:t> </a:t>
            </a:r>
            <a:r>
              <a:rPr lang="ru-RU" dirty="0" err="1" smtClean="0"/>
              <a:t>спінів</a:t>
            </a:r>
            <a:r>
              <a:rPr lang="ru-RU" dirty="0" smtClean="0"/>
              <a:t> </a:t>
            </a:r>
            <a:r>
              <a:rPr lang="ru-RU" dirty="0" err="1" smtClean="0"/>
              <a:t>електронів</a:t>
            </a:r>
            <a:r>
              <a:rPr lang="ru-RU" dirty="0" smtClean="0"/>
              <a:t> </a:t>
            </a:r>
            <a:r>
              <a:rPr lang="ru-RU" dirty="0" err="1" smtClean="0"/>
              <a:t>завдяки</a:t>
            </a:r>
            <a:r>
              <a:rPr lang="ru-RU" dirty="0" smtClean="0"/>
              <a:t> </a:t>
            </a:r>
            <a:r>
              <a:rPr lang="ru-RU" dirty="0" err="1" smtClean="0"/>
              <a:t>обмінній</a:t>
            </a:r>
            <a:r>
              <a:rPr lang="ru-RU" dirty="0" smtClean="0"/>
              <a:t> </a:t>
            </a:r>
            <a:r>
              <a:rPr lang="ru-RU" dirty="0" err="1" smtClean="0"/>
              <a:t>взаємодії</a:t>
            </a:r>
            <a:r>
              <a:rPr lang="ru-RU" dirty="0" smtClean="0"/>
              <a:t>. Для </a:t>
            </a:r>
            <a:r>
              <a:rPr lang="ru-RU" dirty="0" err="1" smtClean="0"/>
              <a:t>виробництва</a:t>
            </a:r>
            <a:r>
              <a:rPr lang="ru-RU" dirty="0" smtClean="0"/>
              <a:t> </a:t>
            </a:r>
            <a:r>
              <a:rPr lang="ru-RU" dirty="0" err="1" smtClean="0"/>
              <a:t>постійних</a:t>
            </a:r>
            <a:r>
              <a:rPr lang="ru-RU" dirty="0" smtClean="0"/>
              <a:t> </a:t>
            </a:r>
            <a:r>
              <a:rPr lang="ru-RU" dirty="0" err="1" smtClean="0"/>
              <a:t>магнітів</a:t>
            </a:r>
            <a:r>
              <a:rPr lang="ru-RU" dirty="0" smtClean="0"/>
              <a:t> </a:t>
            </a:r>
            <a:r>
              <a:rPr lang="ru-RU" dirty="0" err="1" smtClean="0"/>
              <a:t>використовують</a:t>
            </a:r>
            <a:r>
              <a:rPr lang="ru-RU" dirty="0" smtClean="0"/>
              <a:t> </a:t>
            </a:r>
            <a:r>
              <a:rPr lang="ru-RU" dirty="0" err="1" smtClean="0"/>
              <a:t>нікелеві</a:t>
            </a:r>
            <a:r>
              <a:rPr lang="ru-RU" dirty="0" smtClean="0"/>
              <a:t> </a:t>
            </a:r>
            <a:r>
              <a:rPr lang="ru-RU" dirty="0" err="1" smtClean="0"/>
              <a:t>сплави</a:t>
            </a:r>
            <a:r>
              <a:rPr lang="ru-RU" dirty="0" smtClean="0"/>
              <a:t> (</a:t>
            </a:r>
            <a:r>
              <a:rPr lang="ru-RU" dirty="0" err="1" smtClean="0"/>
              <a:t>алні</a:t>
            </a:r>
            <a:r>
              <a:rPr lang="ru-RU" dirty="0" smtClean="0"/>
              <a:t>, </a:t>
            </a:r>
            <a:r>
              <a:rPr lang="ru-RU" dirty="0" err="1" smtClean="0"/>
              <a:t>алніко</a:t>
            </a:r>
            <a:r>
              <a:rPr lang="ru-RU" dirty="0" smtClean="0"/>
              <a:t>, </a:t>
            </a:r>
            <a:r>
              <a:rPr lang="ru-RU" dirty="0" err="1" smtClean="0"/>
              <a:t>алнісі</a:t>
            </a:r>
            <a:r>
              <a:rPr lang="ru-RU" dirty="0" smtClean="0"/>
              <a:t>).</a:t>
            </a:r>
          </a:p>
          <a:p>
            <a:pPr>
              <a:buNone/>
            </a:pPr>
            <a:r>
              <a:rPr lang="ru-RU" dirty="0" smtClean="0"/>
              <a:t>   </a:t>
            </a:r>
            <a:r>
              <a:rPr lang="ru-RU" dirty="0" err="1" smtClean="0"/>
              <a:t>Магніти</a:t>
            </a:r>
            <a:r>
              <a:rPr lang="ru-RU" dirty="0" smtClean="0"/>
              <a:t> </a:t>
            </a:r>
            <a:r>
              <a:rPr lang="ru-RU" dirty="0" err="1" smtClean="0"/>
              <a:t>мають</a:t>
            </a:r>
            <a:r>
              <a:rPr lang="ru-RU" dirty="0" smtClean="0"/>
              <a:t> </a:t>
            </a:r>
            <a:r>
              <a:rPr lang="ru-RU" dirty="0" err="1" smtClean="0"/>
              <a:t>властивість</a:t>
            </a:r>
            <a:r>
              <a:rPr lang="ru-RU" dirty="0" smtClean="0"/>
              <a:t> </a:t>
            </a:r>
            <a:r>
              <a:rPr lang="ru-RU" dirty="0" err="1" smtClean="0"/>
              <a:t>притягати</a:t>
            </a:r>
            <a:r>
              <a:rPr lang="ru-RU" dirty="0" smtClean="0"/>
              <a:t> до себе </a:t>
            </a:r>
            <a:r>
              <a:rPr lang="ru-RU" dirty="0" err="1" smtClean="0"/>
              <a:t>невеликі</a:t>
            </a:r>
            <a:r>
              <a:rPr lang="ru-RU" dirty="0" smtClean="0"/>
              <a:t> </a:t>
            </a:r>
            <a:r>
              <a:rPr lang="ru-RU" dirty="0" err="1" smtClean="0"/>
              <a:t>предмети</a:t>
            </a:r>
            <a:r>
              <a:rPr lang="ru-RU" dirty="0" smtClean="0"/>
              <a:t> </a:t>
            </a:r>
            <a:r>
              <a:rPr lang="ru-RU" dirty="0" err="1" smtClean="0"/>
              <a:t>з</a:t>
            </a:r>
            <a:r>
              <a:rPr lang="ru-RU" dirty="0" smtClean="0"/>
              <a:t> </a:t>
            </a:r>
            <a:r>
              <a:rPr lang="ru-RU" dirty="0" err="1" smtClean="0"/>
              <a:t>феромагнітних</a:t>
            </a:r>
            <a:r>
              <a:rPr lang="ru-RU" dirty="0" smtClean="0"/>
              <a:t> </a:t>
            </a:r>
            <a:r>
              <a:rPr lang="ru-RU" dirty="0" err="1" smtClean="0"/>
              <a:t>матеріалів</a:t>
            </a:r>
            <a:r>
              <a:rPr lang="ru-RU" dirty="0" smtClean="0"/>
              <a:t>.</a:t>
            </a:r>
            <a:endParaRPr lang="ru-RU" dirty="0"/>
          </a:p>
        </p:txBody>
      </p:sp>
      <p:pic>
        <p:nvPicPr>
          <p:cNvPr id="4" name="Рисунок 3" descr="magnit.png"/>
          <p:cNvPicPr>
            <a:picLocks noChangeAspect="1"/>
          </p:cNvPicPr>
          <p:nvPr/>
        </p:nvPicPr>
        <p:blipFill>
          <a:blip r:embed="rId2">
            <a:clrChange>
              <a:clrFrom>
                <a:srgbClr val="FFFFFF"/>
              </a:clrFrom>
              <a:clrTo>
                <a:srgbClr val="FFFFFF">
                  <a:alpha val="0"/>
                </a:srgbClr>
              </a:clrTo>
            </a:clrChange>
          </a:blip>
          <a:stretch>
            <a:fillRect/>
          </a:stretch>
        </p:blipFill>
        <p:spPr>
          <a:xfrm>
            <a:off x="6143636" y="2500306"/>
            <a:ext cx="2857520" cy="32368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229600" cy="1143000"/>
          </a:xfrm>
        </p:spPr>
        <p:txBody>
          <a:bodyPr/>
          <a:lstStyle/>
          <a:p>
            <a:r>
              <a:rPr lang="uk-UA" dirty="0" smtClean="0"/>
              <a:t>Застосування </a:t>
            </a:r>
            <a:endParaRPr lang="ru-RU" dirty="0"/>
          </a:p>
        </p:txBody>
      </p:sp>
      <p:sp>
        <p:nvSpPr>
          <p:cNvPr id="3" name="Содержимое 2"/>
          <p:cNvSpPr>
            <a:spLocks noGrp="1"/>
          </p:cNvSpPr>
          <p:nvPr>
            <p:ph idx="1"/>
          </p:nvPr>
        </p:nvSpPr>
        <p:spPr>
          <a:xfrm>
            <a:off x="457200" y="1935480"/>
            <a:ext cx="8229600" cy="3279470"/>
          </a:xfrm>
        </p:spPr>
        <p:txBody>
          <a:bodyPr>
            <a:normAutofit/>
          </a:bodyPr>
          <a:lstStyle/>
          <a:p>
            <a:pPr>
              <a:buNone/>
            </a:pPr>
            <a:r>
              <a:rPr lang="ru-RU" dirty="0" smtClean="0"/>
              <a:t>    </a:t>
            </a:r>
            <a:r>
              <a:rPr lang="ru-RU" dirty="0" err="1" smtClean="0"/>
              <a:t>Застосовують</a:t>
            </a:r>
            <a:r>
              <a:rPr lang="ru-RU" dirty="0" smtClean="0"/>
              <a:t> </a:t>
            </a:r>
            <a:r>
              <a:rPr lang="ru-RU" dirty="0" err="1" smtClean="0"/>
              <a:t>магніти</a:t>
            </a:r>
            <a:r>
              <a:rPr lang="ru-RU" dirty="0" smtClean="0"/>
              <a:t> в </a:t>
            </a:r>
            <a:r>
              <a:rPr lang="ru-RU" dirty="0" err="1" smtClean="0"/>
              <a:t>електротехніці</a:t>
            </a:r>
            <a:r>
              <a:rPr lang="ru-RU" dirty="0" smtClean="0"/>
              <a:t>, </a:t>
            </a:r>
            <a:r>
              <a:rPr lang="ru-RU" dirty="0" err="1" smtClean="0"/>
              <a:t>радіотехніці</a:t>
            </a:r>
            <a:r>
              <a:rPr lang="ru-RU" dirty="0" smtClean="0"/>
              <a:t>, </a:t>
            </a:r>
            <a:r>
              <a:rPr lang="ru-RU" dirty="0" err="1" smtClean="0"/>
              <a:t>техніці</a:t>
            </a:r>
            <a:r>
              <a:rPr lang="ru-RU" dirty="0" smtClean="0"/>
              <a:t> </a:t>
            </a:r>
            <a:r>
              <a:rPr lang="ru-RU" dirty="0" err="1" smtClean="0"/>
              <a:t>зв'язку</a:t>
            </a:r>
            <a:r>
              <a:rPr lang="ru-RU" dirty="0" smtClean="0"/>
              <a:t>, </a:t>
            </a:r>
            <a:r>
              <a:rPr lang="ru-RU" dirty="0" err="1" smtClean="0"/>
              <a:t>радіолокації</a:t>
            </a:r>
            <a:r>
              <a:rPr lang="ru-RU" dirty="0" smtClean="0"/>
              <a:t>, </a:t>
            </a:r>
            <a:r>
              <a:rPr lang="ru-RU" dirty="0" err="1" smtClean="0"/>
              <a:t>пристроях</a:t>
            </a:r>
            <a:r>
              <a:rPr lang="ru-RU" dirty="0" smtClean="0"/>
              <a:t> автоматичного </a:t>
            </a:r>
            <a:r>
              <a:rPr lang="ru-RU" dirty="0" err="1" smtClean="0"/>
              <a:t>керування</a:t>
            </a:r>
            <a:r>
              <a:rPr lang="ru-RU" dirty="0" smtClean="0"/>
              <a:t>, у </a:t>
            </a:r>
            <a:r>
              <a:rPr lang="ru-RU" dirty="0" err="1" smtClean="0"/>
              <a:t>магнітній</a:t>
            </a:r>
            <a:r>
              <a:rPr lang="ru-RU" dirty="0" smtClean="0"/>
              <a:t> </a:t>
            </a:r>
            <a:r>
              <a:rPr lang="ru-RU" dirty="0" err="1" smtClean="0"/>
              <a:t>сепарації</a:t>
            </a:r>
            <a:r>
              <a:rPr lang="ru-RU" dirty="0" smtClean="0"/>
              <a:t> </a:t>
            </a:r>
            <a:r>
              <a:rPr lang="ru-RU" dirty="0" err="1" smtClean="0"/>
              <a:t>тощо</a:t>
            </a:r>
            <a:r>
              <a:rPr lang="ru-RU" dirty="0" smtClean="0"/>
              <a:t>. </a:t>
            </a:r>
            <a:r>
              <a:rPr lang="ru-RU" dirty="0" err="1" smtClean="0"/>
              <a:t>Історично</a:t>
            </a:r>
            <a:r>
              <a:rPr lang="ru-RU" dirty="0" smtClean="0"/>
              <a:t> одним </a:t>
            </a:r>
            <a:r>
              <a:rPr lang="ru-RU" dirty="0" err="1" smtClean="0"/>
              <a:t>із</a:t>
            </a:r>
            <a:r>
              <a:rPr lang="ru-RU" dirty="0" smtClean="0"/>
              <a:t> перших </a:t>
            </a:r>
            <a:r>
              <a:rPr lang="ru-RU" dirty="0" err="1" smtClean="0"/>
              <a:t>застосувань</a:t>
            </a:r>
            <a:r>
              <a:rPr lang="ru-RU" dirty="0" smtClean="0"/>
              <a:t> </a:t>
            </a:r>
            <a:r>
              <a:rPr lang="ru-RU" dirty="0" err="1" smtClean="0"/>
              <a:t>магніту</a:t>
            </a:r>
            <a:r>
              <a:rPr lang="ru-RU" dirty="0" smtClean="0"/>
              <a:t> </a:t>
            </a:r>
            <a:r>
              <a:rPr lang="ru-RU" dirty="0" err="1" smtClean="0"/>
              <a:t>були</a:t>
            </a:r>
            <a:r>
              <a:rPr lang="ru-RU" dirty="0" smtClean="0"/>
              <a:t> </a:t>
            </a:r>
            <a:r>
              <a:rPr lang="ru-RU" dirty="0" err="1" smtClean="0"/>
              <a:t>магнітні</a:t>
            </a:r>
            <a:r>
              <a:rPr lang="ru-RU" dirty="0" smtClean="0"/>
              <a:t> </a:t>
            </a:r>
            <a:r>
              <a:rPr lang="ru-RU" dirty="0" err="1" smtClean="0"/>
              <a:t>компаси</a:t>
            </a:r>
            <a:r>
              <a:rPr lang="ru-RU" dirty="0" smtClean="0"/>
              <a:t>, </a:t>
            </a:r>
            <a:r>
              <a:rPr lang="ru-RU" dirty="0" err="1" smtClean="0"/>
              <a:t>стрілки</a:t>
            </a:r>
            <a:r>
              <a:rPr lang="ru-RU" dirty="0" smtClean="0"/>
              <a:t> </a:t>
            </a:r>
            <a:r>
              <a:rPr lang="ru-RU" dirty="0" err="1" smtClean="0"/>
              <a:t>яких</a:t>
            </a:r>
            <a:r>
              <a:rPr lang="ru-RU" dirty="0" smtClean="0"/>
              <a:t> </a:t>
            </a:r>
            <a:r>
              <a:rPr lang="ru-RU" dirty="0" err="1" smtClean="0"/>
              <a:t>указували</a:t>
            </a:r>
            <a:r>
              <a:rPr lang="ru-RU" dirty="0" smtClean="0"/>
              <a:t> </a:t>
            </a:r>
            <a:r>
              <a:rPr lang="ru-RU" dirty="0" err="1" smtClean="0"/>
              <a:t>напрямок</a:t>
            </a:r>
            <a:r>
              <a:rPr lang="ru-RU" dirty="0" smtClean="0"/>
              <a:t> до </a:t>
            </a:r>
            <a:r>
              <a:rPr lang="ru-RU" dirty="0" err="1" smtClean="0"/>
              <a:t>магнітних</a:t>
            </a:r>
            <a:r>
              <a:rPr lang="ru-RU" dirty="0" smtClean="0"/>
              <a:t> </a:t>
            </a:r>
            <a:r>
              <a:rPr lang="ru-RU" dirty="0" err="1" smtClean="0"/>
              <a:t>полюсів</a:t>
            </a:r>
            <a:r>
              <a:rPr lang="ru-RU" dirty="0" smtClean="0"/>
              <a:t> </a:t>
            </a:r>
            <a:r>
              <a:rPr lang="ru-RU" dirty="0" err="1" smtClean="0"/>
              <a:t>Землі</a:t>
            </a:r>
            <a:r>
              <a:rPr lang="ru-RU" dirty="0" smtClean="0"/>
              <a:t>.</a:t>
            </a:r>
          </a:p>
          <a:p>
            <a:endParaRPr lang="ru-RU" dirty="0"/>
          </a:p>
        </p:txBody>
      </p:sp>
      <p:pic>
        <p:nvPicPr>
          <p:cNvPr id="4" name="Рисунок 3" descr="kompas.jpg"/>
          <p:cNvPicPr>
            <a:picLocks noChangeAspect="1"/>
          </p:cNvPicPr>
          <p:nvPr/>
        </p:nvPicPr>
        <p:blipFill>
          <a:blip r:embed="rId2">
            <a:clrChange>
              <a:clrFrom>
                <a:srgbClr val="FFFFFF"/>
              </a:clrFrom>
              <a:clrTo>
                <a:srgbClr val="FFFFFF">
                  <a:alpha val="0"/>
                </a:srgbClr>
              </a:clrTo>
            </a:clrChange>
          </a:blip>
          <a:stretch>
            <a:fillRect/>
          </a:stretch>
        </p:blipFill>
        <p:spPr>
          <a:xfrm>
            <a:off x="3357554" y="4714884"/>
            <a:ext cx="1847850" cy="1762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229600" cy="1143000"/>
          </a:xfrm>
        </p:spPr>
        <p:txBody>
          <a:bodyPr/>
          <a:lstStyle/>
          <a:p>
            <a:r>
              <a:rPr lang="uk-UA" dirty="0" smtClean="0"/>
              <a:t>Застосування </a:t>
            </a:r>
            <a:endParaRPr lang="ru-RU" dirty="0"/>
          </a:p>
        </p:txBody>
      </p:sp>
      <p:sp>
        <p:nvSpPr>
          <p:cNvPr id="3" name="Содержимое 2"/>
          <p:cNvSpPr>
            <a:spLocks noGrp="1"/>
          </p:cNvSpPr>
          <p:nvPr>
            <p:ph idx="1"/>
          </p:nvPr>
        </p:nvSpPr>
        <p:spPr>
          <a:xfrm>
            <a:off x="457200" y="1935480"/>
            <a:ext cx="8229600" cy="2279338"/>
          </a:xfrm>
        </p:spPr>
        <p:txBody>
          <a:bodyPr/>
          <a:lstStyle/>
          <a:p>
            <a:pPr>
              <a:buNone/>
            </a:pPr>
            <a:r>
              <a:rPr lang="ru-RU" dirty="0" smtClean="0"/>
              <a:t>    У </a:t>
            </a:r>
            <a:r>
              <a:rPr lang="ru-RU" dirty="0" err="1" smtClean="0"/>
              <a:t>промисловості</a:t>
            </a:r>
            <a:r>
              <a:rPr lang="ru-RU" dirty="0" smtClean="0"/>
              <a:t> широко </a:t>
            </a:r>
            <a:r>
              <a:rPr lang="ru-RU" dirty="0" err="1" smtClean="0"/>
              <a:t>застосовують</a:t>
            </a:r>
            <a:r>
              <a:rPr lang="ru-RU" dirty="0" smtClean="0"/>
              <a:t> </a:t>
            </a:r>
            <a:r>
              <a:rPr lang="ru-RU" dirty="0" err="1" smtClean="0"/>
              <a:t>магнітні</a:t>
            </a:r>
            <a:r>
              <a:rPr lang="ru-RU" dirty="0" smtClean="0"/>
              <a:t> </a:t>
            </a:r>
            <a:r>
              <a:rPr lang="ru-RU" dirty="0" err="1" smtClean="0"/>
              <a:t>пристрої</a:t>
            </a:r>
            <a:r>
              <a:rPr lang="ru-RU" dirty="0" smtClean="0"/>
              <a:t> (</a:t>
            </a:r>
            <a:r>
              <a:rPr lang="ru-RU" dirty="0" err="1" smtClean="0"/>
              <a:t>електромагніти</a:t>
            </a:r>
            <a:r>
              <a:rPr lang="ru-RU" dirty="0" smtClean="0"/>
              <a:t>, </a:t>
            </a:r>
            <a:r>
              <a:rPr lang="ru-RU" dirty="0" err="1" smtClean="0"/>
              <a:t>постійні</a:t>
            </a:r>
            <a:r>
              <a:rPr lang="ru-RU" dirty="0" smtClean="0"/>
              <a:t> </a:t>
            </a:r>
            <a:r>
              <a:rPr lang="ru-RU" dirty="0" err="1" smtClean="0"/>
              <a:t>магніти</a:t>
            </a:r>
            <a:r>
              <a:rPr lang="ru-RU" dirty="0" smtClean="0"/>
              <a:t>) — </a:t>
            </a:r>
            <a:r>
              <a:rPr lang="ru-RU" dirty="0" err="1" smtClean="0"/>
              <a:t>від</a:t>
            </a:r>
            <a:r>
              <a:rPr lang="ru-RU" dirty="0" smtClean="0"/>
              <a:t> </a:t>
            </a:r>
            <a:r>
              <a:rPr lang="ru-RU" dirty="0" err="1" smtClean="0"/>
              <a:t>слабких</a:t>
            </a:r>
            <a:r>
              <a:rPr lang="ru-RU" dirty="0" smtClean="0"/>
              <a:t> до </a:t>
            </a:r>
            <a:r>
              <a:rPr lang="ru-RU" dirty="0" err="1" smtClean="0"/>
              <a:t>гігантських</a:t>
            </a:r>
            <a:r>
              <a:rPr lang="ru-RU" dirty="0" smtClean="0"/>
              <a:t> у </a:t>
            </a:r>
            <a:r>
              <a:rPr lang="ru-RU" dirty="0" err="1" smtClean="0"/>
              <a:t>прискорювачах</a:t>
            </a:r>
            <a:r>
              <a:rPr lang="ru-RU" dirty="0" smtClean="0"/>
              <a:t> </a:t>
            </a:r>
            <a:r>
              <a:rPr lang="ru-RU" dirty="0" err="1" smtClean="0"/>
              <a:t>ядерних</a:t>
            </a:r>
            <a:r>
              <a:rPr lang="ru-RU" dirty="0" smtClean="0"/>
              <a:t> </a:t>
            </a:r>
            <a:r>
              <a:rPr lang="ru-RU" dirty="0" err="1" smtClean="0"/>
              <a:t>частинок</a:t>
            </a:r>
            <a:r>
              <a:rPr lang="ru-RU" dirty="0" smtClean="0"/>
              <a:t>, </a:t>
            </a:r>
            <a:r>
              <a:rPr lang="ru-RU" dirty="0" err="1" smtClean="0"/>
              <a:t>здатних</a:t>
            </a:r>
            <a:r>
              <a:rPr lang="ru-RU" dirty="0" smtClean="0"/>
              <a:t> </a:t>
            </a:r>
            <a:r>
              <a:rPr lang="ru-RU" dirty="0" err="1" smtClean="0"/>
              <a:t>створювати</a:t>
            </a:r>
            <a:r>
              <a:rPr lang="ru-RU" dirty="0" smtClean="0"/>
              <a:t> </a:t>
            </a:r>
            <a:r>
              <a:rPr lang="ru-RU" dirty="0" err="1" smtClean="0"/>
              <a:t>магнітне</a:t>
            </a:r>
            <a:r>
              <a:rPr lang="ru-RU" dirty="0" smtClean="0"/>
              <a:t> поле. </a:t>
            </a:r>
            <a:endParaRPr lang="ru-RU" dirty="0"/>
          </a:p>
        </p:txBody>
      </p:sp>
      <p:pic>
        <p:nvPicPr>
          <p:cNvPr id="4" name="Рисунок 3" descr="Electromagnet.jpg"/>
          <p:cNvPicPr>
            <a:picLocks noChangeAspect="1"/>
          </p:cNvPicPr>
          <p:nvPr/>
        </p:nvPicPr>
        <p:blipFill>
          <a:blip r:embed="rId2"/>
          <a:stretch>
            <a:fillRect/>
          </a:stretch>
        </p:blipFill>
        <p:spPr>
          <a:xfrm>
            <a:off x="2571736" y="3786190"/>
            <a:ext cx="4064000" cy="2768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0118" y="500050"/>
            <a:ext cx="8229600" cy="1143000"/>
          </a:xfrm>
        </p:spPr>
        <p:txBody>
          <a:bodyPr/>
          <a:lstStyle/>
          <a:p>
            <a:r>
              <a:rPr lang="uk-UA" dirty="0" smtClean="0"/>
              <a:t>Намагнічування </a:t>
            </a:r>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smtClean="0"/>
              <a:t>    Для </a:t>
            </a:r>
            <a:r>
              <a:rPr lang="ru-RU" dirty="0" err="1" smtClean="0"/>
              <a:t>виготовлення</a:t>
            </a:r>
            <a:r>
              <a:rPr lang="ru-RU" dirty="0" smtClean="0"/>
              <a:t> </a:t>
            </a:r>
            <a:r>
              <a:rPr lang="ru-RU" dirty="0" err="1" smtClean="0"/>
              <a:t>постійного</a:t>
            </a:r>
            <a:r>
              <a:rPr lang="ru-RU" dirty="0" smtClean="0"/>
              <a:t> </a:t>
            </a:r>
            <a:r>
              <a:rPr lang="ru-RU" dirty="0" err="1" smtClean="0"/>
              <a:t>магніту</a:t>
            </a:r>
            <a:r>
              <a:rPr lang="ru-RU" dirty="0" smtClean="0"/>
              <a:t>, </a:t>
            </a:r>
            <a:r>
              <a:rPr lang="ru-RU" dirty="0" err="1" smtClean="0"/>
              <a:t>феромагнетик</a:t>
            </a:r>
            <a:r>
              <a:rPr lang="ru-RU" dirty="0" smtClean="0"/>
              <a:t> </a:t>
            </a:r>
            <a:r>
              <a:rPr lang="ru-RU" dirty="0" err="1" smtClean="0"/>
              <a:t>нагрівають</a:t>
            </a:r>
            <a:r>
              <a:rPr lang="ru-RU" dirty="0" smtClean="0"/>
              <a:t> до </a:t>
            </a:r>
            <a:r>
              <a:rPr lang="ru-RU" dirty="0" err="1" smtClean="0"/>
              <a:t>температури</a:t>
            </a:r>
            <a:r>
              <a:rPr lang="ru-RU" dirty="0" smtClean="0"/>
              <a:t>, </a:t>
            </a:r>
            <a:r>
              <a:rPr lang="ru-RU" dirty="0" err="1" smtClean="0"/>
              <a:t>вищої</a:t>
            </a:r>
            <a:r>
              <a:rPr lang="ru-RU" dirty="0" smtClean="0"/>
              <a:t> </a:t>
            </a:r>
            <a:r>
              <a:rPr lang="ru-RU" dirty="0" err="1" smtClean="0"/>
              <a:t>від</a:t>
            </a:r>
            <a:r>
              <a:rPr lang="ru-RU" dirty="0" smtClean="0"/>
              <a:t> </a:t>
            </a:r>
            <a:r>
              <a:rPr lang="ru-RU" dirty="0" err="1" smtClean="0"/>
              <a:t>температури</a:t>
            </a:r>
            <a:r>
              <a:rPr lang="ru-RU" dirty="0" smtClean="0"/>
              <a:t> </a:t>
            </a:r>
            <a:r>
              <a:rPr lang="ru-RU" dirty="0" err="1" smtClean="0"/>
              <a:t>Кюрі</a:t>
            </a:r>
            <a:r>
              <a:rPr lang="ru-RU" dirty="0" smtClean="0"/>
              <a:t>, а </a:t>
            </a:r>
            <a:r>
              <a:rPr lang="ru-RU" dirty="0" err="1" smtClean="0"/>
              <a:t>потім</a:t>
            </a:r>
            <a:r>
              <a:rPr lang="ru-RU" dirty="0" smtClean="0"/>
              <a:t> </a:t>
            </a:r>
            <a:r>
              <a:rPr lang="ru-RU" dirty="0" err="1" smtClean="0"/>
              <a:t>повільно</a:t>
            </a:r>
            <a:r>
              <a:rPr lang="ru-RU" dirty="0" smtClean="0"/>
              <a:t> </a:t>
            </a:r>
            <a:r>
              <a:rPr lang="ru-RU" dirty="0" err="1" smtClean="0"/>
              <a:t>охолоджують</a:t>
            </a:r>
            <a:r>
              <a:rPr lang="ru-RU" dirty="0" smtClean="0"/>
              <a:t> у </a:t>
            </a:r>
            <a:r>
              <a:rPr lang="ru-RU" dirty="0" err="1" smtClean="0"/>
              <a:t>магнітному</a:t>
            </a:r>
            <a:r>
              <a:rPr lang="ru-RU" dirty="0" smtClean="0"/>
              <a:t> </a:t>
            </a:r>
            <a:r>
              <a:rPr lang="ru-RU" dirty="0" err="1" smtClean="0"/>
              <a:t>полі</a:t>
            </a:r>
            <a:r>
              <a:rPr lang="ru-RU" dirty="0" smtClean="0"/>
              <a:t>. При </a:t>
            </a:r>
            <a:r>
              <a:rPr lang="ru-RU" dirty="0" err="1" smtClean="0"/>
              <a:t>температурі</a:t>
            </a:r>
            <a:r>
              <a:rPr lang="ru-RU" dirty="0" smtClean="0"/>
              <a:t>, </a:t>
            </a:r>
            <a:r>
              <a:rPr lang="ru-RU" dirty="0" err="1" smtClean="0"/>
              <a:t>вищій</a:t>
            </a:r>
            <a:r>
              <a:rPr lang="ru-RU" dirty="0" smtClean="0"/>
              <a:t> </a:t>
            </a:r>
            <a:r>
              <a:rPr lang="ru-RU" dirty="0" err="1" smtClean="0"/>
              <a:t>від</a:t>
            </a:r>
            <a:r>
              <a:rPr lang="ru-RU" dirty="0" smtClean="0"/>
              <a:t> </a:t>
            </a:r>
            <a:r>
              <a:rPr lang="ru-RU" dirty="0" err="1" smtClean="0"/>
              <a:t>температури</a:t>
            </a:r>
            <a:r>
              <a:rPr lang="ru-RU" dirty="0" smtClean="0"/>
              <a:t> </a:t>
            </a:r>
            <a:r>
              <a:rPr lang="ru-RU" dirty="0" err="1" smtClean="0"/>
              <a:t>Кюрі</a:t>
            </a:r>
            <a:r>
              <a:rPr lang="ru-RU" dirty="0" smtClean="0"/>
              <a:t>, </a:t>
            </a:r>
            <a:r>
              <a:rPr lang="ru-RU" dirty="0" err="1" smtClean="0"/>
              <a:t>феромагнетик</a:t>
            </a:r>
            <a:r>
              <a:rPr lang="ru-RU" dirty="0" smtClean="0"/>
              <a:t> </a:t>
            </a:r>
            <a:r>
              <a:rPr lang="ru-RU" dirty="0" err="1" smtClean="0"/>
              <a:t>втрачає</a:t>
            </a:r>
            <a:r>
              <a:rPr lang="ru-RU" dirty="0" smtClean="0"/>
              <a:t> </a:t>
            </a:r>
            <a:r>
              <a:rPr lang="ru-RU" dirty="0" err="1" smtClean="0"/>
              <a:t>свої</a:t>
            </a:r>
            <a:r>
              <a:rPr lang="ru-RU" dirty="0" smtClean="0"/>
              <a:t> </a:t>
            </a:r>
            <a:r>
              <a:rPr lang="ru-RU" dirty="0" err="1" smtClean="0"/>
              <a:t>магнітні</a:t>
            </a:r>
            <a:r>
              <a:rPr lang="ru-RU" dirty="0" smtClean="0"/>
              <a:t> </a:t>
            </a:r>
            <a:r>
              <a:rPr lang="ru-RU" dirty="0" err="1" smtClean="0"/>
              <a:t>властивості</a:t>
            </a:r>
            <a:r>
              <a:rPr lang="ru-RU" dirty="0" smtClean="0"/>
              <a:t> </a:t>
            </a:r>
            <a:r>
              <a:rPr lang="ru-RU" dirty="0" err="1" smtClean="0"/>
              <a:t>й</a:t>
            </a:r>
            <a:r>
              <a:rPr lang="ru-RU" dirty="0" smtClean="0"/>
              <a:t> </a:t>
            </a:r>
            <a:r>
              <a:rPr lang="ru-RU" dirty="0" err="1" smtClean="0"/>
              <a:t>стає</a:t>
            </a:r>
            <a:r>
              <a:rPr lang="ru-RU" dirty="0" smtClean="0"/>
              <a:t> парамагнетиком. При </a:t>
            </a:r>
            <a:r>
              <a:rPr lang="ru-RU" dirty="0" err="1" smtClean="0"/>
              <a:t>охолодженні</a:t>
            </a:r>
            <a:r>
              <a:rPr lang="ru-RU" dirty="0" smtClean="0"/>
              <a:t>, </a:t>
            </a:r>
            <a:r>
              <a:rPr lang="ru-RU" dirty="0" err="1" smtClean="0"/>
              <a:t>нижче</a:t>
            </a:r>
            <a:r>
              <a:rPr lang="ru-RU" dirty="0" smtClean="0"/>
              <a:t> </a:t>
            </a:r>
            <a:r>
              <a:rPr lang="ru-RU" dirty="0" err="1" smtClean="0"/>
              <a:t>від</a:t>
            </a:r>
            <a:r>
              <a:rPr lang="ru-RU" dirty="0" smtClean="0"/>
              <a:t> </a:t>
            </a:r>
            <a:r>
              <a:rPr lang="ru-RU" dirty="0" err="1" smtClean="0"/>
              <a:t>температури</a:t>
            </a:r>
            <a:r>
              <a:rPr lang="ru-RU" dirty="0" smtClean="0"/>
              <a:t> </a:t>
            </a:r>
            <a:r>
              <a:rPr lang="ru-RU" dirty="0" err="1" smtClean="0"/>
              <a:t>Кюрі</a:t>
            </a:r>
            <a:r>
              <a:rPr lang="ru-RU" dirty="0" smtClean="0"/>
              <a:t>, </a:t>
            </a:r>
            <a:r>
              <a:rPr lang="ru-RU" dirty="0" err="1" smtClean="0"/>
              <a:t>він</a:t>
            </a:r>
            <a:r>
              <a:rPr lang="ru-RU" dirty="0" smtClean="0"/>
              <a:t> </a:t>
            </a:r>
            <a:r>
              <a:rPr lang="ru-RU" dirty="0" err="1" smtClean="0"/>
              <a:t>знову</a:t>
            </a:r>
            <a:r>
              <a:rPr lang="ru-RU" dirty="0" smtClean="0"/>
              <a:t> </a:t>
            </a:r>
            <a:r>
              <a:rPr lang="ru-RU" dirty="0" err="1" smtClean="0"/>
              <a:t>набуває</a:t>
            </a:r>
            <a:r>
              <a:rPr lang="ru-RU" dirty="0" smtClean="0"/>
              <a:t> </a:t>
            </a:r>
            <a:r>
              <a:rPr lang="ru-RU" dirty="0" err="1" smtClean="0"/>
              <a:t>магнітних</a:t>
            </a:r>
            <a:r>
              <a:rPr lang="ru-RU" dirty="0" smtClean="0"/>
              <a:t> </a:t>
            </a:r>
            <a:r>
              <a:rPr lang="ru-RU" dirty="0" err="1" smtClean="0"/>
              <a:t>властивостей</a:t>
            </a:r>
            <a:r>
              <a:rPr lang="ru-RU" dirty="0" smtClean="0"/>
              <a:t>, </a:t>
            </a:r>
            <a:r>
              <a:rPr lang="ru-RU" dirty="0" err="1" smtClean="0"/>
              <a:t>при</a:t>
            </a:r>
            <a:r>
              <a:rPr lang="ru-RU" dirty="0" smtClean="0"/>
              <a:t> </a:t>
            </a:r>
            <a:r>
              <a:rPr lang="ru-RU" dirty="0" err="1" smtClean="0"/>
              <a:t>цьому</a:t>
            </a:r>
            <a:r>
              <a:rPr lang="ru-RU" dirty="0" smtClean="0"/>
              <a:t> </a:t>
            </a:r>
            <a:r>
              <a:rPr lang="ru-RU" dirty="0" err="1" smtClean="0"/>
              <a:t>зовнішнє</a:t>
            </a:r>
            <a:r>
              <a:rPr lang="ru-RU" dirty="0" smtClean="0"/>
              <a:t> </a:t>
            </a:r>
            <a:r>
              <a:rPr lang="ru-RU" dirty="0" err="1" smtClean="0"/>
              <a:t>магнітне</a:t>
            </a:r>
            <a:r>
              <a:rPr lang="ru-RU" dirty="0" smtClean="0"/>
              <a:t> поле </a:t>
            </a:r>
            <a:r>
              <a:rPr lang="ru-RU" dirty="0" err="1" smtClean="0"/>
              <a:t>сприяє</a:t>
            </a:r>
            <a:r>
              <a:rPr lang="ru-RU" dirty="0" smtClean="0"/>
              <a:t> тому, </a:t>
            </a:r>
            <a:r>
              <a:rPr lang="ru-RU" dirty="0" err="1" smtClean="0"/>
              <a:t>що</a:t>
            </a:r>
            <a:r>
              <a:rPr lang="ru-RU" dirty="0" smtClean="0"/>
              <a:t> </a:t>
            </a:r>
            <a:r>
              <a:rPr lang="ru-RU" dirty="0" err="1" smtClean="0"/>
              <a:t>магнітні</a:t>
            </a:r>
            <a:r>
              <a:rPr lang="ru-RU" dirty="0" smtClean="0"/>
              <a:t> </a:t>
            </a:r>
            <a:r>
              <a:rPr lang="ru-RU" dirty="0" err="1" smtClean="0"/>
              <a:t>домени</a:t>
            </a:r>
            <a:r>
              <a:rPr lang="ru-RU" dirty="0" smtClean="0"/>
              <a:t>, </a:t>
            </a:r>
            <a:r>
              <a:rPr lang="ru-RU" dirty="0" err="1" smtClean="0"/>
              <a:t>які</a:t>
            </a:r>
            <a:r>
              <a:rPr lang="ru-RU" dirty="0" smtClean="0"/>
              <a:t> </a:t>
            </a:r>
            <a:r>
              <a:rPr lang="ru-RU" dirty="0" err="1" smtClean="0"/>
              <a:t>виникають</a:t>
            </a:r>
            <a:r>
              <a:rPr lang="ru-RU" dirty="0" smtClean="0"/>
              <a:t> у </a:t>
            </a:r>
            <a:r>
              <a:rPr lang="ru-RU" dirty="0" err="1" smtClean="0"/>
              <a:t>ньому</a:t>
            </a:r>
            <a:r>
              <a:rPr lang="ru-RU" dirty="0" smtClean="0"/>
              <a:t>, </a:t>
            </a:r>
            <a:r>
              <a:rPr lang="ru-RU" dirty="0" err="1" smtClean="0"/>
              <a:t>орієнтуються</a:t>
            </a:r>
            <a:r>
              <a:rPr lang="ru-RU" dirty="0" smtClean="0"/>
              <a:t> в одному </a:t>
            </a:r>
            <a:r>
              <a:rPr lang="ru-RU" dirty="0" err="1" smtClean="0"/>
              <a:t>напрямку</a:t>
            </a:r>
            <a:r>
              <a:rPr lang="ru-RU" dirty="0" smtClean="0"/>
              <a:t>. </a:t>
            </a:r>
            <a:r>
              <a:rPr lang="ru-RU" dirty="0" err="1" smtClean="0"/>
              <a:t>Феромагнітні</a:t>
            </a:r>
            <a:r>
              <a:rPr lang="ru-RU" dirty="0" smtClean="0"/>
              <a:t> </a:t>
            </a:r>
            <a:r>
              <a:rPr lang="ru-RU" dirty="0" err="1" smtClean="0"/>
              <a:t>матеріали</a:t>
            </a:r>
            <a:r>
              <a:rPr lang="ru-RU" dirty="0" smtClean="0"/>
              <a:t> </a:t>
            </a:r>
            <a:r>
              <a:rPr lang="ru-RU" dirty="0" err="1" smtClean="0"/>
              <a:t>намагнічуються</a:t>
            </a:r>
            <a:r>
              <a:rPr lang="ru-RU" dirty="0" smtClean="0"/>
              <a:t> в </a:t>
            </a:r>
            <a:r>
              <a:rPr lang="ru-RU" dirty="0" err="1" smtClean="0"/>
              <a:t>зовнішньому</a:t>
            </a:r>
            <a:r>
              <a:rPr lang="ru-RU" dirty="0" smtClean="0"/>
              <a:t> </a:t>
            </a:r>
            <a:r>
              <a:rPr lang="ru-RU" dirty="0" err="1" smtClean="0"/>
              <a:t>полі</a:t>
            </a:r>
            <a:r>
              <a:rPr lang="ru-RU" dirty="0" smtClean="0"/>
              <a:t> </a:t>
            </a:r>
            <a:r>
              <a:rPr lang="ru-RU" dirty="0" err="1" smtClean="0"/>
              <a:t>також</a:t>
            </a:r>
            <a:r>
              <a:rPr lang="ru-RU" dirty="0" smtClean="0"/>
              <a:t> при температурах, </a:t>
            </a:r>
            <a:r>
              <a:rPr lang="ru-RU" dirty="0" err="1" smtClean="0"/>
              <a:t>менших</a:t>
            </a:r>
            <a:r>
              <a:rPr lang="ru-RU" dirty="0" smtClean="0"/>
              <a:t> </a:t>
            </a:r>
            <a:r>
              <a:rPr lang="ru-RU" dirty="0" err="1" smtClean="0"/>
              <a:t>від</a:t>
            </a:r>
            <a:r>
              <a:rPr lang="ru-RU" dirty="0" smtClean="0"/>
              <a:t> </a:t>
            </a:r>
            <a:r>
              <a:rPr lang="ru-RU" dirty="0" err="1" smtClean="0"/>
              <a:t>температури</a:t>
            </a:r>
            <a:r>
              <a:rPr lang="ru-RU" dirty="0" smtClean="0"/>
              <a:t> </a:t>
            </a:r>
            <a:r>
              <a:rPr lang="ru-RU" dirty="0" err="1" smtClean="0"/>
              <a:t>Кюрі</a:t>
            </a:r>
            <a:r>
              <a:rPr lang="ru-RU" dirty="0" smtClean="0"/>
              <a:t>. При </a:t>
            </a:r>
            <a:r>
              <a:rPr lang="ru-RU" dirty="0" err="1" smtClean="0"/>
              <a:t>припиненні</a:t>
            </a:r>
            <a:r>
              <a:rPr lang="ru-RU" dirty="0" smtClean="0"/>
              <a:t> </a:t>
            </a:r>
            <a:r>
              <a:rPr lang="ru-RU" dirty="0" err="1" smtClean="0"/>
              <a:t>дії</a:t>
            </a:r>
            <a:r>
              <a:rPr lang="ru-RU" dirty="0" smtClean="0"/>
              <a:t> поля в них </a:t>
            </a:r>
            <a:r>
              <a:rPr lang="ru-RU" dirty="0" err="1" smtClean="0"/>
              <a:t>зберігається</a:t>
            </a:r>
            <a:r>
              <a:rPr lang="ru-RU" dirty="0" smtClean="0"/>
              <a:t> </a:t>
            </a:r>
            <a:r>
              <a:rPr lang="ru-RU" dirty="0" err="1" smtClean="0"/>
              <a:t>залишкова</a:t>
            </a:r>
            <a:r>
              <a:rPr lang="ru-RU" dirty="0" smtClean="0"/>
              <a:t> </a:t>
            </a:r>
            <a:r>
              <a:rPr lang="ru-RU" dirty="0" err="1" smtClean="0"/>
              <a:t>намагніченість</a:t>
            </a:r>
            <a:r>
              <a:rPr lang="ru-RU" dirty="0" smtClean="0"/>
              <a:t>. </a:t>
            </a:r>
            <a:r>
              <a:rPr lang="ru-RU" dirty="0" err="1" smtClean="0"/>
              <a:t>Його</a:t>
            </a:r>
            <a:r>
              <a:rPr lang="ru-RU" dirty="0" smtClean="0"/>
              <a:t> величина </a:t>
            </a:r>
            <a:r>
              <a:rPr lang="ru-RU" dirty="0" err="1" smtClean="0"/>
              <a:t>залежить</a:t>
            </a:r>
            <a:r>
              <a:rPr lang="ru-RU" dirty="0" smtClean="0"/>
              <a:t> </a:t>
            </a:r>
            <a:r>
              <a:rPr lang="ru-RU" dirty="0" err="1" smtClean="0"/>
              <a:t>від</a:t>
            </a:r>
            <a:r>
              <a:rPr lang="ru-RU" dirty="0" smtClean="0"/>
              <a:t> </a:t>
            </a:r>
            <a:r>
              <a:rPr lang="ru-RU" dirty="0" err="1" smtClean="0"/>
              <a:t>напруженості</a:t>
            </a:r>
            <a:r>
              <a:rPr lang="ru-RU" dirty="0" smtClean="0"/>
              <a:t> </a:t>
            </a:r>
            <a:r>
              <a:rPr lang="ru-RU" dirty="0" err="1" smtClean="0"/>
              <a:t>прикладеного</a:t>
            </a:r>
            <a:r>
              <a:rPr lang="ru-RU" dirty="0" smtClean="0"/>
              <a:t> </a:t>
            </a:r>
            <a:r>
              <a:rPr lang="ru-RU" dirty="0" err="1" smtClean="0"/>
              <a:t>магнітного</a:t>
            </a:r>
            <a:r>
              <a:rPr lang="ru-RU" dirty="0" smtClean="0"/>
              <a:t> поля.</a:t>
            </a: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1143000"/>
          </a:xfrm>
        </p:spPr>
        <p:txBody>
          <a:bodyPr/>
          <a:lstStyle/>
          <a:p>
            <a:r>
              <a:rPr lang="uk-UA" dirty="0" smtClean="0"/>
              <a:t>Розмагнічування </a:t>
            </a:r>
            <a:endParaRPr lang="ru-RU" dirty="0"/>
          </a:p>
        </p:txBody>
      </p:sp>
      <p:sp>
        <p:nvSpPr>
          <p:cNvPr id="3" name="Содержимое 2"/>
          <p:cNvSpPr>
            <a:spLocks noGrp="1"/>
          </p:cNvSpPr>
          <p:nvPr>
            <p:ph idx="1"/>
          </p:nvPr>
        </p:nvSpPr>
        <p:spPr>
          <a:xfrm>
            <a:off x="357158" y="1928802"/>
            <a:ext cx="8229600" cy="4389120"/>
          </a:xfrm>
        </p:spPr>
        <p:txBody>
          <a:bodyPr>
            <a:normAutofit fontScale="92500" lnSpcReduction="20000"/>
          </a:bodyPr>
          <a:lstStyle/>
          <a:p>
            <a:pPr>
              <a:buNone/>
            </a:pPr>
            <a:r>
              <a:rPr lang="ru-RU" dirty="0" smtClean="0"/>
              <a:t>    </a:t>
            </a:r>
            <a:r>
              <a:rPr lang="ru-RU" dirty="0" err="1" smtClean="0"/>
              <a:t>Іноді</a:t>
            </a:r>
            <a:r>
              <a:rPr lang="ru-RU" dirty="0" smtClean="0"/>
              <a:t> </a:t>
            </a:r>
            <a:r>
              <a:rPr lang="ru-RU" dirty="0" err="1" smtClean="0"/>
              <a:t>намагніченість</a:t>
            </a:r>
            <a:r>
              <a:rPr lang="ru-RU" dirty="0" smtClean="0"/>
              <a:t> </a:t>
            </a:r>
            <a:r>
              <a:rPr lang="ru-RU" dirty="0" err="1" smtClean="0"/>
              <a:t>матеріалів</a:t>
            </a:r>
            <a:r>
              <a:rPr lang="ru-RU" dirty="0" smtClean="0"/>
              <a:t> </a:t>
            </a:r>
            <a:r>
              <a:rPr lang="ru-RU" dirty="0" err="1" smtClean="0"/>
              <a:t>небажана</a:t>
            </a:r>
            <a:r>
              <a:rPr lang="ru-RU" dirty="0" smtClean="0"/>
              <a:t>, а тому </a:t>
            </a:r>
            <a:r>
              <a:rPr lang="ru-RU" dirty="0" err="1" smtClean="0"/>
              <a:t>їх</a:t>
            </a:r>
            <a:r>
              <a:rPr lang="ru-RU" dirty="0" smtClean="0"/>
              <a:t> </a:t>
            </a:r>
            <a:r>
              <a:rPr lang="ru-RU" dirty="0" err="1" smtClean="0"/>
              <a:t>небхідно</a:t>
            </a:r>
            <a:r>
              <a:rPr lang="ru-RU" dirty="0" smtClean="0"/>
              <a:t> </a:t>
            </a:r>
            <a:r>
              <a:rPr lang="ru-RU" dirty="0" err="1" smtClean="0"/>
              <a:t>розмагнітити</a:t>
            </a:r>
            <a:r>
              <a:rPr lang="ru-RU" dirty="0" smtClean="0"/>
              <a:t>. </a:t>
            </a:r>
            <a:r>
              <a:rPr lang="ru-RU" dirty="0" err="1" smtClean="0"/>
              <a:t>Цього</a:t>
            </a:r>
            <a:r>
              <a:rPr lang="ru-RU" dirty="0" smtClean="0"/>
              <a:t> </a:t>
            </a:r>
            <a:r>
              <a:rPr lang="ru-RU" dirty="0" err="1" smtClean="0"/>
              <a:t>можна</a:t>
            </a:r>
            <a:r>
              <a:rPr lang="ru-RU" dirty="0" smtClean="0"/>
              <a:t> </a:t>
            </a:r>
            <a:r>
              <a:rPr lang="ru-RU" dirty="0" err="1" smtClean="0"/>
              <a:t>досягти</a:t>
            </a:r>
            <a:r>
              <a:rPr lang="ru-RU" dirty="0" smtClean="0"/>
              <a:t> </a:t>
            </a:r>
            <a:r>
              <a:rPr lang="ru-RU" dirty="0" err="1" smtClean="0"/>
              <a:t>різними</a:t>
            </a:r>
            <a:r>
              <a:rPr lang="ru-RU" dirty="0" smtClean="0"/>
              <a:t> способами. </a:t>
            </a:r>
            <a:r>
              <a:rPr lang="ru-RU" dirty="0" err="1" smtClean="0"/>
              <a:t>Нагрівання</a:t>
            </a:r>
            <a:r>
              <a:rPr lang="ru-RU" dirty="0" smtClean="0"/>
              <a:t> </a:t>
            </a:r>
            <a:r>
              <a:rPr lang="ru-RU" dirty="0" err="1" smtClean="0"/>
              <a:t>магніта</a:t>
            </a:r>
            <a:r>
              <a:rPr lang="ru-RU" dirty="0" smtClean="0"/>
              <a:t> до </a:t>
            </a:r>
            <a:r>
              <a:rPr lang="ru-RU" dirty="0" err="1" smtClean="0"/>
              <a:t>температури</a:t>
            </a:r>
            <a:r>
              <a:rPr lang="ru-RU" dirty="0" smtClean="0"/>
              <a:t>, </a:t>
            </a:r>
            <a:r>
              <a:rPr lang="ru-RU" dirty="0" err="1" smtClean="0"/>
              <a:t>вищої</a:t>
            </a:r>
            <a:r>
              <a:rPr lang="ru-RU" dirty="0" smtClean="0"/>
              <a:t> </a:t>
            </a:r>
            <a:r>
              <a:rPr lang="ru-RU" dirty="0" err="1" smtClean="0"/>
              <a:t>від</a:t>
            </a:r>
            <a:r>
              <a:rPr lang="ru-RU" dirty="0" smtClean="0"/>
              <a:t> </a:t>
            </a:r>
            <a:r>
              <a:rPr lang="ru-RU" dirty="0" err="1" smtClean="0"/>
              <a:t>температури</a:t>
            </a:r>
            <a:r>
              <a:rPr lang="ru-RU" dirty="0" smtClean="0"/>
              <a:t> </a:t>
            </a:r>
            <a:r>
              <a:rPr lang="ru-RU" dirty="0" err="1" smtClean="0"/>
              <a:t>Кюрі</a:t>
            </a:r>
            <a:r>
              <a:rPr lang="ru-RU" dirty="0" smtClean="0"/>
              <a:t>, </a:t>
            </a:r>
            <a:r>
              <a:rPr lang="ru-RU" dirty="0" err="1" smtClean="0"/>
              <a:t>завжди</a:t>
            </a:r>
            <a:r>
              <a:rPr lang="ru-RU" dirty="0" smtClean="0"/>
              <a:t> </a:t>
            </a:r>
            <a:r>
              <a:rPr lang="ru-RU" dirty="0" err="1" smtClean="0"/>
              <a:t>знімає</a:t>
            </a:r>
            <a:r>
              <a:rPr lang="ru-RU" dirty="0" smtClean="0"/>
              <a:t> </a:t>
            </a:r>
            <a:r>
              <a:rPr lang="ru-RU" dirty="0" err="1" smtClean="0"/>
              <a:t>намагнічення</a:t>
            </a:r>
            <a:r>
              <a:rPr lang="ru-RU" dirty="0" smtClean="0"/>
              <a:t>. </a:t>
            </a:r>
            <a:r>
              <a:rPr lang="ru-RU" dirty="0" err="1" smtClean="0"/>
              <a:t>Магніт</a:t>
            </a:r>
            <a:r>
              <a:rPr lang="ru-RU" dirty="0" smtClean="0"/>
              <a:t> </a:t>
            </a:r>
            <a:r>
              <a:rPr lang="ru-RU" dirty="0" err="1" smtClean="0"/>
              <a:t>можна</a:t>
            </a:r>
            <a:r>
              <a:rPr lang="ru-RU" dirty="0" smtClean="0"/>
              <a:t> </a:t>
            </a:r>
            <a:r>
              <a:rPr lang="ru-RU" dirty="0" err="1" smtClean="0"/>
              <a:t>також</a:t>
            </a:r>
            <a:r>
              <a:rPr lang="ru-RU" dirty="0" smtClean="0"/>
              <a:t> </a:t>
            </a:r>
            <a:r>
              <a:rPr lang="ru-RU" dirty="0" err="1" smtClean="0"/>
              <a:t>помістити</a:t>
            </a:r>
            <a:r>
              <a:rPr lang="ru-RU" dirty="0" smtClean="0"/>
              <a:t> в </a:t>
            </a:r>
            <a:r>
              <a:rPr lang="ru-RU" dirty="0" err="1" smtClean="0"/>
              <a:t>змінне</a:t>
            </a:r>
            <a:r>
              <a:rPr lang="ru-RU" dirty="0" smtClean="0"/>
              <a:t> </a:t>
            </a:r>
            <a:r>
              <a:rPr lang="ru-RU" dirty="0" err="1" smtClean="0"/>
              <a:t>магнітне</a:t>
            </a:r>
            <a:r>
              <a:rPr lang="ru-RU" dirty="0" smtClean="0"/>
              <a:t> поле, </a:t>
            </a:r>
            <a:r>
              <a:rPr lang="ru-RU" dirty="0" err="1" smtClean="0"/>
              <a:t>більше</a:t>
            </a:r>
            <a:r>
              <a:rPr lang="ru-RU" dirty="0" smtClean="0"/>
              <a:t> </a:t>
            </a:r>
            <a:r>
              <a:rPr lang="ru-RU" dirty="0" err="1" smtClean="0"/>
              <a:t>від</a:t>
            </a:r>
            <a:r>
              <a:rPr lang="ru-RU" dirty="0" smtClean="0"/>
              <a:t> </a:t>
            </a:r>
            <a:r>
              <a:rPr lang="ru-RU" dirty="0" err="1" smtClean="0"/>
              <a:t>коерцитивної</a:t>
            </a:r>
            <a:r>
              <a:rPr lang="ru-RU" dirty="0" smtClean="0"/>
              <a:t> </a:t>
            </a:r>
            <a:r>
              <a:rPr lang="ru-RU" dirty="0" err="1" smtClean="0"/>
              <a:t>сили</a:t>
            </a:r>
            <a:r>
              <a:rPr lang="ru-RU" dirty="0" smtClean="0"/>
              <a:t> </a:t>
            </a:r>
            <a:r>
              <a:rPr lang="ru-RU" dirty="0" err="1" smtClean="0"/>
              <a:t>матеріалу</a:t>
            </a:r>
            <a:r>
              <a:rPr lang="ru-RU" dirty="0" smtClean="0"/>
              <a:t>, а </a:t>
            </a:r>
            <a:r>
              <a:rPr lang="ru-RU" dirty="0" err="1" smtClean="0"/>
              <a:t>потім</a:t>
            </a:r>
            <a:r>
              <a:rPr lang="ru-RU" dirty="0" smtClean="0"/>
              <a:t> </a:t>
            </a:r>
            <a:r>
              <a:rPr lang="ru-RU" dirty="0" err="1" smtClean="0"/>
              <a:t>поступово</a:t>
            </a:r>
            <a:r>
              <a:rPr lang="ru-RU" dirty="0" smtClean="0"/>
              <a:t> </a:t>
            </a:r>
            <a:r>
              <a:rPr lang="ru-RU" dirty="0" err="1" smtClean="0"/>
              <a:t>зменшувати</a:t>
            </a:r>
            <a:r>
              <a:rPr lang="ru-RU" dirty="0" smtClean="0"/>
              <a:t> поле </a:t>
            </a:r>
            <a:r>
              <a:rPr lang="ru-RU" dirty="0" err="1" smtClean="0"/>
              <a:t>або</a:t>
            </a:r>
            <a:r>
              <a:rPr lang="ru-RU" dirty="0" smtClean="0"/>
              <a:t> </a:t>
            </a:r>
            <a:r>
              <a:rPr lang="ru-RU" dirty="0" err="1" smtClean="0"/>
              <a:t>витягати</a:t>
            </a:r>
            <a:r>
              <a:rPr lang="ru-RU" dirty="0" smtClean="0"/>
              <a:t> </a:t>
            </a:r>
            <a:r>
              <a:rPr lang="ru-RU" dirty="0" err="1" smtClean="0"/>
              <a:t>магніт</a:t>
            </a:r>
            <a:r>
              <a:rPr lang="ru-RU" dirty="0" smtClean="0"/>
              <a:t> </a:t>
            </a:r>
            <a:r>
              <a:rPr lang="ru-RU" dirty="0" err="1" smtClean="0"/>
              <a:t>з</a:t>
            </a:r>
            <a:r>
              <a:rPr lang="ru-RU" dirty="0" smtClean="0"/>
              <a:t> </a:t>
            </a:r>
            <a:r>
              <a:rPr lang="ru-RU" dirty="0" err="1" smtClean="0"/>
              <a:t>нього</a:t>
            </a:r>
            <a:r>
              <a:rPr lang="ru-RU" dirty="0" smtClean="0"/>
              <a:t>. </a:t>
            </a:r>
            <a:r>
              <a:rPr lang="ru-RU" dirty="0" err="1" smtClean="0"/>
              <a:t>Такий</a:t>
            </a:r>
            <a:r>
              <a:rPr lang="ru-RU" dirty="0" smtClean="0"/>
              <a:t> </a:t>
            </a:r>
            <a:r>
              <a:rPr lang="ru-RU" dirty="0" err="1" smtClean="0"/>
              <a:t>процес</a:t>
            </a:r>
            <a:r>
              <a:rPr lang="ru-RU" dirty="0" smtClean="0"/>
              <a:t> </a:t>
            </a:r>
            <a:r>
              <a:rPr lang="ru-RU" dirty="0" err="1" smtClean="0"/>
              <a:t>використовується</a:t>
            </a:r>
            <a:r>
              <a:rPr lang="ru-RU" dirty="0" smtClean="0"/>
              <a:t> в </a:t>
            </a:r>
            <a:r>
              <a:rPr lang="ru-RU" dirty="0" err="1" smtClean="0"/>
              <a:t>промисловості</a:t>
            </a:r>
            <a:r>
              <a:rPr lang="ru-RU" dirty="0" smtClean="0"/>
              <a:t> для </a:t>
            </a:r>
            <a:r>
              <a:rPr lang="ru-RU" dirty="0" err="1" smtClean="0"/>
              <a:t>розмагнічування</a:t>
            </a:r>
            <a:r>
              <a:rPr lang="ru-RU" dirty="0" smtClean="0"/>
              <a:t> </a:t>
            </a:r>
            <a:r>
              <a:rPr lang="ru-RU" dirty="0" err="1" smtClean="0"/>
              <a:t>інструментів</a:t>
            </a:r>
            <a:r>
              <a:rPr lang="ru-RU" dirty="0" smtClean="0"/>
              <a:t>, </a:t>
            </a:r>
            <a:r>
              <a:rPr lang="ru-RU" dirty="0" err="1" smtClean="0"/>
              <a:t>твердих</a:t>
            </a:r>
            <a:r>
              <a:rPr lang="ru-RU" dirty="0" smtClean="0"/>
              <a:t> </a:t>
            </a:r>
            <a:r>
              <a:rPr lang="ru-RU" dirty="0" err="1" smtClean="0"/>
              <a:t>дисків</a:t>
            </a:r>
            <a:r>
              <a:rPr lang="ru-RU" dirty="0" smtClean="0"/>
              <a:t>, </a:t>
            </a:r>
            <a:r>
              <a:rPr lang="ru-RU" dirty="0" err="1" smtClean="0"/>
              <a:t>стирання</a:t>
            </a:r>
            <a:r>
              <a:rPr lang="ru-RU" dirty="0" smtClean="0"/>
              <a:t> </a:t>
            </a:r>
            <a:r>
              <a:rPr lang="ru-RU" dirty="0" err="1" smtClean="0"/>
              <a:t>інформації</a:t>
            </a:r>
            <a:r>
              <a:rPr lang="ru-RU" dirty="0" smtClean="0"/>
              <a:t> на </a:t>
            </a:r>
            <a:r>
              <a:rPr lang="ru-RU" dirty="0" err="1" smtClean="0"/>
              <a:t>магнітних</a:t>
            </a:r>
            <a:r>
              <a:rPr lang="ru-RU" dirty="0" smtClean="0"/>
              <a:t> </a:t>
            </a:r>
            <a:r>
              <a:rPr lang="ru-RU" dirty="0" err="1" smtClean="0"/>
              <a:t>картках</a:t>
            </a:r>
            <a:r>
              <a:rPr lang="ru-RU" dirty="0" smtClean="0"/>
              <a:t> </a:t>
            </a:r>
            <a:r>
              <a:rPr lang="ru-RU" dirty="0" err="1" smtClean="0"/>
              <a:t>тощо</a:t>
            </a:r>
            <a:r>
              <a:rPr lang="ru-RU" dirty="0" smtClean="0"/>
              <a:t>.</a:t>
            </a:r>
          </a:p>
          <a:p>
            <a:pPr>
              <a:buNone/>
            </a:pPr>
            <a:r>
              <a:rPr lang="ru-RU" dirty="0" smtClean="0"/>
              <a:t>    </a:t>
            </a:r>
            <a:r>
              <a:rPr lang="ru-RU" dirty="0" err="1" smtClean="0"/>
              <a:t>Частково</a:t>
            </a:r>
            <a:r>
              <a:rPr lang="ru-RU" dirty="0" smtClean="0"/>
              <a:t> </a:t>
            </a:r>
            <a:r>
              <a:rPr lang="ru-RU" dirty="0" err="1" smtClean="0"/>
              <a:t>магніти</a:t>
            </a:r>
            <a:r>
              <a:rPr lang="ru-RU" dirty="0" smtClean="0"/>
              <a:t> </a:t>
            </a:r>
            <a:r>
              <a:rPr lang="ru-RU" dirty="0" err="1" smtClean="0"/>
              <a:t>розмагнічуються</a:t>
            </a:r>
            <a:r>
              <a:rPr lang="ru-RU" dirty="0" smtClean="0"/>
              <a:t> </a:t>
            </a:r>
            <a:r>
              <a:rPr lang="ru-RU" dirty="0" err="1" smtClean="0"/>
              <a:t>також</a:t>
            </a:r>
            <a:r>
              <a:rPr lang="ru-RU" dirty="0" smtClean="0"/>
              <a:t> при ударах, </a:t>
            </a:r>
            <a:r>
              <a:rPr lang="ru-RU" dirty="0" err="1" smtClean="0"/>
              <a:t>оскільки</a:t>
            </a:r>
            <a:r>
              <a:rPr lang="ru-RU" dirty="0" smtClean="0"/>
              <a:t> </a:t>
            </a:r>
            <a:r>
              <a:rPr lang="ru-RU" dirty="0" err="1" smtClean="0"/>
              <a:t>різка</a:t>
            </a:r>
            <a:r>
              <a:rPr lang="ru-RU" dirty="0" smtClean="0"/>
              <a:t> </a:t>
            </a:r>
            <a:r>
              <a:rPr lang="ru-RU" dirty="0" err="1" smtClean="0"/>
              <a:t>механічна</a:t>
            </a:r>
            <a:r>
              <a:rPr lang="ru-RU" dirty="0" smtClean="0"/>
              <a:t> </a:t>
            </a:r>
            <a:r>
              <a:rPr lang="ru-RU" dirty="0" err="1" smtClean="0"/>
              <a:t>дія</a:t>
            </a:r>
            <a:r>
              <a:rPr lang="ru-RU" dirty="0" smtClean="0"/>
              <a:t> </a:t>
            </a:r>
            <a:r>
              <a:rPr lang="ru-RU" dirty="0" err="1" smtClean="0"/>
              <a:t>призводить</a:t>
            </a:r>
            <a:r>
              <a:rPr lang="ru-RU" dirty="0" smtClean="0"/>
              <a:t> до </a:t>
            </a:r>
            <a:r>
              <a:rPr lang="ru-RU" dirty="0" err="1" smtClean="0"/>
              <a:t>розупорядкування</a:t>
            </a:r>
            <a:r>
              <a:rPr lang="ru-RU" dirty="0" smtClean="0"/>
              <a:t> </a:t>
            </a:r>
            <a:r>
              <a:rPr lang="ru-RU" dirty="0" err="1" smtClean="0"/>
              <a:t>доменів</a:t>
            </a:r>
            <a:r>
              <a:rPr lang="ru-RU" dirty="0" smtClean="0"/>
              <a:t>.</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0"/>
          </a:xfrm>
        </p:spPr>
        <p:txBody>
          <a:bodyPr/>
          <a:lstStyle/>
          <a:p>
            <a:r>
              <a:rPr lang="uk-UA" dirty="0" smtClean="0"/>
              <a:t>Магнітне поле</a:t>
            </a:r>
            <a:endParaRPr lang="ru-RU" dirty="0"/>
          </a:p>
        </p:txBody>
      </p:sp>
      <p:sp>
        <p:nvSpPr>
          <p:cNvPr id="3" name="Содержимое 2"/>
          <p:cNvSpPr>
            <a:spLocks noGrp="1"/>
          </p:cNvSpPr>
          <p:nvPr>
            <p:ph idx="1"/>
          </p:nvPr>
        </p:nvSpPr>
        <p:spPr>
          <a:xfrm>
            <a:off x="142844" y="2000240"/>
            <a:ext cx="8229600" cy="3143272"/>
          </a:xfrm>
        </p:spPr>
        <p:txBody>
          <a:bodyPr>
            <a:normAutofit/>
          </a:bodyPr>
          <a:lstStyle/>
          <a:p>
            <a:pPr>
              <a:buNone/>
            </a:pPr>
            <a:r>
              <a:rPr lang="ru-RU" dirty="0" smtClean="0"/>
              <a:t>    </a:t>
            </a:r>
            <a:r>
              <a:rPr lang="ru-RU" sz="2000" i="1" u="sng" dirty="0" err="1" smtClean="0"/>
              <a:t>Магнітне</a:t>
            </a:r>
            <a:r>
              <a:rPr lang="ru-RU" sz="2000" i="1" u="sng" dirty="0" smtClean="0"/>
              <a:t> поле </a:t>
            </a:r>
            <a:r>
              <a:rPr lang="ru-RU" sz="2000" dirty="0" smtClean="0"/>
              <a:t>- </a:t>
            </a:r>
            <a:r>
              <a:rPr lang="ru-RU" sz="2000" dirty="0" err="1" smtClean="0"/>
              <a:t>складова</a:t>
            </a:r>
            <a:r>
              <a:rPr lang="ru-RU" sz="2000" dirty="0" smtClean="0"/>
              <a:t> </a:t>
            </a:r>
            <a:r>
              <a:rPr lang="ru-RU" sz="2000" dirty="0" err="1" smtClean="0"/>
              <a:t>частина</a:t>
            </a:r>
            <a:r>
              <a:rPr lang="ru-RU" sz="2000" dirty="0" smtClean="0"/>
              <a:t>, "</a:t>
            </a:r>
            <a:r>
              <a:rPr lang="ru-RU" sz="2000" dirty="0" err="1" smtClean="0"/>
              <a:t>електромагнітного</a:t>
            </a:r>
            <a:r>
              <a:rPr lang="ru-RU" sz="2000" dirty="0" smtClean="0"/>
              <a:t> поля", </a:t>
            </a:r>
            <a:r>
              <a:rPr lang="ru-RU" sz="2000" dirty="0" err="1" smtClean="0"/>
              <a:t>що</a:t>
            </a:r>
            <a:r>
              <a:rPr lang="ru-RU" sz="2000" dirty="0" smtClean="0"/>
              <a:t> </a:t>
            </a:r>
            <a:r>
              <a:rPr lang="ru-RU" sz="2000" dirty="0" err="1" smtClean="0"/>
              <a:t>є</a:t>
            </a:r>
            <a:r>
              <a:rPr lang="ru-RU" sz="2000" dirty="0" smtClean="0"/>
              <a:t> </a:t>
            </a:r>
            <a:r>
              <a:rPr lang="ru-RU" sz="2000" dirty="0" err="1" smtClean="0"/>
              <a:t>окремим</a:t>
            </a:r>
            <a:r>
              <a:rPr lang="ru-RU" sz="2000" dirty="0" smtClean="0"/>
              <a:t> видом </a:t>
            </a:r>
            <a:r>
              <a:rPr lang="ru-RU" sz="2000" dirty="0" err="1" smtClean="0"/>
              <a:t>матерії</a:t>
            </a:r>
            <a:r>
              <a:rPr lang="ru-RU" sz="2000" dirty="0" smtClean="0"/>
              <a:t>. </a:t>
            </a:r>
            <a:r>
              <a:rPr lang="ru-RU" sz="2000" dirty="0" err="1" smtClean="0"/>
              <a:t>Особливість</a:t>
            </a:r>
            <a:r>
              <a:rPr lang="ru-RU" sz="2000" dirty="0" smtClean="0"/>
              <a:t> </a:t>
            </a:r>
            <a:r>
              <a:rPr lang="ru-RU" sz="2000" dirty="0" err="1" smtClean="0"/>
              <a:t>магнітного</a:t>
            </a:r>
            <a:r>
              <a:rPr lang="ru-RU" sz="2000" dirty="0" smtClean="0"/>
              <a:t> поля </a:t>
            </a:r>
            <a:r>
              <a:rPr lang="ru-RU" sz="2000" dirty="0" err="1" smtClean="0"/>
              <a:t>проявляється</a:t>
            </a:r>
            <a:r>
              <a:rPr lang="ru-RU" sz="2000" dirty="0" smtClean="0"/>
              <a:t> в </a:t>
            </a:r>
            <a:r>
              <a:rPr lang="ru-RU" sz="2000" dirty="0" err="1" smtClean="0"/>
              <a:t>його</a:t>
            </a:r>
            <a:r>
              <a:rPr lang="ru-RU" sz="2000" dirty="0" smtClean="0"/>
              <a:t> </a:t>
            </a:r>
            <a:r>
              <a:rPr lang="ru-RU" sz="2000" dirty="0" err="1" smtClean="0"/>
              <a:t>механічному</a:t>
            </a:r>
            <a:r>
              <a:rPr lang="ru-RU" sz="2000" dirty="0" smtClean="0"/>
              <a:t> </a:t>
            </a:r>
            <a:r>
              <a:rPr lang="ru-RU" sz="2000" dirty="0" err="1" smtClean="0"/>
              <a:t>діянні</a:t>
            </a:r>
            <a:r>
              <a:rPr lang="ru-RU" sz="2000" dirty="0" smtClean="0"/>
              <a:t> </a:t>
            </a:r>
            <a:r>
              <a:rPr lang="ru-RU" sz="2000" dirty="0" err="1" smtClean="0"/>
              <a:t>лише</a:t>
            </a:r>
            <a:r>
              <a:rPr lang="ru-RU" sz="2000" dirty="0" smtClean="0"/>
              <a:t> на </a:t>
            </a:r>
            <a:r>
              <a:rPr lang="ru-RU" sz="2000" dirty="0" err="1" smtClean="0"/>
              <a:t>рухомі</a:t>
            </a:r>
            <a:r>
              <a:rPr lang="ru-RU" sz="2000" dirty="0" smtClean="0"/>
              <a:t> </a:t>
            </a:r>
            <a:r>
              <a:rPr lang="ru-RU" sz="2000" dirty="0" err="1" smtClean="0"/>
              <a:t>електричні</a:t>
            </a:r>
            <a:r>
              <a:rPr lang="ru-RU" sz="2000" dirty="0" smtClean="0"/>
              <a:t> заряди </a:t>
            </a:r>
            <a:r>
              <a:rPr lang="ru-RU" sz="2000" dirty="0" err="1" smtClean="0"/>
              <a:t>або</a:t>
            </a:r>
            <a:r>
              <a:rPr lang="ru-RU" sz="2000" dirty="0" smtClean="0"/>
              <a:t> на </a:t>
            </a:r>
            <a:r>
              <a:rPr lang="ru-RU" sz="2000" dirty="0" err="1" smtClean="0"/>
              <a:t>тіла</a:t>
            </a:r>
            <a:r>
              <a:rPr lang="ru-RU" sz="2000" dirty="0" smtClean="0"/>
              <a:t>, </a:t>
            </a:r>
            <a:r>
              <a:rPr lang="ru-RU" sz="2000" dirty="0" err="1" smtClean="0"/>
              <a:t>які</a:t>
            </a:r>
            <a:r>
              <a:rPr lang="ru-RU" sz="2000" dirty="0" smtClean="0"/>
              <a:t> </a:t>
            </a:r>
            <a:r>
              <a:rPr lang="ru-RU" sz="2000" dirty="0" err="1" smtClean="0"/>
              <a:t>мають</a:t>
            </a:r>
            <a:r>
              <a:rPr lang="ru-RU" sz="2000" dirty="0" smtClean="0"/>
              <a:t> </a:t>
            </a:r>
            <a:r>
              <a:rPr lang="ru-RU" sz="2000" dirty="0" err="1" smtClean="0"/>
              <a:t>магнітний</a:t>
            </a:r>
            <a:r>
              <a:rPr lang="ru-RU" sz="2000" dirty="0" smtClean="0"/>
              <a:t> момент, </a:t>
            </a:r>
            <a:r>
              <a:rPr lang="ru-RU" sz="2000" dirty="0" err="1" smtClean="0"/>
              <a:t>незалежно</a:t>
            </a:r>
            <a:r>
              <a:rPr lang="ru-RU" sz="2000" dirty="0" smtClean="0"/>
              <a:t> </a:t>
            </a:r>
            <a:r>
              <a:rPr lang="ru-RU" sz="2000" dirty="0" err="1" smtClean="0"/>
              <a:t>від</a:t>
            </a:r>
            <a:r>
              <a:rPr lang="ru-RU" sz="2000" dirty="0" smtClean="0"/>
              <a:t> того, </a:t>
            </a:r>
            <a:r>
              <a:rPr lang="ru-RU" sz="2000" dirty="0" err="1" smtClean="0"/>
              <a:t>рухаються</a:t>
            </a:r>
            <a:r>
              <a:rPr lang="ru-RU" sz="2000" dirty="0" smtClean="0"/>
              <a:t> вони </a:t>
            </a:r>
            <a:r>
              <a:rPr lang="ru-RU" sz="2000" dirty="0" err="1" smtClean="0"/>
              <a:t>чи</a:t>
            </a:r>
            <a:r>
              <a:rPr lang="ru-RU" sz="2000" dirty="0" smtClean="0"/>
              <a:t> </a:t>
            </a:r>
            <a:r>
              <a:rPr lang="ru-RU" sz="2000" dirty="0" err="1" smtClean="0"/>
              <a:t>ні</a:t>
            </a:r>
            <a:r>
              <a:rPr lang="ru-RU" sz="2000" dirty="0" smtClean="0"/>
              <a:t>. </a:t>
            </a:r>
            <a:r>
              <a:rPr lang="ru-RU" sz="2000" dirty="0" err="1" smtClean="0"/>
              <a:t>Джерелами</a:t>
            </a:r>
            <a:r>
              <a:rPr lang="ru-RU" sz="2000" dirty="0" smtClean="0"/>
              <a:t> </a:t>
            </a:r>
            <a:r>
              <a:rPr lang="ru-RU" sz="2000" dirty="0" err="1" smtClean="0"/>
              <a:t>магнітного</a:t>
            </a:r>
            <a:r>
              <a:rPr lang="ru-RU" sz="2000" dirty="0" smtClean="0"/>
              <a:t> поля </a:t>
            </a:r>
            <a:r>
              <a:rPr lang="ru-RU" sz="2000" dirty="0" err="1" smtClean="0"/>
              <a:t>є</a:t>
            </a:r>
            <a:r>
              <a:rPr lang="ru-RU" sz="2000" dirty="0" smtClean="0"/>
              <a:t> </a:t>
            </a:r>
            <a:r>
              <a:rPr lang="ru-RU" sz="2000" dirty="0" err="1" smtClean="0"/>
              <a:t>рухомі</a:t>
            </a:r>
            <a:r>
              <a:rPr lang="ru-RU" sz="2000" dirty="0" smtClean="0"/>
              <a:t> </a:t>
            </a:r>
            <a:r>
              <a:rPr lang="ru-RU" sz="2000" dirty="0" err="1" smtClean="0"/>
              <a:t>електричні</a:t>
            </a:r>
            <a:r>
              <a:rPr lang="ru-RU" sz="2000" dirty="0" smtClean="0"/>
              <a:t> заряди, </a:t>
            </a:r>
            <a:r>
              <a:rPr lang="ru-RU" sz="2000" dirty="0" err="1" smtClean="0"/>
              <a:t>наприклад</a:t>
            </a:r>
            <a:r>
              <a:rPr lang="ru-RU" sz="2000" dirty="0" smtClean="0"/>
              <a:t>, струм у </a:t>
            </a:r>
            <a:r>
              <a:rPr lang="ru-RU" sz="2000" dirty="0" err="1" smtClean="0"/>
              <a:t>провідниках</a:t>
            </a:r>
            <a:r>
              <a:rPr lang="ru-RU" sz="2000" dirty="0" smtClean="0"/>
              <a:t>. </a:t>
            </a:r>
            <a:r>
              <a:rPr lang="ru-RU" sz="2000" dirty="0" err="1" smtClean="0"/>
              <a:t>Магнітне</a:t>
            </a:r>
            <a:r>
              <a:rPr lang="ru-RU" sz="2000" dirty="0" smtClean="0"/>
              <a:t> поле </a:t>
            </a:r>
            <a:r>
              <a:rPr lang="ru-RU" sz="2000" dirty="0" err="1" smtClean="0"/>
              <a:t>пов'язане</a:t>
            </a:r>
            <a:r>
              <a:rPr lang="ru-RU" sz="2000" dirty="0" smtClean="0"/>
              <a:t> </a:t>
            </a:r>
            <a:r>
              <a:rPr lang="ru-RU" sz="2000" dirty="0" err="1" smtClean="0"/>
              <a:t>з</a:t>
            </a:r>
            <a:r>
              <a:rPr lang="ru-RU" sz="2000" dirty="0" smtClean="0"/>
              <a:t> </a:t>
            </a:r>
            <a:r>
              <a:rPr lang="ru-RU" sz="2000" dirty="0" err="1" smtClean="0"/>
              <a:t>електричним</a:t>
            </a:r>
            <a:r>
              <a:rPr lang="ru-RU" sz="2000" dirty="0" smtClean="0"/>
              <a:t> полем. </a:t>
            </a:r>
            <a:endParaRPr lang="ru-RU" sz="2000" dirty="0"/>
          </a:p>
        </p:txBody>
      </p:sp>
      <p:pic>
        <p:nvPicPr>
          <p:cNvPr id="4" name="Рисунок 3" descr="Magnet0873-1-.png"/>
          <p:cNvPicPr>
            <a:picLocks noChangeAspect="1"/>
          </p:cNvPicPr>
          <p:nvPr/>
        </p:nvPicPr>
        <p:blipFill>
          <a:blip r:embed="rId2"/>
          <a:stretch>
            <a:fillRect/>
          </a:stretch>
        </p:blipFill>
        <p:spPr>
          <a:xfrm>
            <a:off x="5857884" y="4572008"/>
            <a:ext cx="3000396" cy="1392397"/>
          </a:xfrm>
          <a:prstGeom prst="rect">
            <a:avLst/>
          </a:prstGeom>
        </p:spPr>
      </p:pic>
      <p:sp>
        <p:nvSpPr>
          <p:cNvPr id="5" name="TextBox 4"/>
          <p:cNvSpPr txBox="1"/>
          <p:nvPr/>
        </p:nvSpPr>
        <p:spPr>
          <a:xfrm>
            <a:off x="428596" y="4365010"/>
            <a:ext cx="5429288" cy="2492990"/>
          </a:xfrm>
          <a:prstGeom prst="rect">
            <a:avLst/>
          </a:prstGeom>
          <a:noFill/>
        </p:spPr>
        <p:txBody>
          <a:bodyPr wrap="square" rtlCol="0">
            <a:spAutoFit/>
          </a:bodyPr>
          <a:lstStyle/>
          <a:p>
            <a:r>
              <a:rPr lang="ru-RU" sz="2000" dirty="0" smtClean="0"/>
              <a:t>Цей </a:t>
            </a:r>
            <a:r>
              <a:rPr lang="ru-RU" sz="2000" dirty="0" err="1" smtClean="0"/>
              <a:t>зв'язок</a:t>
            </a:r>
            <a:r>
              <a:rPr lang="ru-RU" sz="2000" dirty="0" smtClean="0"/>
              <a:t> </a:t>
            </a:r>
            <a:r>
              <a:rPr lang="ru-RU" sz="2000" dirty="0" err="1" smtClean="0"/>
              <a:t>проявляється</a:t>
            </a:r>
            <a:r>
              <a:rPr lang="ru-RU" sz="2000" dirty="0" smtClean="0"/>
              <a:t> в тому, </a:t>
            </a:r>
            <a:r>
              <a:rPr lang="ru-RU" sz="2000" dirty="0" err="1" smtClean="0"/>
              <a:t>що</a:t>
            </a:r>
            <a:r>
              <a:rPr lang="ru-RU" sz="2000" dirty="0" smtClean="0"/>
              <a:t> при </a:t>
            </a:r>
            <a:r>
              <a:rPr lang="ru-RU" sz="2000" dirty="0" err="1" smtClean="0"/>
              <a:t>зміні</a:t>
            </a:r>
            <a:r>
              <a:rPr lang="ru-RU" sz="2000" dirty="0" smtClean="0"/>
              <a:t> одного </a:t>
            </a:r>
            <a:r>
              <a:rPr lang="ru-RU" sz="2000" dirty="0" err="1" smtClean="0"/>
              <a:t>з</a:t>
            </a:r>
            <a:r>
              <a:rPr lang="ru-RU" sz="2000" dirty="0" smtClean="0"/>
              <a:t> них </a:t>
            </a:r>
            <a:r>
              <a:rPr lang="ru-RU" sz="2000" dirty="0" err="1" smtClean="0"/>
              <a:t>виникає</a:t>
            </a:r>
            <a:r>
              <a:rPr lang="ru-RU" sz="2000" dirty="0" smtClean="0"/>
              <a:t> друге. </a:t>
            </a:r>
            <a:r>
              <a:rPr lang="ru-RU" sz="2000" dirty="0" err="1" smtClean="0"/>
              <a:t>Магнітне</a:t>
            </a:r>
            <a:r>
              <a:rPr lang="ru-RU" sz="2000" dirty="0" smtClean="0"/>
              <a:t> поле, </a:t>
            </a:r>
            <a:r>
              <a:rPr lang="ru-RU" sz="2000" dirty="0" err="1" smtClean="0"/>
              <a:t>що</a:t>
            </a:r>
            <a:r>
              <a:rPr lang="ru-RU" sz="2000" dirty="0" smtClean="0"/>
              <a:t> </a:t>
            </a:r>
            <a:r>
              <a:rPr lang="ru-RU" sz="2000" dirty="0" err="1" smtClean="0"/>
              <a:t>існують</a:t>
            </a:r>
            <a:r>
              <a:rPr lang="ru-RU" sz="2000" dirty="0" smtClean="0"/>
              <a:t> </a:t>
            </a:r>
            <a:r>
              <a:rPr lang="ru-RU" sz="2000" dirty="0" err="1" smtClean="0"/>
              <a:t>навколо</a:t>
            </a:r>
            <a:r>
              <a:rPr lang="ru-RU" sz="2000" dirty="0" smtClean="0"/>
              <a:t> </a:t>
            </a:r>
            <a:r>
              <a:rPr lang="ru-RU" sz="2000" dirty="0" err="1" smtClean="0"/>
              <a:t>магнічених</a:t>
            </a:r>
            <a:r>
              <a:rPr lang="ru-RU" sz="2000" dirty="0" smtClean="0"/>
              <a:t> </a:t>
            </a:r>
            <a:r>
              <a:rPr lang="ru-RU" sz="2000" dirty="0" err="1" smtClean="0"/>
              <a:t>тіл</a:t>
            </a:r>
            <a:r>
              <a:rPr lang="ru-RU" sz="2000" dirty="0" smtClean="0"/>
              <a:t>, в тому </a:t>
            </a:r>
            <a:r>
              <a:rPr lang="ru-RU" sz="2000" dirty="0" err="1" smtClean="0"/>
              <a:t>числі</a:t>
            </a:r>
            <a:r>
              <a:rPr lang="ru-RU" sz="2000" dirty="0" smtClean="0"/>
              <a:t> </a:t>
            </a:r>
            <a:r>
              <a:rPr lang="ru-RU" sz="2000" dirty="0" err="1" smtClean="0"/>
              <a:t>й</a:t>
            </a:r>
            <a:r>
              <a:rPr lang="ru-RU" sz="2000" dirty="0" smtClean="0"/>
              <a:t> </a:t>
            </a:r>
            <a:r>
              <a:rPr lang="ru-RU" sz="2000" dirty="0" err="1" smtClean="0"/>
              <a:t>магнітів</a:t>
            </a:r>
            <a:r>
              <a:rPr lang="ru-RU" sz="2000" dirty="0" smtClean="0"/>
              <a:t>, </a:t>
            </a:r>
            <a:r>
              <a:rPr lang="ru-RU" sz="2000" dirty="0" err="1" smtClean="0"/>
              <a:t>спричиняються</a:t>
            </a:r>
            <a:r>
              <a:rPr lang="ru-RU" sz="2000" dirty="0" smtClean="0"/>
              <a:t> </a:t>
            </a:r>
            <a:r>
              <a:rPr lang="ru-RU" sz="2000" dirty="0" err="1" smtClean="0"/>
              <a:t>рухом</a:t>
            </a:r>
            <a:r>
              <a:rPr lang="ru-RU" sz="2000" dirty="0" smtClean="0"/>
              <a:t> </a:t>
            </a:r>
            <a:r>
              <a:rPr lang="ru-RU" sz="2000" dirty="0" err="1" smtClean="0"/>
              <a:t>електричних</a:t>
            </a:r>
            <a:r>
              <a:rPr lang="ru-RU" sz="2000" dirty="0" smtClean="0"/>
              <a:t> </a:t>
            </a:r>
            <a:r>
              <a:rPr lang="ru-RU" sz="2000" dirty="0" err="1" smtClean="0"/>
              <a:t>частинок</a:t>
            </a:r>
            <a:r>
              <a:rPr lang="ru-RU" sz="2000" dirty="0" smtClean="0"/>
              <a:t>, </a:t>
            </a:r>
            <a:r>
              <a:rPr lang="ru-RU" sz="2000" dirty="0" err="1" smtClean="0"/>
              <a:t>з</a:t>
            </a:r>
            <a:r>
              <a:rPr lang="ru-RU" sz="2000" dirty="0" smtClean="0"/>
              <a:t> </a:t>
            </a:r>
            <a:r>
              <a:rPr lang="ru-RU" sz="2000" dirty="0" err="1" smtClean="0"/>
              <a:t>яких</a:t>
            </a:r>
            <a:r>
              <a:rPr lang="ru-RU" sz="2000" dirty="0" smtClean="0"/>
              <a:t> </a:t>
            </a:r>
            <a:r>
              <a:rPr lang="ru-RU" sz="2000" dirty="0" err="1" smtClean="0"/>
              <a:t>складаються</a:t>
            </a:r>
            <a:r>
              <a:rPr lang="ru-RU" sz="2000" dirty="0" smtClean="0"/>
              <a:t> </a:t>
            </a:r>
            <a:r>
              <a:rPr lang="ru-RU" sz="2000" dirty="0" err="1" smtClean="0"/>
              <a:t>тіла</a:t>
            </a:r>
            <a:r>
              <a:rPr lang="ru-RU" sz="2000" dirty="0" smtClean="0"/>
              <a:t> (</a:t>
            </a:r>
            <a:r>
              <a:rPr lang="ru-RU" sz="2000" dirty="0" err="1" smtClean="0"/>
              <a:t>електронів</a:t>
            </a:r>
            <a:r>
              <a:rPr lang="ru-RU" sz="2000" dirty="0" smtClean="0"/>
              <a:t>, </a:t>
            </a:r>
            <a:r>
              <a:rPr lang="ru-RU" sz="2000" dirty="0" err="1" smtClean="0"/>
              <a:t>нуклонів</a:t>
            </a:r>
            <a:r>
              <a:rPr lang="ru-RU" sz="2000" dirty="0" smtClean="0"/>
              <a:t>).</a:t>
            </a:r>
          </a:p>
          <a:p>
            <a:endParaRPr lang="ru-RU" dirty="0" smtClean="0"/>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0"/>
          </a:xfrm>
        </p:spPr>
        <p:txBody>
          <a:bodyPr/>
          <a:lstStyle/>
          <a:p>
            <a:r>
              <a:rPr lang="uk-UA" dirty="0" smtClean="0"/>
              <a:t>Лінії магнітного поля </a:t>
            </a:r>
            <a:endParaRPr lang="ru-RU" dirty="0"/>
          </a:p>
        </p:txBody>
      </p:sp>
      <p:sp>
        <p:nvSpPr>
          <p:cNvPr id="3" name="Содержимое 2"/>
          <p:cNvSpPr>
            <a:spLocks noGrp="1"/>
          </p:cNvSpPr>
          <p:nvPr>
            <p:ph idx="1"/>
          </p:nvPr>
        </p:nvSpPr>
        <p:spPr>
          <a:xfrm>
            <a:off x="428596" y="2214554"/>
            <a:ext cx="4829180" cy="3565222"/>
          </a:xfrm>
        </p:spPr>
        <p:txBody>
          <a:bodyPr>
            <a:normAutofit/>
          </a:bodyPr>
          <a:lstStyle/>
          <a:p>
            <a:pPr>
              <a:buNone/>
            </a:pPr>
            <a:r>
              <a:rPr lang="uk-UA" i="1" dirty="0" smtClean="0"/>
              <a:t>   </a:t>
            </a:r>
            <a:r>
              <a:rPr lang="uk-UA" i="1" u="sng" dirty="0" smtClean="0"/>
              <a:t> Лінії магнітного </a:t>
            </a:r>
            <a:r>
              <a:rPr lang="uk-UA" i="1" u="sng" dirty="0" smtClean="0"/>
              <a:t>поля            </a:t>
            </a:r>
            <a:r>
              <a:rPr lang="uk-UA" dirty="0" smtClean="0"/>
              <a:t>( магнітні </a:t>
            </a:r>
            <a:r>
              <a:rPr lang="uk-UA" dirty="0" err="1" smtClean="0"/>
              <a:t>лінї</a:t>
            </a:r>
            <a:r>
              <a:rPr lang="uk-UA" dirty="0" smtClean="0"/>
              <a:t> ) – це уявні замкнені лінії, які виходять з північного полюса магніту й входять у південний, замикаючись усередині магніту.</a:t>
            </a:r>
            <a:endParaRPr lang="ru-RU" dirty="0"/>
          </a:p>
        </p:txBody>
      </p:sp>
      <p:pic>
        <p:nvPicPr>
          <p:cNvPr id="5" name="Рисунок 4" descr="4-1.jpg"/>
          <p:cNvPicPr>
            <a:picLocks noChangeAspect="1"/>
          </p:cNvPicPr>
          <p:nvPr/>
        </p:nvPicPr>
        <p:blipFill>
          <a:blip r:embed="rId2">
            <a:clrChange>
              <a:clrFrom>
                <a:srgbClr val="FFFFFF"/>
              </a:clrFrom>
              <a:clrTo>
                <a:srgbClr val="FFFFFF">
                  <a:alpha val="0"/>
                </a:srgbClr>
              </a:clrTo>
            </a:clrChange>
          </a:blip>
          <a:stretch>
            <a:fillRect/>
          </a:stretch>
        </p:blipFill>
        <p:spPr>
          <a:xfrm>
            <a:off x="5500694" y="1714488"/>
            <a:ext cx="3200400" cy="47529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80" y="500042"/>
            <a:ext cx="8229600" cy="1143000"/>
          </a:xfrm>
        </p:spPr>
        <p:txBody>
          <a:bodyPr/>
          <a:lstStyle/>
          <a:p>
            <a:r>
              <a:rPr lang="uk-UA" dirty="0" smtClean="0"/>
              <a:t>Лінії магнітного поля</a:t>
            </a:r>
            <a:endParaRPr lang="ru-RU" dirty="0"/>
          </a:p>
        </p:txBody>
      </p:sp>
      <p:sp>
        <p:nvSpPr>
          <p:cNvPr id="3" name="Содержимое 2"/>
          <p:cNvSpPr>
            <a:spLocks noGrp="1"/>
          </p:cNvSpPr>
          <p:nvPr>
            <p:ph idx="1"/>
          </p:nvPr>
        </p:nvSpPr>
        <p:spPr>
          <a:xfrm>
            <a:off x="285720" y="1935480"/>
            <a:ext cx="8229600" cy="2493652"/>
          </a:xfrm>
        </p:spPr>
        <p:txBody>
          <a:bodyPr/>
          <a:lstStyle/>
          <a:p>
            <a:pPr>
              <a:buNone/>
            </a:pPr>
            <a:r>
              <a:rPr lang="uk-UA" dirty="0" smtClean="0"/>
              <a:t>   Щоб визначити напрям ЛМП (ліній магнітного поля), слідує </a:t>
            </a:r>
            <a:r>
              <a:rPr lang="uk-UA" i="1" u="sng" dirty="0" smtClean="0"/>
              <a:t>правило свердлика</a:t>
            </a:r>
            <a:r>
              <a:rPr lang="uk-UA" dirty="0" smtClean="0"/>
              <a:t>:</a:t>
            </a:r>
          </a:p>
          <a:p>
            <a:pPr>
              <a:buNone/>
            </a:pPr>
            <a:r>
              <a:rPr lang="uk-UA" dirty="0" smtClean="0"/>
              <a:t>   Якщо свердлик вкручувати в напрямі сили струму, то обертальний рух ручки свердлика вкаже на напрям ЛМП.</a:t>
            </a:r>
            <a:endParaRPr lang="ru-RU" dirty="0"/>
          </a:p>
        </p:txBody>
      </p:sp>
      <p:pic>
        <p:nvPicPr>
          <p:cNvPr id="39" name="Рисунок 38" descr="oPKu88tW.jpg"/>
          <p:cNvPicPr>
            <a:picLocks noChangeAspect="1"/>
          </p:cNvPicPr>
          <p:nvPr/>
        </p:nvPicPr>
        <p:blipFill>
          <a:blip r:embed="rId2">
            <a:clrChange>
              <a:clrFrom>
                <a:srgbClr val="FFFFFF"/>
              </a:clrFrom>
              <a:clrTo>
                <a:srgbClr val="FFFFFF">
                  <a:alpha val="0"/>
                </a:srgbClr>
              </a:clrTo>
            </a:clrChange>
          </a:blip>
          <a:stretch>
            <a:fillRect/>
          </a:stretch>
        </p:blipFill>
        <p:spPr>
          <a:xfrm>
            <a:off x="2714612" y="4214818"/>
            <a:ext cx="3643338" cy="21460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Правило лівої руки</a:t>
            </a:r>
            <a:endParaRPr lang="ru-RU" dirty="0"/>
          </a:p>
        </p:txBody>
      </p:sp>
      <p:sp>
        <p:nvSpPr>
          <p:cNvPr id="3" name="Содержимое 2"/>
          <p:cNvSpPr>
            <a:spLocks noGrp="1"/>
          </p:cNvSpPr>
          <p:nvPr>
            <p:ph idx="1"/>
          </p:nvPr>
        </p:nvSpPr>
        <p:spPr>
          <a:xfrm>
            <a:off x="285720" y="2000240"/>
            <a:ext cx="8229600" cy="2714644"/>
          </a:xfrm>
        </p:spPr>
        <p:txBody>
          <a:bodyPr>
            <a:normAutofit/>
          </a:bodyPr>
          <a:lstStyle/>
          <a:p>
            <a:pPr>
              <a:buNone/>
            </a:pPr>
            <a:r>
              <a:rPr lang="uk-UA" dirty="0" smtClean="0"/>
              <a:t>   </a:t>
            </a:r>
            <a:r>
              <a:rPr lang="uk-UA" sz="2000" dirty="0" smtClean="0"/>
              <a:t>На практиці зручно визначати напрям сили Ампера, яка діє на провідник зі струмом, за допомогою </a:t>
            </a:r>
            <a:r>
              <a:rPr lang="uk-UA" sz="2000" i="1" u="sng" dirty="0" smtClean="0"/>
              <a:t>правила лівої руки</a:t>
            </a:r>
            <a:r>
              <a:rPr lang="uk-UA" sz="2000" dirty="0" smtClean="0"/>
              <a:t>:</a:t>
            </a:r>
          </a:p>
          <a:p>
            <a:pPr>
              <a:buNone/>
            </a:pPr>
            <a:r>
              <a:rPr lang="uk-UA" sz="2000" dirty="0" smtClean="0"/>
              <a:t>    Якщо долоню лівої руки розмістити так, щоб 4 випрямленні пальці вказували на напрям струму в провіднику, а лінії магнітного поля входили в долоню, то відігнутий під прямим кутом великий палець</a:t>
            </a:r>
            <a:r>
              <a:rPr lang="en-US" sz="2000" dirty="0" smtClean="0"/>
              <a:t> </a:t>
            </a:r>
            <a:r>
              <a:rPr lang="uk-UA" sz="2000" dirty="0" smtClean="0"/>
              <a:t>укаже на напрям сили Ампера , що діє на провідник зі струмом.</a:t>
            </a:r>
            <a:endParaRPr lang="ru-RU" sz="2000" dirty="0"/>
          </a:p>
        </p:txBody>
      </p:sp>
      <p:pic>
        <p:nvPicPr>
          <p:cNvPr id="7" name="Рисунок 6" descr="image_preview.jpg"/>
          <p:cNvPicPr>
            <a:picLocks noChangeAspect="1"/>
          </p:cNvPicPr>
          <p:nvPr/>
        </p:nvPicPr>
        <p:blipFill>
          <a:blip r:embed="rId2">
            <a:clrChange>
              <a:clrFrom>
                <a:srgbClr val="D0D0D0"/>
              </a:clrFrom>
              <a:clrTo>
                <a:srgbClr val="D0D0D0">
                  <a:alpha val="0"/>
                </a:srgbClr>
              </a:clrTo>
            </a:clrChange>
          </a:blip>
          <a:stretch>
            <a:fillRect/>
          </a:stretch>
        </p:blipFill>
        <p:spPr>
          <a:xfrm>
            <a:off x="2786050" y="4214818"/>
            <a:ext cx="3357586" cy="25181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fontScale="90000"/>
          </a:bodyPr>
          <a:lstStyle/>
          <a:p>
            <a:r>
              <a:rPr lang="uk-UA" dirty="0" smtClean="0"/>
              <a:t>Легенди про відкриття магніту</a:t>
            </a:r>
            <a:endParaRPr lang="ru-RU" dirty="0"/>
          </a:p>
        </p:txBody>
      </p:sp>
      <p:sp>
        <p:nvSpPr>
          <p:cNvPr id="3" name="Содержимое 2"/>
          <p:cNvSpPr>
            <a:spLocks noGrp="1"/>
          </p:cNvSpPr>
          <p:nvPr>
            <p:ph idx="1"/>
          </p:nvPr>
        </p:nvSpPr>
        <p:spPr>
          <a:xfrm>
            <a:off x="428596" y="1857364"/>
            <a:ext cx="8229600" cy="4389120"/>
          </a:xfrm>
        </p:spPr>
        <p:txBody>
          <a:bodyPr>
            <a:normAutofit fontScale="92500" lnSpcReduction="10000"/>
          </a:bodyPr>
          <a:lstStyle/>
          <a:p>
            <a:pPr>
              <a:buNone/>
            </a:pPr>
            <a:r>
              <a:rPr lang="ru-RU" dirty="0" smtClean="0"/>
              <a:t>    </a:t>
            </a:r>
            <a:r>
              <a:rPr lang="ru-RU" dirty="0" err="1" smtClean="0"/>
              <a:t>Найбільш</a:t>
            </a:r>
            <a:r>
              <a:rPr lang="ru-RU" dirty="0" smtClean="0"/>
              <a:t> популярна легенда </a:t>
            </a:r>
            <a:r>
              <a:rPr lang="ru-RU" dirty="0" err="1" smtClean="0"/>
              <a:t>відкриття</a:t>
            </a:r>
            <a:r>
              <a:rPr lang="ru-RU" dirty="0" smtClean="0"/>
              <a:t> </a:t>
            </a:r>
            <a:r>
              <a:rPr lang="ru-RU" dirty="0" err="1" smtClean="0"/>
              <a:t>магнітів</a:t>
            </a:r>
            <a:r>
              <a:rPr lang="ru-RU" dirty="0" smtClean="0"/>
              <a:t> </a:t>
            </a:r>
            <a:r>
              <a:rPr lang="ru-RU" dirty="0" err="1" smtClean="0"/>
              <a:t>прийшла</a:t>
            </a:r>
            <a:r>
              <a:rPr lang="ru-RU" dirty="0" smtClean="0"/>
              <a:t> до нас </a:t>
            </a:r>
            <a:r>
              <a:rPr lang="ru-RU" dirty="0" err="1" smtClean="0"/>
              <a:t>від</a:t>
            </a:r>
            <a:r>
              <a:rPr lang="ru-RU" dirty="0" smtClean="0"/>
              <a:t> </a:t>
            </a:r>
            <a:r>
              <a:rPr lang="ru-RU" dirty="0" err="1" smtClean="0"/>
              <a:t>літньої</a:t>
            </a:r>
            <a:r>
              <a:rPr lang="ru-RU" dirty="0" smtClean="0"/>
              <a:t> </a:t>
            </a:r>
            <a:r>
              <a:rPr lang="ru-RU" dirty="0" err="1" smtClean="0"/>
              <a:t>критського</a:t>
            </a:r>
            <a:r>
              <a:rPr lang="ru-RU" dirty="0" smtClean="0"/>
              <a:t> пастуха на </a:t>
            </a:r>
            <a:r>
              <a:rPr lang="ru-RU" dirty="0" err="1" smtClean="0"/>
              <a:t>ім'я</a:t>
            </a:r>
            <a:r>
              <a:rPr lang="ru-RU" dirty="0" smtClean="0"/>
              <a:t> </a:t>
            </a:r>
            <a:r>
              <a:rPr lang="ru-RU" dirty="0" err="1" smtClean="0"/>
              <a:t>Магніт</a:t>
            </a:r>
            <a:r>
              <a:rPr lang="ru-RU" dirty="0" smtClean="0"/>
              <a:t>. Легенда </a:t>
            </a:r>
            <a:r>
              <a:rPr lang="ru-RU" dirty="0" err="1" smtClean="0"/>
              <a:t>свідчить</a:t>
            </a:r>
            <a:r>
              <a:rPr lang="ru-RU" dirty="0" smtClean="0"/>
              <a:t>, </a:t>
            </a:r>
            <a:r>
              <a:rPr lang="ru-RU" dirty="0" err="1" smtClean="0"/>
              <a:t>що</a:t>
            </a:r>
            <a:r>
              <a:rPr lang="ru-RU" dirty="0" smtClean="0"/>
              <a:t> </a:t>
            </a:r>
            <a:r>
              <a:rPr lang="ru-RU" dirty="0" err="1" smtClean="0"/>
              <a:t>Магніт</a:t>
            </a:r>
            <a:r>
              <a:rPr lang="ru-RU" dirty="0" smtClean="0"/>
              <a:t> пас </a:t>
            </a:r>
            <a:r>
              <a:rPr lang="ru-RU" dirty="0" err="1" smtClean="0"/>
              <a:t>своїх</a:t>
            </a:r>
            <a:r>
              <a:rPr lang="ru-RU" dirty="0" smtClean="0"/>
              <a:t> </a:t>
            </a:r>
            <a:r>
              <a:rPr lang="ru-RU" dirty="0" err="1" smtClean="0"/>
              <a:t>овець</a:t>
            </a:r>
            <a:r>
              <a:rPr lang="ru-RU" dirty="0" smtClean="0"/>
              <a:t> в </a:t>
            </a:r>
            <a:r>
              <a:rPr lang="ru-RU" dirty="0" err="1" smtClean="0"/>
              <a:t>області</a:t>
            </a:r>
            <a:r>
              <a:rPr lang="ru-RU" dirty="0" smtClean="0"/>
              <a:t> </a:t>
            </a:r>
            <a:r>
              <a:rPr lang="ru-RU" dirty="0" err="1" smtClean="0"/>
              <a:t>Північної</a:t>
            </a:r>
            <a:r>
              <a:rPr lang="ru-RU" dirty="0" smtClean="0"/>
              <a:t> </a:t>
            </a:r>
            <a:r>
              <a:rPr lang="ru-RU" dirty="0" err="1" smtClean="0"/>
              <a:t>Греції</a:t>
            </a:r>
            <a:r>
              <a:rPr lang="ru-RU" dirty="0" smtClean="0"/>
              <a:t>, яка </a:t>
            </a:r>
            <a:r>
              <a:rPr lang="ru-RU" dirty="0" err="1" smtClean="0"/>
              <a:t>називалася</a:t>
            </a:r>
            <a:r>
              <a:rPr lang="ru-RU" dirty="0" smtClean="0"/>
              <a:t> </a:t>
            </a:r>
            <a:r>
              <a:rPr lang="ru-RU" dirty="0" err="1" smtClean="0"/>
              <a:t>Магнезія</a:t>
            </a:r>
            <a:r>
              <a:rPr lang="ru-RU" dirty="0" smtClean="0"/>
              <a:t>, </a:t>
            </a:r>
            <a:r>
              <a:rPr lang="ru-RU" dirty="0" err="1" smtClean="0"/>
              <a:t>близько</a:t>
            </a:r>
            <a:r>
              <a:rPr lang="ru-RU" dirty="0" smtClean="0"/>
              <a:t> 4000 </a:t>
            </a:r>
            <a:r>
              <a:rPr lang="ru-RU" dirty="0" err="1" smtClean="0"/>
              <a:t>років</a:t>
            </a:r>
            <a:r>
              <a:rPr lang="ru-RU" dirty="0" smtClean="0"/>
              <a:t> тому. </a:t>
            </a:r>
            <a:r>
              <a:rPr lang="ru-RU" dirty="0" err="1" smtClean="0"/>
              <a:t>Раптом</a:t>
            </a:r>
            <a:r>
              <a:rPr lang="ru-RU" dirty="0" smtClean="0"/>
              <a:t> </a:t>
            </a:r>
            <a:r>
              <a:rPr lang="ru-RU" dirty="0" err="1" smtClean="0"/>
              <a:t>ніби</a:t>
            </a:r>
            <a:r>
              <a:rPr lang="ru-RU" dirty="0" smtClean="0"/>
              <a:t> </a:t>
            </a:r>
            <a:r>
              <a:rPr lang="ru-RU" dirty="0" err="1" smtClean="0"/>
              <a:t>нігті</a:t>
            </a:r>
            <a:r>
              <a:rPr lang="ru-RU" dirty="0" smtClean="0"/>
              <a:t> на ногах, </a:t>
            </a:r>
            <a:r>
              <a:rPr lang="ru-RU" dirty="0" err="1" smtClean="0"/>
              <a:t>металевий</a:t>
            </a:r>
            <a:r>
              <a:rPr lang="ru-RU" dirty="0" smtClean="0"/>
              <a:t> наконечник </a:t>
            </a:r>
            <a:r>
              <a:rPr lang="ru-RU" dirty="0" err="1" smtClean="0"/>
              <a:t>його</a:t>
            </a:r>
            <a:r>
              <a:rPr lang="ru-RU" dirty="0" smtClean="0"/>
              <a:t> </a:t>
            </a:r>
            <a:r>
              <a:rPr lang="ru-RU" dirty="0" err="1" smtClean="0"/>
              <a:t>палиці</a:t>
            </a:r>
            <a:r>
              <a:rPr lang="ru-RU" dirty="0" smtClean="0"/>
              <a:t> </a:t>
            </a:r>
            <a:r>
              <a:rPr lang="ru-RU" dirty="0" err="1" smtClean="0"/>
              <a:t>міцно</a:t>
            </a:r>
            <a:r>
              <a:rPr lang="ru-RU" dirty="0" smtClean="0"/>
              <a:t> </a:t>
            </a:r>
            <a:r>
              <a:rPr lang="ru-RU" dirty="0" err="1" smtClean="0"/>
              <a:t>застряг</a:t>
            </a:r>
            <a:r>
              <a:rPr lang="ru-RU" dirty="0" smtClean="0"/>
              <a:t> у великому, </a:t>
            </a:r>
            <a:r>
              <a:rPr lang="ru-RU" dirty="0" err="1" smtClean="0"/>
              <a:t>чорному</a:t>
            </a:r>
            <a:r>
              <a:rPr lang="ru-RU" dirty="0" smtClean="0"/>
              <a:t> </a:t>
            </a:r>
            <a:r>
              <a:rPr lang="ru-RU" dirty="0" err="1" smtClean="0"/>
              <a:t>камені</a:t>
            </a:r>
            <a:r>
              <a:rPr lang="ru-RU" dirty="0" smtClean="0"/>
              <a:t>, на </a:t>
            </a:r>
            <a:r>
              <a:rPr lang="ru-RU" dirty="0" err="1" smtClean="0"/>
              <a:t>якому</a:t>
            </a:r>
            <a:r>
              <a:rPr lang="ru-RU" dirty="0" smtClean="0"/>
              <a:t> </a:t>
            </a:r>
            <a:r>
              <a:rPr lang="ru-RU" dirty="0" err="1" smtClean="0"/>
              <a:t>він</a:t>
            </a:r>
            <a:r>
              <a:rPr lang="ru-RU" dirty="0" smtClean="0"/>
              <a:t> стояв. </a:t>
            </a:r>
            <a:r>
              <a:rPr lang="ru-RU" dirty="0" err="1" smtClean="0"/>
              <a:t>Щоб</a:t>
            </a:r>
            <a:r>
              <a:rPr lang="ru-RU" dirty="0" smtClean="0"/>
              <a:t> </a:t>
            </a:r>
            <a:r>
              <a:rPr lang="ru-RU" dirty="0" err="1" smtClean="0"/>
              <a:t>знайти</a:t>
            </a:r>
            <a:r>
              <a:rPr lang="ru-RU" dirty="0" smtClean="0"/>
              <a:t> </a:t>
            </a:r>
            <a:r>
              <a:rPr lang="ru-RU" dirty="0" err="1" smtClean="0"/>
              <a:t>джерело</a:t>
            </a:r>
            <a:r>
              <a:rPr lang="ru-RU" dirty="0" smtClean="0"/>
              <a:t> </a:t>
            </a:r>
            <a:r>
              <a:rPr lang="ru-RU" dirty="0" err="1" smtClean="0"/>
              <a:t>тяжіння</a:t>
            </a:r>
            <a:r>
              <a:rPr lang="ru-RU" dirty="0" smtClean="0"/>
              <a:t> </a:t>
            </a:r>
            <a:r>
              <a:rPr lang="ru-RU" dirty="0" err="1" smtClean="0"/>
              <a:t>він</a:t>
            </a:r>
            <a:r>
              <a:rPr lang="ru-RU" dirty="0" smtClean="0"/>
              <a:t> </a:t>
            </a:r>
            <a:r>
              <a:rPr lang="ru-RU" dirty="0" err="1" smtClean="0"/>
              <a:t>викопав</a:t>
            </a:r>
            <a:r>
              <a:rPr lang="ru-RU" dirty="0" smtClean="0"/>
              <a:t> </a:t>
            </a:r>
            <a:r>
              <a:rPr lang="ru-RU" dirty="0" err="1" smtClean="0"/>
              <a:t>камінь</a:t>
            </a:r>
            <a:r>
              <a:rPr lang="ru-RU" dirty="0" smtClean="0"/>
              <a:t> </a:t>
            </a:r>
            <a:r>
              <a:rPr lang="ru-RU" dirty="0" err="1" smtClean="0"/>
              <a:t>з</a:t>
            </a:r>
            <a:r>
              <a:rPr lang="ru-RU" dirty="0" smtClean="0"/>
              <a:t> </a:t>
            </a:r>
            <a:r>
              <a:rPr lang="ru-RU" dirty="0" err="1" smtClean="0"/>
              <a:t>землі</a:t>
            </a:r>
            <a:r>
              <a:rPr lang="ru-RU" dirty="0" smtClean="0"/>
              <a:t>, </a:t>
            </a:r>
            <a:r>
              <a:rPr lang="ru-RU" dirty="0" err="1" smtClean="0"/>
              <a:t>щоб</a:t>
            </a:r>
            <a:r>
              <a:rPr lang="ru-RU" dirty="0" smtClean="0"/>
              <a:t> </a:t>
            </a:r>
            <a:r>
              <a:rPr lang="ru-RU" dirty="0" err="1" smtClean="0"/>
              <a:t>знайти</a:t>
            </a:r>
            <a:r>
              <a:rPr lang="ru-RU" dirty="0" smtClean="0"/>
              <a:t> </a:t>
            </a:r>
            <a:r>
              <a:rPr lang="ru-RU" dirty="0" err="1" smtClean="0"/>
              <a:t>природний</a:t>
            </a:r>
            <a:r>
              <a:rPr lang="ru-RU" dirty="0" smtClean="0"/>
              <a:t> </a:t>
            </a:r>
            <a:r>
              <a:rPr lang="ru-RU" dirty="0" err="1" smtClean="0"/>
              <a:t>магніт</a:t>
            </a:r>
            <a:r>
              <a:rPr lang="ru-RU" dirty="0" smtClean="0"/>
              <a:t>. </a:t>
            </a:r>
            <a:r>
              <a:rPr lang="ru-RU" dirty="0" err="1" smtClean="0"/>
              <a:t>Природний</a:t>
            </a:r>
            <a:r>
              <a:rPr lang="ru-RU" dirty="0" smtClean="0"/>
              <a:t> </a:t>
            </a:r>
            <a:r>
              <a:rPr lang="ru-RU" dirty="0" err="1" smtClean="0"/>
              <a:t>магніт</a:t>
            </a:r>
            <a:r>
              <a:rPr lang="ru-RU" dirty="0" smtClean="0"/>
              <a:t> </a:t>
            </a:r>
            <a:r>
              <a:rPr lang="ru-RU" dirty="0" err="1" smtClean="0"/>
              <a:t>містять</a:t>
            </a:r>
            <a:r>
              <a:rPr lang="ru-RU" dirty="0" smtClean="0"/>
              <a:t> магнетит, </a:t>
            </a:r>
            <a:r>
              <a:rPr lang="ru-RU" dirty="0" err="1" smtClean="0"/>
              <a:t>що</a:t>
            </a:r>
            <a:r>
              <a:rPr lang="ru-RU" dirty="0" smtClean="0"/>
              <a:t> </a:t>
            </a:r>
            <a:r>
              <a:rPr lang="ru-RU" dirty="0" err="1" smtClean="0"/>
              <a:t>включає</a:t>
            </a:r>
            <a:r>
              <a:rPr lang="ru-RU" dirty="0" smtClean="0"/>
              <a:t> Fe3O4 </a:t>
            </a:r>
            <a:r>
              <a:rPr lang="ru-RU" dirty="0" err="1" smtClean="0"/>
              <a:t>матеріал</a:t>
            </a:r>
            <a:r>
              <a:rPr lang="ru-RU" dirty="0" smtClean="0"/>
              <a:t>. Цей тип </a:t>
            </a:r>
            <a:r>
              <a:rPr lang="ru-RU" dirty="0" err="1" smtClean="0"/>
              <a:t>каменя</a:t>
            </a:r>
            <a:r>
              <a:rPr lang="ru-RU" dirty="0" smtClean="0"/>
              <a:t> </a:t>
            </a:r>
            <a:r>
              <a:rPr lang="ru-RU" dirty="0" err="1" smtClean="0"/>
              <a:t>згодом</a:t>
            </a:r>
            <a:r>
              <a:rPr lang="ru-RU" dirty="0" smtClean="0"/>
              <a:t> </a:t>
            </a:r>
            <a:r>
              <a:rPr lang="ru-RU" dirty="0" err="1" smtClean="0"/>
              <a:t>був</a:t>
            </a:r>
            <a:r>
              <a:rPr lang="ru-RU" dirty="0" smtClean="0"/>
              <a:t> названий магнетит, а </a:t>
            </a:r>
            <a:r>
              <a:rPr lang="ru-RU" dirty="0" err="1" smtClean="0"/>
              <a:t>після</a:t>
            </a:r>
            <a:r>
              <a:rPr lang="ru-RU" dirty="0" smtClean="0"/>
              <a:t> </a:t>
            </a:r>
            <a:r>
              <a:rPr lang="ru-RU" dirty="0" err="1" smtClean="0"/>
              <a:t>Магнезії</a:t>
            </a:r>
            <a:r>
              <a:rPr lang="ru-RU" dirty="0" smtClean="0"/>
              <a:t> </a:t>
            </a:r>
            <a:r>
              <a:rPr lang="ru-RU" dirty="0" err="1" smtClean="0"/>
              <a:t>і</a:t>
            </a:r>
            <a:r>
              <a:rPr lang="ru-RU" dirty="0" smtClean="0"/>
              <a:t> </a:t>
            </a:r>
            <a:r>
              <a:rPr lang="ru-RU" dirty="0" err="1" smtClean="0"/>
              <a:t>зовсім</a:t>
            </a:r>
            <a:r>
              <a:rPr lang="ru-RU" dirty="0" smtClean="0"/>
              <a:t> як </a:t>
            </a:r>
            <a:r>
              <a:rPr lang="ru-RU" dirty="0" err="1" smtClean="0"/>
              <a:t>магніт</a:t>
            </a:r>
            <a:r>
              <a:rPr lang="ru-RU" dirty="0" smtClean="0"/>
              <a:t>, на честь </a:t>
            </a:r>
            <a:r>
              <a:rPr lang="ru-RU" dirty="0" err="1" smtClean="0"/>
              <a:t>критського</a:t>
            </a:r>
            <a:r>
              <a:rPr lang="ru-RU" dirty="0" smtClean="0"/>
              <a:t> пастуха.</a:t>
            </a:r>
          </a:p>
          <a:p>
            <a:pPr>
              <a:buNone/>
            </a:pPr>
            <a:endParaRPr lang="ru-RU" dirty="0"/>
          </a:p>
        </p:txBody>
      </p:sp>
      <p:pic>
        <p:nvPicPr>
          <p:cNvPr id="4" name="Рисунок 3" descr="af85106cef72951ccaf1643df331322a.jpg"/>
          <p:cNvPicPr>
            <a:picLocks noChangeAspect="1"/>
          </p:cNvPicPr>
          <p:nvPr/>
        </p:nvPicPr>
        <p:blipFill>
          <a:blip r:embed="rId2" cstate="print">
            <a:clrChange>
              <a:clrFrom>
                <a:srgbClr val="FFFFFF"/>
              </a:clrFrom>
              <a:clrTo>
                <a:srgbClr val="FFFFFF">
                  <a:alpha val="0"/>
                </a:srgbClr>
              </a:clrTo>
            </a:clrChange>
          </a:blip>
          <a:stretch>
            <a:fillRect/>
          </a:stretch>
        </p:blipFill>
        <p:spPr>
          <a:xfrm rot="1214030">
            <a:off x="133005" y="5869533"/>
            <a:ext cx="976472" cy="943372"/>
          </a:xfrm>
          <a:prstGeom prst="rect">
            <a:avLst/>
          </a:prstGeom>
        </p:spPr>
      </p:pic>
      <p:pic>
        <p:nvPicPr>
          <p:cNvPr id="5" name="Рисунок 4" descr="af85106cef72951ccaf1643df331322a.jpg"/>
          <p:cNvPicPr>
            <a:picLocks noChangeAspect="1"/>
          </p:cNvPicPr>
          <p:nvPr/>
        </p:nvPicPr>
        <p:blipFill>
          <a:blip r:embed="rId3" cstate="print">
            <a:clrChange>
              <a:clrFrom>
                <a:srgbClr val="FFFFFF"/>
              </a:clrFrom>
              <a:clrTo>
                <a:srgbClr val="FFFFFF">
                  <a:alpha val="0"/>
                </a:srgbClr>
              </a:clrTo>
            </a:clrChange>
          </a:blip>
          <a:stretch>
            <a:fillRect/>
          </a:stretch>
        </p:blipFill>
        <p:spPr>
          <a:xfrm rot="196986">
            <a:off x="1667653" y="5946710"/>
            <a:ext cx="916843" cy="885764"/>
          </a:xfrm>
          <a:prstGeom prst="rect">
            <a:avLst/>
          </a:prstGeom>
        </p:spPr>
      </p:pic>
      <p:pic>
        <p:nvPicPr>
          <p:cNvPr id="6" name="Рисунок 5" descr="af85106cef72951ccaf1643df331322a.jpg"/>
          <p:cNvPicPr>
            <a:picLocks noChangeAspect="1"/>
          </p:cNvPicPr>
          <p:nvPr/>
        </p:nvPicPr>
        <p:blipFill>
          <a:blip r:embed="rId4" cstate="print">
            <a:clrChange>
              <a:clrFrom>
                <a:srgbClr val="FFFFFF"/>
              </a:clrFrom>
              <a:clrTo>
                <a:srgbClr val="FFFFFF">
                  <a:alpha val="0"/>
                </a:srgbClr>
              </a:clrTo>
            </a:clrChange>
          </a:blip>
          <a:stretch>
            <a:fillRect/>
          </a:stretch>
        </p:blipFill>
        <p:spPr>
          <a:xfrm rot="20987362">
            <a:off x="3279673" y="5982246"/>
            <a:ext cx="836373" cy="808022"/>
          </a:xfrm>
          <a:prstGeom prst="rect">
            <a:avLst/>
          </a:prstGeom>
        </p:spPr>
      </p:pic>
      <p:pic>
        <p:nvPicPr>
          <p:cNvPr id="7" name="Рисунок 6" descr="af85106cef72951ccaf1643df331322a.jpg"/>
          <p:cNvPicPr>
            <a:picLocks noChangeAspect="1"/>
          </p:cNvPicPr>
          <p:nvPr/>
        </p:nvPicPr>
        <p:blipFill>
          <a:blip r:embed="rId5" cstate="print">
            <a:clrChange>
              <a:clrFrom>
                <a:srgbClr val="FFFFFF"/>
              </a:clrFrom>
              <a:clrTo>
                <a:srgbClr val="FFFFFF">
                  <a:alpha val="0"/>
                </a:srgbClr>
              </a:clrTo>
            </a:clrChange>
          </a:blip>
          <a:stretch>
            <a:fillRect/>
          </a:stretch>
        </p:blipFill>
        <p:spPr>
          <a:xfrm rot="21359091">
            <a:off x="4815702" y="5956516"/>
            <a:ext cx="901550" cy="870990"/>
          </a:xfrm>
          <a:prstGeom prst="rect">
            <a:avLst/>
          </a:prstGeom>
        </p:spPr>
      </p:pic>
      <p:pic>
        <p:nvPicPr>
          <p:cNvPr id="8" name="Рисунок 7" descr="af85106cef72951ccaf1643df331322a.jpg"/>
          <p:cNvPicPr>
            <a:picLocks noChangeAspect="1"/>
          </p:cNvPicPr>
          <p:nvPr/>
        </p:nvPicPr>
        <p:blipFill>
          <a:blip r:embed="rId6" cstate="print">
            <a:clrChange>
              <a:clrFrom>
                <a:srgbClr val="FFFFFF"/>
              </a:clrFrom>
              <a:clrTo>
                <a:srgbClr val="FFFFFF">
                  <a:alpha val="0"/>
                </a:srgbClr>
              </a:clrTo>
            </a:clrChange>
          </a:blip>
          <a:stretch>
            <a:fillRect/>
          </a:stretch>
        </p:blipFill>
        <p:spPr>
          <a:xfrm rot="20512297">
            <a:off x="6477772" y="5912115"/>
            <a:ext cx="954902" cy="922533"/>
          </a:xfrm>
          <a:prstGeom prst="rect">
            <a:avLst/>
          </a:prstGeom>
        </p:spPr>
      </p:pic>
      <p:pic>
        <p:nvPicPr>
          <p:cNvPr id="9" name="Рисунок 8" descr="af85106cef72951ccaf1643df331322a.jpg"/>
          <p:cNvPicPr>
            <a:picLocks noChangeAspect="1"/>
          </p:cNvPicPr>
          <p:nvPr/>
        </p:nvPicPr>
        <p:blipFill>
          <a:blip r:embed="rId7" cstate="print">
            <a:clrChange>
              <a:clrFrom>
                <a:srgbClr val="FFFFFF"/>
              </a:clrFrom>
              <a:clrTo>
                <a:srgbClr val="FFFFFF">
                  <a:alpha val="0"/>
                </a:srgbClr>
              </a:clrTo>
            </a:clrChange>
          </a:blip>
          <a:stretch>
            <a:fillRect/>
          </a:stretch>
        </p:blipFill>
        <p:spPr>
          <a:xfrm rot="1214030">
            <a:off x="7727156" y="5652941"/>
            <a:ext cx="1136208" cy="10976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556" y="428604"/>
            <a:ext cx="8229600" cy="1143000"/>
          </a:xfrm>
        </p:spPr>
        <p:txBody>
          <a:bodyPr/>
          <a:lstStyle/>
          <a:p>
            <a:r>
              <a:rPr lang="uk-UA" dirty="0" smtClean="0"/>
              <a:t>Котушка </a:t>
            </a:r>
            <a:endParaRPr lang="ru-RU" dirty="0"/>
          </a:p>
        </p:txBody>
      </p:sp>
      <p:sp>
        <p:nvSpPr>
          <p:cNvPr id="3" name="Содержимое 2"/>
          <p:cNvSpPr>
            <a:spLocks noGrp="1"/>
          </p:cNvSpPr>
          <p:nvPr>
            <p:ph idx="1"/>
          </p:nvPr>
        </p:nvSpPr>
        <p:spPr>
          <a:xfrm>
            <a:off x="285720" y="1857364"/>
            <a:ext cx="8229600" cy="3136594"/>
          </a:xfrm>
        </p:spPr>
        <p:txBody>
          <a:bodyPr>
            <a:normAutofit fontScale="92500" lnSpcReduction="10000"/>
          </a:bodyPr>
          <a:lstStyle/>
          <a:p>
            <a:pPr>
              <a:buNone/>
            </a:pPr>
            <a:r>
              <a:rPr lang="en-US" dirty="0" smtClean="0"/>
              <a:t>   </a:t>
            </a:r>
            <a:r>
              <a:rPr lang="vi-VN" i="1" u="sng" dirty="0" smtClean="0"/>
              <a:t>Коту́шка</a:t>
            </a:r>
            <a:r>
              <a:rPr lang="vi-VN" dirty="0" smtClean="0"/>
              <a:t> </a:t>
            </a:r>
            <a:r>
              <a:rPr lang="uk-UA" dirty="0" smtClean="0"/>
              <a:t>-</a:t>
            </a:r>
            <a:r>
              <a:rPr lang="vi-VN" dirty="0" smtClean="0"/>
              <a:t> звернутий у спіраль ізольований дріт, що має значну індуктивність при відносно великій електричній провідності та малому активному опорі. Така система здатна запасати енергію при протіканні електричного струму.Для збільшення індуктивності котушка здебільшого намотується на феромагнітне осердя. Котушку без осердя називають соленоїдом. Спеціальні котушки, що використовуються в певних електричних колах, називають дроселями.</a:t>
            </a:r>
          </a:p>
          <a:p>
            <a:pPr>
              <a:buNone/>
            </a:pPr>
            <a:endParaRPr lang="vi-VN" dirty="0" smtClean="0"/>
          </a:p>
          <a:p>
            <a:endParaRPr lang="ru-RU" dirty="0"/>
          </a:p>
        </p:txBody>
      </p:sp>
      <p:pic>
        <p:nvPicPr>
          <p:cNvPr id="4" name="Рисунок 3" descr="yak-namotati-kotushku-induktivnosti.jpg"/>
          <p:cNvPicPr>
            <a:picLocks noChangeAspect="1"/>
          </p:cNvPicPr>
          <p:nvPr/>
        </p:nvPicPr>
        <p:blipFill>
          <a:blip r:embed="rId2"/>
          <a:stretch>
            <a:fillRect/>
          </a:stretch>
        </p:blipFill>
        <p:spPr>
          <a:xfrm>
            <a:off x="3357554" y="4643446"/>
            <a:ext cx="2071702" cy="201487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928670"/>
            <a:ext cx="8229600" cy="4389120"/>
          </a:xfrm>
        </p:spPr>
        <p:txBody>
          <a:bodyPr>
            <a:normAutofit/>
          </a:bodyPr>
          <a:lstStyle/>
          <a:p>
            <a:pPr>
              <a:buNone/>
            </a:pPr>
            <a:r>
              <a:rPr lang="en-US" sz="2200" dirty="0" smtClean="0"/>
              <a:t>    </a:t>
            </a:r>
            <a:r>
              <a:rPr lang="ru-RU" sz="2200" dirty="0" err="1" smtClean="0"/>
              <a:t>Конфігурація</a:t>
            </a:r>
            <a:r>
              <a:rPr lang="ru-RU" sz="2200" dirty="0" smtClean="0"/>
              <a:t> </a:t>
            </a:r>
            <a:r>
              <a:rPr lang="ru-RU" sz="2200" dirty="0" err="1" smtClean="0"/>
              <a:t>магнітного</a:t>
            </a:r>
            <a:r>
              <a:rPr lang="ru-RU" sz="2200" dirty="0" smtClean="0"/>
              <a:t> поля в </a:t>
            </a:r>
            <a:r>
              <a:rPr lang="ru-RU" sz="2200" dirty="0" err="1" smtClean="0"/>
              <a:t>котушці</a:t>
            </a:r>
            <a:r>
              <a:rPr lang="ru-RU" sz="2200" dirty="0" smtClean="0"/>
              <a:t> схематично </a:t>
            </a:r>
            <a:r>
              <a:rPr lang="ru-RU" sz="2200" dirty="0" err="1" smtClean="0"/>
              <a:t>зображена</a:t>
            </a:r>
            <a:r>
              <a:rPr lang="ru-RU" sz="2200" dirty="0" smtClean="0"/>
              <a:t> на рисунку. </a:t>
            </a:r>
            <a:r>
              <a:rPr lang="ru-RU" sz="2200" dirty="0" err="1" smtClean="0"/>
              <a:t>Більше</a:t>
            </a:r>
            <a:r>
              <a:rPr lang="ru-RU" sz="2200" dirty="0" smtClean="0"/>
              <a:t> </a:t>
            </a:r>
            <a:r>
              <a:rPr lang="ru-RU" sz="2200" dirty="0" err="1" smtClean="0"/>
              <a:t>значення</a:t>
            </a:r>
            <a:r>
              <a:rPr lang="ru-RU" sz="2200" dirty="0" smtClean="0"/>
              <a:t> </a:t>
            </a:r>
            <a:r>
              <a:rPr lang="ru-RU" sz="2200" dirty="0" err="1" smtClean="0"/>
              <a:t>напруженості</a:t>
            </a:r>
            <a:r>
              <a:rPr lang="ru-RU" sz="2200" dirty="0" smtClean="0"/>
              <a:t> </a:t>
            </a:r>
            <a:r>
              <a:rPr lang="ru-RU" sz="2200" dirty="0" err="1" smtClean="0"/>
              <a:t>магнітного</a:t>
            </a:r>
            <a:r>
              <a:rPr lang="ru-RU" sz="2200" dirty="0" smtClean="0"/>
              <a:t> поля </a:t>
            </a:r>
            <a:r>
              <a:rPr lang="ru-RU" sz="2200" dirty="0" err="1" smtClean="0"/>
              <a:t>відповідає</a:t>
            </a:r>
            <a:r>
              <a:rPr lang="ru-RU" sz="2200" dirty="0" smtClean="0"/>
              <a:t> областям простору, де </a:t>
            </a:r>
            <a:r>
              <a:rPr lang="ru-RU" sz="2200" dirty="0" err="1" smtClean="0"/>
              <a:t>густина</a:t>
            </a:r>
            <a:r>
              <a:rPr lang="ru-RU" sz="2200" dirty="0" smtClean="0"/>
              <a:t> </a:t>
            </a:r>
            <a:r>
              <a:rPr lang="ru-RU" sz="2200" dirty="0" err="1" smtClean="0"/>
              <a:t>силових</a:t>
            </a:r>
            <a:r>
              <a:rPr lang="ru-RU" sz="2200" dirty="0" smtClean="0"/>
              <a:t> </a:t>
            </a:r>
            <a:r>
              <a:rPr lang="ru-RU" sz="2200" dirty="0" err="1" smtClean="0"/>
              <a:t>ліній</a:t>
            </a:r>
            <a:r>
              <a:rPr lang="ru-RU" sz="2200" dirty="0" smtClean="0"/>
              <a:t> </a:t>
            </a:r>
            <a:r>
              <a:rPr lang="ru-RU" sz="2200" dirty="0" err="1" smtClean="0"/>
              <a:t>вища</a:t>
            </a:r>
            <a:r>
              <a:rPr lang="ru-RU" sz="2200" dirty="0" smtClean="0"/>
              <a:t>. </a:t>
            </a:r>
            <a:r>
              <a:rPr lang="ru-RU" sz="2200" dirty="0" err="1" smtClean="0"/>
              <a:t>Всередині</a:t>
            </a:r>
            <a:r>
              <a:rPr lang="ru-RU" sz="2200" dirty="0" smtClean="0"/>
              <a:t> </a:t>
            </a:r>
            <a:r>
              <a:rPr lang="ru-RU" sz="2200" dirty="0" err="1" smtClean="0"/>
              <a:t>котушки</a:t>
            </a:r>
            <a:r>
              <a:rPr lang="ru-RU" sz="2200" dirty="0" smtClean="0"/>
              <a:t> </a:t>
            </a:r>
            <a:r>
              <a:rPr lang="ru-RU" sz="2200" dirty="0" err="1" smtClean="0"/>
              <a:t>магнітне</a:t>
            </a:r>
            <a:r>
              <a:rPr lang="ru-RU" sz="2200" dirty="0" smtClean="0"/>
              <a:t> поле, </a:t>
            </a:r>
            <a:r>
              <a:rPr lang="ru-RU" sz="2200" dirty="0" err="1" smtClean="0"/>
              <a:t>створене</a:t>
            </a:r>
            <a:r>
              <a:rPr lang="ru-RU" sz="2200" dirty="0" smtClean="0"/>
              <a:t> </a:t>
            </a:r>
            <a:r>
              <a:rPr lang="ru-RU" sz="2200" dirty="0" err="1" smtClean="0"/>
              <a:t>нижніми</a:t>
            </a:r>
            <a:r>
              <a:rPr lang="ru-RU" sz="2200" dirty="0" smtClean="0"/>
              <a:t> </a:t>
            </a:r>
            <a:r>
              <a:rPr lang="ru-RU" sz="2200" dirty="0" err="1" smtClean="0"/>
              <a:t>ділянками</a:t>
            </a:r>
            <a:r>
              <a:rPr lang="ru-RU" sz="2200" dirty="0" smtClean="0"/>
              <a:t> </a:t>
            </a:r>
            <a:r>
              <a:rPr lang="ru-RU" sz="2200" dirty="0" err="1" smtClean="0"/>
              <a:t>провідника</a:t>
            </a:r>
            <a:r>
              <a:rPr lang="ru-RU" sz="2200" dirty="0" smtClean="0"/>
              <a:t>, </a:t>
            </a:r>
            <a:r>
              <a:rPr lang="ru-RU" sz="2200" dirty="0" err="1" smtClean="0"/>
              <a:t>й</a:t>
            </a:r>
            <a:r>
              <a:rPr lang="ru-RU" sz="2200" dirty="0" smtClean="0"/>
              <a:t> </a:t>
            </a:r>
            <a:r>
              <a:rPr lang="ru-RU" sz="2200" dirty="0" err="1" smtClean="0"/>
              <a:t>верхніми</a:t>
            </a:r>
            <a:r>
              <a:rPr lang="ru-RU" sz="2200" dirty="0" smtClean="0"/>
              <a:t>, </a:t>
            </a:r>
            <a:r>
              <a:rPr lang="ru-RU" sz="2200" dirty="0" err="1" smtClean="0"/>
              <a:t>має</a:t>
            </a:r>
            <a:r>
              <a:rPr lang="ru-RU" sz="2200" dirty="0" smtClean="0"/>
              <a:t> </a:t>
            </a:r>
            <a:r>
              <a:rPr lang="ru-RU" sz="2200" dirty="0" err="1" smtClean="0"/>
              <a:t>однаковий</a:t>
            </a:r>
            <a:r>
              <a:rPr lang="ru-RU" sz="2200" dirty="0" smtClean="0"/>
              <a:t> </a:t>
            </a:r>
            <a:r>
              <a:rPr lang="ru-RU" sz="2200" dirty="0" err="1" smtClean="0"/>
              <a:t>напрям</a:t>
            </a:r>
            <a:r>
              <a:rPr lang="ru-RU" sz="2200" dirty="0" smtClean="0"/>
              <a:t>. За межами </a:t>
            </a:r>
            <a:r>
              <a:rPr lang="ru-RU" sz="2200" dirty="0" err="1" smtClean="0"/>
              <a:t>котушки</a:t>
            </a:r>
            <a:r>
              <a:rPr lang="ru-RU" sz="2200" dirty="0" smtClean="0"/>
              <a:t> </a:t>
            </a:r>
            <a:r>
              <a:rPr lang="ru-RU" sz="2200" dirty="0" err="1" smtClean="0"/>
              <a:t>напрям</a:t>
            </a:r>
            <a:r>
              <a:rPr lang="ru-RU" sz="2200" dirty="0" smtClean="0"/>
              <a:t> </a:t>
            </a:r>
            <a:r>
              <a:rPr lang="ru-RU" sz="2200" dirty="0" err="1" smtClean="0"/>
              <a:t>створеного</a:t>
            </a:r>
            <a:r>
              <a:rPr lang="ru-RU" sz="2200" dirty="0" smtClean="0"/>
              <a:t> поля </a:t>
            </a:r>
            <a:r>
              <a:rPr lang="ru-RU" sz="2200" dirty="0" err="1" smtClean="0"/>
              <a:t>від</a:t>
            </a:r>
            <a:r>
              <a:rPr lang="ru-RU" sz="2200" dirty="0" smtClean="0"/>
              <a:t> </a:t>
            </a:r>
            <a:r>
              <a:rPr lang="ru-RU" sz="2200" dirty="0" err="1" smtClean="0"/>
              <a:t>верхніх</a:t>
            </a:r>
            <a:r>
              <a:rPr lang="ru-RU" sz="2200" dirty="0" smtClean="0"/>
              <a:t> та </a:t>
            </a:r>
            <a:r>
              <a:rPr lang="ru-RU" sz="2200" dirty="0" err="1" smtClean="0"/>
              <a:t>нижніх</a:t>
            </a:r>
            <a:r>
              <a:rPr lang="ru-RU" sz="2200" dirty="0" smtClean="0"/>
              <a:t> </a:t>
            </a:r>
            <a:r>
              <a:rPr lang="ru-RU" sz="2200" dirty="0" err="1" smtClean="0"/>
              <a:t>ділянок</a:t>
            </a:r>
            <a:r>
              <a:rPr lang="ru-RU" sz="2200" dirty="0" smtClean="0"/>
              <a:t> </a:t>
            </a:r>
            <a:r>
              <a:rPr lang="ru-RU" sz="2200" dirty="0" err="1" smtClean="0"/>
              <a:t>провідника</a:t>
            </a:r>
            <a:r>
              <a:rPr lang="ru-RU" sz="2200" dirty="0" smtClean="0"/>
              <a:t> </a:t>
            </a:r>
            <a:r>
              <a:rPr lang="ru-RU" sz="2200" dirty="0" err="1" smtClean="0"/>
              <a:t>різний</a:t>
            </a:r>
            <a:r>
              <a:rPr lang="ru-RU" sz="2200" dirty="0" smtClean="0"/>
              <a:t>. </a:t>
            </a:r>
            <a:r>
              <a:rPr lang="ru-RU" sz="2200" dirty="0" err="1" smtClean="0"/>
              <a:t>Силові</a:t>
            </a:r>
            <a:r>
              <a:rPr lang="ru-RU" sz="2200" dirty="0" smtClean="0"/>
              <a:t> </a:t>
            </a:r>
            <a:r>
              <a:rPr lang="ru-RU" sz="2200" dirty="0" err="1" smtClean="0"/>
              <a:t>лінії</a:t>
            </a:r>
            <a:r>
              <a:rPr lang="ru-RU" sz="2200" dirty="0" smtClean="0"/>
              <a:t>, </a:t>
            </a:r>
            <a:r>
              <a:rPr lang="ru-RU" sz="2200" dirty="0" err="1" smtClean="0"/>
              <a:t>густина</a:t>
            </a:r>
            <a:r>
              <a:rPr lang="ru-RU" sz="2200" dirty="0" smtClean="0"/>
              <a:t> </a:t>
            </a:r>
            <a:r>
              <a:rPr lang="ru-RU" sz="2200" dirty="0" err="1" smtClean="0"/>
              <a:t>яких</a:t>
            </a:r>
            <a:r>
              <a:rPr lang="ru-RU" sz="2200" dirty="0" smtClean="0"/>
              <a:t> велика </a:t>
            </a:r>
            <a:r>
              <a:rPr lang="ru-RU" sz="2200" dirty="0" err="1" smtClean="0"/>
              <a:t>всередині</a:t>
            </a:r>
            <a:r>
              <a:rPr lang="ru-RU" sz="2200" dirty="0" smtClean="0"/>
              <a:t> </a:t>
            </a:r>
            <a:r>
              <a:rPr lang="ru-RU" sz="2200" dirty="0" err="1" smtClean="0"/>
              <a:t>котушки</a:t>
            </a:r>
            <a:r>
              <a:rPr lang="ru-RU" sz="2200" dirty="0" smtClean="0"/>
              <a:t>, </a:t>
            </a:r>
            <a:r>
              <a:rPr lang="ru-RU" sz="2200" dirty="0" err="1" smtClean="0"/>
              <a:t>замикаються</a:t>
            </a:r>
            <a:r>
              <a:rPr lang="ru-RU" sz="2200" dirty="0" smtClean="0"/>
              <a:t> через </a:t>
            </a:r>
            <a:r>
              <a:rPr lang="ru-RU" sz="2200" dirty="0" err="1" smtClean="0"/>
              <a:t>зовнішній</a:t>
            </a:r>
            <a:r>
              <a:rPr lang="ru-RU" sz="2200" dirty="0" smtClean="0"/>
              <a:t> </a:t>
            </a:r>
            <a:r>
              <a:rPr lang="ru-RU" sz="2200" dirty="0" err="1" smtClean="0"/>
              <a:t>простір</a:t>
            </a:r>
            <a:r>
              <a:rPr lang="ru-RU" sz="2200" dirty="0" smtClean="0"/>
              <a:t>. </a:t>
            </a:r>
            <a:r>
              <a:rPr lang="ru-RU" sz="2200" dirty="0" err="1" smtClean="0"/>
              <a:t>Якщо</a:t>
            </a:r>
            <a:r>
              <a:rPr lang="ru-RU" sz="2200" dirty="0" smtClean="0"/>
              <a:t> </a:t>
            </a:r>
            <a:r>
              <a:rPr lang="ru-RU" sz="2200" dirty="0" err="1" smtClean="0"/>
              <a:t>довжина</a:t>
            </a:r>
            <a:r>
              <a:rPr lang="ru-RU" sz="2200" dirty="0" smtClean="0"/>
              <a:t> </a:t>
            </a:r>
            <a:r>
              <a:rPr lang="ru-RU" sz="2200" dirty="0" err="1" smtClean="0"/>
              <a:t>котушки</a:t>
            </a:r>
            <a:r>
              <a:rPr lang="ru-RU" sz="2200" dirty="0" smtClean="0"/>
              <a:t> </a:t>
            </a:r>
            <a:r>
              <a:rPr lang="ru-RU" sz="2200" dirty="0" err="1" smtClean="0"/>
              <a:t>набагато</a:t>
            </a:r>
            <a:r>
              <a:rPr lang="ru-RU" sz="2200" dirty="0" smtClean="0"/>
              <a:t> </a:t>
            </a:r>
            <a:r>
              <a:rPr lang="ru-RU" sz="2200" dirty="0" err="1" smtClean="0"/>
              <a:t>більша</a:t>
            </a:r>
            <a:r>
              <a:rPr lang="ru-RU" sz="2200" dirty="0" smtClean="0"/>
              <a:t> за </a:t>
            </a:r>
            <a:r>
              <a:rPr lang="ru-RU" sz="2200" dirty="0" err="1" smtClean="0"/>
              <a:t>її</a:t>
            </a:r>
            <a:r>
              <a:rPr lang="ru-RU" sz="2200" dirty="0" smtClean="0"/>
              <a:t> </a:t>
            </a:r>
            <a:r>
              <a:rPr lang="ru-RU" sz="2200" dirty="0" err="1" smtClean="0"/>
              <a:t>товщину</a:t>
            </a:r>
            <a:r>
              <a:rPr lang="ru-RU" sz="2200" dirty="0" smtClean="0"/>
              <a:t>, то </a:t>
            </a:r>
            <a:r>
              <a:rPr lang="ru-RU" sz="2200" dirty="0" err="1" smtClean="0"/>
              <a:t>напруженість</a:t>
            </a:r>
            <a:r>
              <a:rPr lang="ru-RU" sz="2200" dirty="0" smtClean="0"/>
              <a:t> </a:t>
            </a:r>
            <a:r>
              <a:rPr lang="ru-RU" sz="2200" dirty="0" err="1" smtClean="0"/>
              <a:t>магнітного</a:t>
            </a:r>
            <a:r>
              <a:rPr lang="ru-RU" sz="2200" dirty="0" smtClean="0"/>
              <a:t> поля за межами </a:t>
            </a:r>
            <a:r>
              <a:rPr lang="ru-RU" sz="2200" dirty="0" err="1" smtClean="0"/>
              <a:t>котушки</a:t>
            </a:r>
            <a:r>
              <a:rPr lang="ru-RU" sz="2200" dirty="0" smtClean="0"/>
              <a:t> </a:t>
            </a:r>
            <a:r>
              <a:rPr lang="ru-RU" sz="2200" dirty="0" err="1" smtClean="0"/>
              <a:t>дуже</a:t>
            </a:r>
            <a:r>
              <a:rPr lang="ru-RU" sz="2200" dirty="0" smtClean="0"/>
              <a:t> мала, </a:t>
            </a:r>
            <a:r>
              <a:rPr lang="ru-RU" sz="2200" dirty="0" err="1" smtClean="0"/>
              <a:t>майже</a:t>
            </a:r>
            <a:r>
              <a:rPr lang="ru-RU" sz="2200" dirty="0" smtClean="0"/>
              <a:t> </a:t>
            </a:r>
            <a:r>
              <a:rPr lang="ru-RU" sz="2200" dirty="0" err="1" smtClean="0"/>
              <a:t>нульова</a:t>
            </a:r>
            <a:r>
              <a:rPr lang="ru-RU" sz="2200" dirty="0" smtClean="0"/>
              <a:t>.</a:t>
            </a:r>
          </a:p>
        </p:txBody>
      </p:sp>
      <p:pic>
        <p:nvPicPr>
          <p:cNvPr id="4" name="Рисунок 3" descr="490px-Solenoid_svg.png"/>
          <p:cNvPicPr>
            <a:picLocks noChangeAspect="1"/>
          </p:cNvPicPr>
          <p:nvPr/>
        </p:nvPicPr>
        <p:blipFill>
          <a:blip r:embed="rId2"/>
          <a:stretch>
            <a:fillRect/>
          </a:stretch>
        </p:blipFill>
        <p:spPr>
          <a:xfrm>
            <a:off x="2143108" y="4786322"/>
            <a:ext cx="4667250" cy="17811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Правило правої руки </a:t>
            </a:r>
            <a:endParaRPr lang="ru-RU" dirty="0"/>
          </a:p>
        </p:txBody>
      </p:sp>
      <p:pic>
        <p:nvPicPr>
          <p:cNvPr id="4" name="Содержимое 3" descr="F9269.jpg"/>
          <p:cNvPicPr>
            <a:picLocks noGrp="1" noChangeAspect="1"/>
          </p:cNvPicPr>
          <p:nvPr>
            <p:ph idx="1"/>
          </p:nvPr>
        </p:nvPicPr>
        <p:blipFill>
          <a:blip r:embed="rId2">
            <a:clrChange>
              <a:clrFrom>
                <a:srgbClr val="FFFFFF"/>
              </a:clrFrom>
              <a:clrTo>
                <a:srgbClr val="FFFFFF">
                  <a:alpha val="0"/>
                </a:srgbClr>
              </a:clrTo>
            </a:clrChange>
            <a:lum bright="-40000" contrast="40000"/>
          </a:blip>
          <a:stretch>
            <a:fillRect/>
          </a:stretch>
        </p:blipFill>
        <p:spPr>
          <a:xfrm>
            <a:off x="2857488" y="2357430"/>
            <a:ext cx="3305174" cy="2099972"/>
          </a:xfrm>
        </p:spPr>
      </p:pic>
      <p:sp>
        <p:nvSpPr>
          <p:cNvPr id="5" name="TextBox 4"/>
          <p:cNvSpPr txBox="1"/>
          <p:nvPr/>
        </p:nvSpPr>
        <p:spPr>
          <a:xfrm>
            <a:off x="500034" y="5072074"/>
            <a:ext cx="7858180" cy="1200329"/>
          </a:xfrm>
          <a:prstGeom prst="rect">
            <a:avLst/>
          </a:prstGeom>
          <a:noFill/>
        </p:spPr>
        <p:txBody>
          <a:bodyPr wrap="square" rtlCol="0">
            <a:spAutoFit/>
          </a:bodyPr>
          <a:lstStyle/>
          <a:p>
            <a:r>
              <a:rPr lang="uk-UA" sz="2400" dirty="0" smtClean="0"/>
              <a:t>Для котушки існує </a:t>
            </a:r>
            <a:r>
              <a:rPr lang="uk-UA" sz="2400" i="1" u="sng" dirty="0" smtClean="0"/>
              <a:t>правило правої руки </a:t>
            </a:r>
            <a:r>
              <a:rPr lang="uk-UA" sz="2400" dirty="0" smtClean="0"/>
              <a:t>: якщо пальці правої руки розмістити в напрямі ЛМП, то відведений великий палець вказуватиме на полюс </a:t>
            </a:r>
            <a:r>
              <a:rPr lang="en-US" sz="2400" dirty="0" smtClean="0"/>
              <a:t>N .</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Електромагнітна індукція</a:t>
            </a:r>
            <a:endParaRPr lang="ru-RU" dirty="0"/>
          </a:p>
        </p:txBody>
      </p:sp>
      <p:sp>
        <p:nvSpPr>
          <p:cNvPr id="3" name="Содержимое 2"/>
          <p:cNvSpPr>
            <a:spLocks noGrp="1"/>
          </p:cNvSpPr>
          <p:nvPr>
            <p:ph idx="1"/>
          </p:nvPr>
        </p:nvSpPr>
        <p:spPr>
          <a:xfrm>
            <a:off x="142844" y="1935480"/>
            <a:ext cx="6357982" cy="4389120"/>
          </a:xfrm>
        </p:spPr>
        <p:txBody>
          <a:bodyPr>
            <a:normAutofit fontScale="92500" lnSpcReduction="10000"/>
          </a:bodyPr>
          <a:lstStyle/>
          <a:p>
            <a:pPr>
              <a:buNone/>
            </a:pPr>
            <a:r>
              <a:rPr lang="ru-RU" sz="2000" i="1" dirty="0" smtClean="0"/>
              <a:t> </a:t>
            </a:r>
            <a:r>
              <a:rPr lang="ru-RU" sz="2000" dirty="0" smtClean="0"/>
              <a:t>   </a:t>
            </a:r>
            <a:r>
              <a:rPr lang="ru-RU" sz="2000" i="1" u="sng" dirty="0" err="1" smtClean="0"/>
              <a:t>Електромагнітна</a:t>
            </a:r>
            <a:r>
              <a:rPr lang="ru-RU" sz="2000" i="1" u="sng" dirty="0" smtClean="0"/>
              <a:t> </a:t>
            </a:r>
            <a:r>
              <a:rPr lang="ru-RU" sz="2000" i="1" u="sng" dirty="0" err="1" smtClean="0"/>
              <a:t>індукція</a:t>
            </a:r>
            <a:r>
              <a:rPr lang="ru-RU" sz="2000" i="1" u="sng" dirty="0" smtClean="0"/>
              <a:t> </a:t>
            </a:r>
            <a:r>
              <a:rPr lang="ru-RU" sz="2000" dirty="0" smtClean="0"/>
              <a:t>— </a:t>
            </a:r>
            <a:r>
              <a:rPr lang="ru-RU" sz="2000" dirty="0" err="1" smtClean="0"/>
              <a:t>виникнення</a:t>
            </a:r>
            <a:r>
              <a:rPr lang="ru-RU" sz="2000" dirty="0" smtClean="0"/>
              <a:t> </a:t>
            </a:r>
            <a:r>
              <a:rPr lang="ru-RU" sz="2000" dirty="0" err="1" smtClean="0"/>
              <a:t>електрорушійної</a:t>
            </a:r>
            <a:r>
              <a:rPr lang="ru-RU" sz="2000" dirty="0" smtClean="0"/>
              <a:t> </a:t>
            </a:r>
            <a:r>
              <a:rPr lang="ru-RU" sz="2000" dirty="0" err="1" smtClean="0"/>
              <a:t>сили</a:t>
            </a:r>
            <a:r>
              <a:rPr lang="ru-RU" sz="2000" dirty="0" smtClean="0"/>
              <a:t> у </a:t>
            </a:r>
            <a:r>
              <a:rPr lang="ru-RU" sz="2000" dirty="0" err="1" smtClean="0"/>
              <a:t>провіднику</a:t>
            </a:r>
            <a:r>
              <a:rPr lang="ru-RU" sz="2000" dirty="0" smtClean="0"/>
              <a:t>, </a:t>
            </a:r>
            <a:r>
              <a:rPr lang="ru-RU" sz="2000" dirty="0" err="1" smtClean="0"/>
              <a:t>що</a:t>
            </a:r>
            <a:r>
              <a:rPr lang="ru-RU" sz="2000" dirty="0" smtClean="0"/>
              <a:t> </a:t>
            </a:r>
            <a:r>
              <a:rPr lang="ru-RU" sz="2000" dirty="0" err="1" smtClean="0"/>
              <a:t>перебуває</a:t>
            </a:r>
            <a:r>
              <a:rPr lang="ru-RU" sz="2000" dirty="0" smtClean="0"/>
              <a:t> </a:t>
            </a:r>
            <a:r>
              <a:rPr lang="ru-RU" sz="2000" dirty="0" err="1" smtClean="0"/>
              <a:t>у</a:t>
            </a:r>
            <a:r>
              <a:rPr lang="ru-RU" sz="2000" dirty="0" smtClean="0"/>
              <a:t> </a:t>
            </a:r>
            <a:r>
              <a:rPr lang="ru-RU" sz="2000" dirty="0" err="1" smtClean="0"/>
              <a:t>змінному</a:t>
            </a:r>
            <a:r>
              <a:rPr lang="ru-RU" sz="2000" dirty="0" smtClean="0"/>
              <a:t> </a:t>
            </a:r>
            <a:r>
              <a:rPr lang="ru-RU" sz="2000" dirty="0" err="1" smtClean="0"/>
              <a:t>магнітному</a:t>
            </a:r>
            <a:r>
              <a:rPr lang="ru-RU" sz="2000" dirty="0" smtClean="0"/>
              <a:t> </a:t>
            </a:r>
            <a:r>
              <a:rPr lang="ru-RU" sz="2000" dirty="0" err="1" smtClean="0"/>
              <a:t>полі</a:t>
            </a:r>
            <a:r>
              <a:rPr lang="ru-RU" sz="2000" dirty="0" smtClean="0"/>
              <a:t>.</a:t>
            </a:r>
          </a:p>
          <a:p>
            <a:pPr>
              <a:buNone/>
            </a:pPr>
            <a:r>
              <a:rPr lang="ru-RU" sz="2000" dirty="0" smtClean="0"/>
              <a:t>    </a:t>
            </a:r>
            <a:r>
              <a:rPr lang="ru-RU" sz="2000" dirty="0" err="1" smtClean="0"/>
              <a:t>Явище</a:t>
            </a:r>
            <a:r>
              <a:rPr lang="ru-RU" sz="2000" dirty="0" smtClean="0"/>
              <a:t> </a:t>
            </a:r>
            <a:r>
              <a:rPr lang="ru-RU" sz="2000" dirty="0" err="1" smtClean="0"/>
              <a:t>електромагнітної</a:t>
            </a:r>
            <a:r>
              <a:rPr lang="ru-RU" sz="2000" dirty="0" smtClean="0"/>
              <a:t> </a:t>
            </a:r>
            <a:r>
              <a:rPr lang="ru-RU" sz="2000" dirty="0" err="1" smtClean="0"/>
              <a:t>індукції</a:t>
            </a:r>
            <a:r>
              <a:rPr lang="ru-RU" sz="2000" dirty="0" smtClean="0"/>
              <a:t> </a:t>
            </a:r>
            <a:r>
              <a:rPr lang="ru-RU" sz="2000" dirty="0" err="1" smtClean="0"/>
              <a:t>відкрив</a:t>
            </a:r>
            <a:r>
              <a:rPr lang="ru-RU" sz="2000" dirty="0" smtClean="0"/>
              <a:t> у 1831 </a:t>
            </a:r>
            <a:r>
              <a:rPr lang="ru-RU" sz="2000" dirty="0" err="1" smtClean="0"/>
              <a:t>році</a:t>
            </a:r>
            <a:r>
              <a:rPr lang="ru-RU" sz="2000" dirty="0" smtClean="0"/>
              <a:t> Майкл Фарадей. До того </a:t>
            </a:r>
            <a:r>
              <a:rPr lang="ru-RU" sz="2000" dirty="0" err="1" smtClean="0"/>
              <a:t>було</a:t>
            </a:r>
            <a:r>
              <a:rPr lang="ru-RU" sz="2000" dirty="0" smtClean="0"/>
              <a:t> </a:t>
            </a:r>
            <a:r>
              <a:rPr lang="ru-RU" sz="2000" dirty="0" err="1" smtClean="0"/>
              <a:t>відомо</a:t>
            </a:r>
            <a:r>
              <a:rPr lang="ru-RU" sz="2000" dirty="0" smtClean="0"/>
              <a:t>, </a:t>
            </a:r>
            <a:r>
              <a:rPr lang="ru-RU" sz="2000" dirty="0" err="1" smtClean="0"/>
              <a:t>що</a:t>
            </a:r>
            <a:r>
              <a:rPr lang="ru-RU" sz="2000" dirty="0" smtClean="0"/>
              <a:t> </a:t>
            </a:r>
            <a:r>
              <a:rPr lang="ru-RU" sz="2000" dirty="0" err="1" smtClean="0"/>
              <a:t>електричний</a:t>
            </a:r>
            <a:r>
              <a:rPr lang="ru-RU" sz="2000" dirty="0" smtClean="0"/>
              <a:t> струм у </a:t>
            </a:r>
            <a:r>
              <a:rPr lang="ru-RU" sz="2000" dirty="0" err="1" smtClean="0"/>
              <a:t>провіднику</a:t>
            </a:r>
            <a:r>
              <a:rPr lang="ru-RU" sz="2000" dirty="0" smtClean="0"/>
              <a:t> </a:t>
            </a:r>
            <a:r>
              <a:rPr lang="ru-RU" sz="2000" dirty="0" err="1" smtClean="0"/>
              <a:t>створює</a:t>
            </a:r>
            <a:r>
              <a:rPr lang="ru-RU" sz="2000" dirty="0" smtClean="0"/>
              <a:t> </a:t>
            </a:r>
            <a:r>
              <a:rPr lang="ru-RU" sz="2000" dirty="0" err="1" smtClean="0"/>
              <a:t>магнітне</a:t>
            </a:r>
            <a:r>
              <a:rPr lang="ru-RU" sz="2000" dirty="0" smtClean="0"/>
              <a:t> поле. </a:t>
            </a:r>
            <a:r>
              <a:rPr lang="ru-RU" sz="2000" dirty="0" err="1" smtClean="0"/>
              <a:t>Однак</a:t>
            </a:r>
            <a:r>
              <a:rPr lang="ru-RU" sz="2000" dirty="0" smtClean="0"/>
              <a:t> </a:t>
            </a:r>
            <a:r>
              <a:rPr lang="ru-RU" sz="2000" dirty="0" err="1" smtClean="0"/>
              <a:t>оберненого</a:t>
            </a:r>
            <a:r>
              <a:rPr lang="ru-RU" sz="2000" dirty="0" smtClean="0"/>
              <a:t> </a:t>
            </a:r>
            <a:r>
              <a:rPr lang="ru-RU" sz="2000" dirty="0" err="1" smtClean="0"/>
              <a:t>явища</a:t>
            </a:r>
            <a:r>
              <a:rPr lang="ru-RU" sz="2000" dirty="0" smtClean="0"/>
              <a:t> не </a:t>
            </a:r>
            <a:r>
              <a:rPr lang="ru-RU" sz="2000" dirty="0" err="1" smtClean="0"/>
              <a:t>спостерігалося</a:t>
            </a:r>
            <a:r>
              <a:rPr lang="ru-RU" sz="2000" dirty="0" smtClean="0"/>
              <a:t>. </a:t>
            </a:r>
            <a:r>
              <a:rPr lang="ru-RU" sz="2000" dirty="0" err="1" smtClean="0"/>
              <a:t>Постійне</a:t>
            </a:r>
            <a:r>
              <a:rPr lang="ru-RU" sz="2000" dirty="0" smtClean="0"/>
              <a:t> </a:t>
            </a:r>
            <a:r>
              <a:rPr lang="ru-RU" sz="2000" dirty="0" err="1" smtClean="0"/>
              <a:t>магнітне</a:t>
            </a:r>
            <a:r>
              <a:rPr lang="ru-RU" sz="2000" dirty="0" smtClean="0"/>
              <a:t> поле не </a:t>
            </a:r>
            <a:r>
              <a:rPr lang="ru-RU" sz="2000" dirty="0" err="1" smtClean="0"/>
              <a:t>створює</a:t>
            </a:r>
            <a:r>
              <a:rPr lang="ru-RU" sz="2000" dirty="0" smtClean="0"/>
              <a:t> </a:t>
            </a:r>
            <a:r>
              <a:rPr lang="ru-RU" sz="2000" dirty="0" err="1" smtClean="0"/>
              <a:t>електричного</a:t>
            </a:r>
            <a:r>
              <a:rPr lang="ru-RU" sz="2000" dirty="0" smtClean="0"/>
              <a:t> струму. Фарадей </a:t>
            </a:r>
            <a:r>
              <a:rPr lang="ru-RU" sz="2000" dirty="0" err="1" smtClean="0"/>
              <a:t>встановив</a:t>
            </a:r>
            <a:r>
              <a:rPr lang="ru-RU" sz="2000" dirty="0" smtClean="0"/>
              <a:t>, </a:t>
            </a:r>
            <a:r>
              <a:rPr lang="ru-RU" sz="2000" dirty="0" err="1" smtClean="0"/>
              <a:t>що</a:t>
            </a:r>
            <a:r>
              <a:rPr lang="ru-RU" sz="2000" dirty="0" smtClean="0"/>
              <a:t> струм </a:t>
            </a:r>
            <a:r>
              <a:rPr lang="ru-RU" sz="2000" dirty="0" err="1" smtClean="0"/>
              <a:t>виникає</a:t>
            </a:r>
            <a:r>
              <a:rPr lang="ru-RU" sz="2000" dirty="0" smtClean="0"/>
              <a:t> при </a:t>
            </a:r>
            <a:r>
              <a:rPr lang="ru-RU" sz="2000" dirty="0" err="1" smtClean="0"/>
              <a:t>зміні</a:t>
            </a:r>
            <a:r>
              <a:rPr lang="ru-RU" sz="2000" dirty="0" smtClean="0"/>
              <a:t> </a:t>
            </a:r>
            <a:r>
              <a:rPr lang="ru-RU" sz="2000" dirty="0" err="1" smtClean="0"/>
              <a:t>магнітного</a:t>
            </a:r>
            <a:r>
              <a:rPr lang="ru-RU" sz="2000" dirty="0" smtClean="0"/>
              <a:t> поля. </a:t>
            </a:r>
            <a:r>
              <a:rPr lang="ru-RU" sz="2000" dirty="0" err="1" smtClean="0"/>
              <a:t>Якщо</a:t>
            </a:r>
            <a:r>
              <a:rPr lang="ru-RU" sz="2000" dirty="0" smtClean="0"/>
              <a:t> </a:t>
            </a:r>
            <a:r>
              <a:rPr lang="ru-RU" sz="2000" dirty="0" err="1" smtClean="0"/>
              <a:t>підносити</a:t>
            </a:r>
            <a:r>
              <a:rPr lang="ru-RU" sz="2000" dirty="0" smtClean="0"/>
              <a:t> </a:t>
            </a:r>
            <a:r>
              <a:rPr lang="ru-RU" sz="2000" dirty="0" err="1" smtClean="0"/>
              <a:t>й</a:t>
            </a:r>
            <a:r>
              <a:rPr lang="ru-RU" sz="2000" dirty="0" smtClean="0"/>
              <a:t> </a:t>
            </a:r>
            <a:r>
              <a:rPr lang="ru-RU" sz="2000" dirty="0" err="1" smtClean="0"/>
              <a:t>віддаляти</a:t>
            </a:r>
            <a:r>
              <a:rPr lang="ru-RU" sz="2000" dirty="0" smtClean="0"/>
              <a:t> до рамки </a:t>
            </a:r>
            <a:r>
              <a:rPr lang="ru-RU" sz="2000" dirty="0" err="1" smtClean="0"/>
              <a:t>з</a:t>
            </a:r>
            <a:r>
              <a:rPr lang="ru-RU" sz="2000" dirty="0" smtClean="0"/>
              <a:t> </a:t>
            </a:r>
            <a:r>
              <a:rPr lang="ru-RU" sz="2000" dirty="0" err="1" smtClean="0"/>
              <a:t>провідного</a:t>
            </a:r>
            <a:r>
              <a:rPr lang="ru-RU" sz="2000" dirty="0" smtClean="0"/>
              <a:t> </a:t>
            </a:r>
            <a:r>
              <a:rPr lang="ru-RU" sz="2000" dirty="0" err="1" smtClean="0"/>
              <a:t>матеріалу</a:t>
            </a:r>
            <a:r>
              <a:rPr lang="ru-RU" sz="2000" dirty="0" smtClean="0"/>
              <a:t> </a:t>
            </a:r>
            <a:r>
              <a:rPr lang="ru-RU" sz="2000" dirty="0" err="1" smtClean="0"/>
              <a:t>постійний</a:t>
            </a:r>
            <a:r>
              <a:rPr lang="ru-RU" sz="2000" dirty="0" smtClean="0"/>
              <a:t> </a:t>
            </a:r>
            <a:r>
              <a:rPr lang="ru-RU" sz="2000" dirty="0" err="1" smtClean="0"/>
              <a:t>магніт</a:t>
            </a:r>
            <a:r>
              <a:rPr lang="ru-RU" sz="2000" dirty="0" smtClean="0"/>
              <a:t>, то </a:t>
            </a:r>
            <a:r>
              <a:rPr lang="ru-RU" sz="2000" dirty="0" err="1" smtClean="0"/>
              <a:t>стрілка</a:t>
            </a:r>
            <a:r>
              <a:rPr lang="ru-RU" sz="2000" dirty="0" smtClean="0"/>
              <a:t> </a:t>
            </a:r>
            <a:r>
              <a:rPr lang="ru-RU" sz="2000" dirty="0" err="1" smtClean="0"/>
              <a:t>підключеного</a:t>
            </a:r>
            <a:r>
              <a:rPr lang="ru-RU" sz="2000" dirty="0" smtClean="0"/>
              <a:t> до рамки вольтметра </a:t>
            </a:r>
            <a:r>
              <a:rPr lang="ru-RU" sz="2000" dirty="0" err="1" smtClean="0"/>
              <a:t>відхилятиметься</a:t>
            </a:r>
            <a:r>
              <a:rPr lang="ru-RU" sz="2000" dirty="0" smtClean="0"/>
              <a:t>, </a:t>
            </a:r>
            <a:r>
              <a:rPr lang="ru-RU" sz="2000" dirty="0" err="1" smtClean="0"/>
              <a:t>детектуючи</a:t>
            </a:r>
            <a:r>
              <a:rPr lang="ru-RU" sz="2000" dirty="0" smtClean="0"/>
              <a:t> </a:t>
            </a:r>
            <a:r>
              <a:rPr lang="ru-RU" sz="2000" dirty="0" err="1" smtClean="0"/>
              <a:t>електричний</a:t>
            </a:r>
            <a:r>
              <a:rPr lang="ru-RU" sz="2000" dirty="0" smtClean="0"/>
              <a:t> струм. </a:t>
            </a:r>
            <a:r>
              <a:rPr lang="ru-RU" sz="2000" dirty="0" err="1" smtClean="0"/>
              <a:t>Ще</a:t>
            </a:r>
            <a:r>
              <a:rPr lang="ru-RU" sz="2000" dirty="0" smtClean="0"/>
              <a:t> </a:t>
            </a:r>
            <a:r>
              <a:rPr lang="ru-RU" sz="2000" dirty="0" err="1" smtClean="0"/>
              <a:t>краще</a:t>
            </a:r>
            <a:r>
              <a:rPr lang="ru-RU" sz="2000" dirty="0" smtClean="0"/>
              <a:t> </a:t>
            </a:r>
            <a:r>
              <a:rPr lang="ru-RU" sz="2000" dirty="0" err="1" smtClean="0"/>
              <a:t>це</a:t>
            </a:r>
            <a:r>
              <a:rPr lang="ru-RU" sz="2000" dirty="0" smtClean="0"/>
              <a:t> </a:t>
            </a:r>
            <a:r>
              <a:rPr lang="ru-RU" sz="2000" dirty="0" err="1" smtClean="0"/>
              <a:t>явище</a:t>
            </a:r>
            <a:r>
              <a:rPr lang="ru-RU" sz="2000" dirty="0" smtClean="0"/>
              <a:t> </a:t>
            </a:r>
            <a:r>
              <a:rPr lang="ru-RU" sz="2000" dirty="0" err="1" smtClean="0"/>
              <a:t>проявляється</a:t>
            </a:r>
            <a:r>
              <a:rPr lang="ru-RU" sz="2000" dirty="0" smtClean="0"/>
              <a:t>, </a:t>
            </a:r>
            <a:r>
              <a:rPr lang="ru-RU" sz="2000" dirty="0" err="1" smtClean="0"/>
              <a:t>якщо</a:t>
            </a:r>
            <a:r>
              <a:rPr lang="ru-RU" sz="2000" dirty="0" smtClean="0"/>
              <a:t> </a:t>
            </a:r>
            <a:r>
              <a:rPr lang="ru-RU" sz="2000" dirty="0" err="1" smtClean="0"/>
              <a:t>вставляти</a:t>
            </a:r>
            <a:r>
              <a:rPr lang="ru-RU" sz="2000" dirty="0" smtClean="0"/>
              <a:t> (</a:t>
            </a:r>
            <a:r>
              <a:rPr lang="ru-RU" sz="2000" dirty="0" err="1" smtClean="0"/>
              <a:t>виймати</a:t>
            </a:r>
            <a:r>
              <a:rPr lang="ru-RU" sz="2000" dirty="0" smtClean="0"/>
              <a:t>) </a:t>
            </a:r>
            <a:r>
              <a:rPr lang="ru-RU" sz="2000" dirty="0" err="1" smtClean="0"/>
              <a:t>магнітне</a:t>
            </a:r>
            <a:r>
              <a:rPr lang="ru-RU" sz="2000" dirty="0" smtClean="0"/>
              <a:t> </a:t>
            </a:r>
            <a:r>
              <a:rPr lang="ru-RU" sz="2000" dirty="0" err="1" smtClean="0"/>
              <a:t>осердя</a:t>
            </a:r>
            <a:r>
              <a:rPr lang="ru-RU" sz="2000" dirty="0" smtClean="0"/>
              <a:t> в </a:t>
            </a:r>
            <a:r>
              <a:rPr lang="ru-RU" sz="2000" dirty="0" err="1" smtClean="0"/>
              <a:t>котушку</a:t>
            </a:r>
            <a:r>
              <a:rPr lang="ru-RU" sz="2000" dirty="0" smtClean="0"/>
              <a:t> </a:t>
            </a:r>
            <a:r>
              <a:rPr lang="ru-RU" sz="2000" dirty="0" err="1" smtClean="0"/>
              <a:t>з</a:t>
            </a:r>
            <a:r>
              <a:rPr lang="ru-RU" sz="2000" dirty="0" smtClean="0"/>
              <a:t> </a:t>
            </a:r>
            <a:r>
              <a:rPr lang="ru-RU" sz="2000" dirty="0" err="1" smtClean="0"/>
              <a:t>намотаним</a:t>
            </a:r>
            <a:r>
              <a:rPr lang="ru-RU" sz="2000" dirty="0" smtClean="0"/>
              <a:t> </a:t>
            </a:r>
            <a:r>
              <a:rPr lang="ru-RU" sz="2000" dirty="0" err="1" smtClean="0"/>
              <a:t>провідником</a:t>
            </a:r>
            <a:r>
              <a:rPr lang="ru-RU" sz="2000" dirty="0" smtClean="0"/>
              <a:t>.</a:t>
            </a:r>
          </a:p>
          <a:p>
            <a:endParaRPr lang="ru-RU" dirty="0" smtClean="0"/>
          </a:p>
          <a:p>
            <a:endParaRPr lang="ru-RU" dirty="0"/>
          </a:p>
        </p:txBody>
      </p:sp>
      <p:pic>
        <p:nvPicPr>
          <p:cNvPr id="4" name="Рисунок 3" descr="Michael_Faraday.png"/>
          <p:cNvPicPr>
            <a:picLocks noChangeAspect="1"/>
          </p:cNvPicPr>
          <p:nvPr/>
        </p:nvPicPr>
        <p:blipFill>
          <a:blip r:embed="rId2">
            <a:clrChange>
              <a:clrFrom>
                <a:srgbClr val="FFFFFF"/>
              </a:clrFrom>
              <a:clrTo>
                <a:srgbClr val="FFFFFF">
                  <a:alpha val="0"/>
                </a:srgbClr>
              </a:clrTo>
            </a:clrChange>
          </a:blip>
          <a:srcRect r="10137" b="1754"/>
          <a:stretch>
            <a:fillRect/>
          </a:stretch>
        </p:blipFill>
        <p:spPr>
          <a:xfrm>
            <a:off x="6429388" y="1928802"/>
            <a:ext cx="2714612" cy="40005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8"/>
            <a:ext cx="8229600" cy="1143000"/>
          </a:xfrm>
        </p:spPr>
        <p:txBody>
          <a:bodyPr>
            <a:normAutofit fontScale="90000"/>
          </a:bodyPr>
          <a:lstStyle/>
          <a:p>
            <a:pPr algn="ctr"/>
            <a:r>
              <a:rPr lang="uk-UA" dirty="0" smtClean="0"/>
              <a:t>Застосування </a:t>
            </a:r>
            <a:r>
              <a:rPr lang="uk-UA" dirty="0" err="1" smtClean="0"/>
              <a:t>елентромагнітної</a:t>
            </a:r>
            <a:r>
              <a:rPr lang="uk-UA" dirty="0" smtClean="0"/>
              <a:t> індукції</a:t>
            </a:r>
            <a:endParaRPr lang="ru-RU" dirty="0"/>
          </a:p>
        </p:txBody>
      </p:sp>
      <p:sp>
        <p:nvSpPr>
          <p:cNvPr id="3" name="Содержимое 2"/>
          <p:cNvSpPr>
            <a:spLocks noGrp="1"/>
          </p:cNvSpPr>
          <p:nvPr>
            <p:ph idx="1"/>
          </p:nvPr>
        </p:nvSpPr>
        <p:spPr>
          <a:xfrm>
            <a:off x="457200" y="2149794"/>
            <a:ext cx="8229600" cy="2565090"/>
          </a:xfrm>
        </p:spPr>
        <p:txBody>
          <a:bodyPr/>
          <a:lstStyle/>
          <a:p>
            <a:pPr>
              <a:buNone/>
            </a:pPr>
            <a:r>
              <a:rPr lang="ru-RU" dirty="0" smtClean="0"/>
              <a:t>    </a:t>
            </a:r>
            <a:r>
              <a:rPr lang="ru-RU" dirty="0" err="1" smtClean="0"/>
              <a:t>Явище</a:t>
            </a:r>
            <a:r>
              <a:rPr lang="ru-RU" dirty="0" smtClean="0"/>
              <a:t> </a:t>
            </a:r>
            <a:r>
              <a:rPr lang="ru-RU" dirty="0" err="1" smtClean="0"/>
              <a:t>електромагнітної</a:t>
            </a:r>
            <a:r>
              <a:rPr lang="ru-RU" dirty="0" smtClean="0"/>
              <a:t> </a:t>
            </a:r>
            <a:r>
              <a:rPr lang="ru-RU" dirty="0" err="1" smtClean="0"/>
              <a:t>індукції</a:t>
            </a:r>
            <a:r>
              <a:rPr lang="ru-RU" dirty="0" smtClean="0"/>
              <a:t> </a:t>
            </a:r>
            <a:r>
              <a:rPr lang="ru-RU" dirty="0" err="1" smtClean="0"/>
              <a:t>використовується</a:t>
            </a:r>
            <a:r>
              <a:rPr lang="ru-RU" dirty="0" smtClean="0"/>
              <a:t> у генераторах </a:t>
            </a:r>
            <a:r>
              <a:rPr lang="ru-RU" dirty="0" err="1" smtClean="0"/>
              <a:t>електричного</a:t>
            </a:r>
            <a:r>
              <a:rPr lang="ru-RU" dirty="0" smtClean="0"/>
              <a:t> струму трансформаторах, динамо-машинах, </a:t>
            </a:r>
            <a:r>
              <a:rPr lang="ru-RU" dirty="0" err="1" smtClean="0"/>
              <a:t>лічильниках</a:t>
            </a:r>
            <a:r>
              <a:rPr lang="ru-RU" dirty="0" smtClean="0"/>
              <a:t> </a:t>
            </a:r>
            <a:r>
              <a:rPr lang="ru-RU" dirty="0" err="1" smtClean="0"/>
              <a:t>електроенергії</a:t>
            </a:r>
            <a:r>
              <a:rPr lang="ru-RU" dirty="0" smtClean="0"/>
              <a:t> </a:t>
            </a:r>
            <a:r>
              <a:rPr lang="ru-RU" dirty="0" err="1" smtClean="0"/>
              <a:t>тощо</a:t>
            </a:r>
            <a:r>
              <a:rPr lang="ru-RU" dirty="0" smtClean="0"/>
              <a:t>, </a:t>
            </a:r>
            <a:r>
              <a:rPr lang="ru-RU" dirty="0" err="1" smtClean="0"/>
              <a:t>тобто</a:t>
            </a:r>
            <a:r>
              <a:rPr lang="ru-RU" dirty="0" smtClean="0"/>
              <a:t> </a:t>
            </a:r>
            <a:r>
              <a:rPr lang="ru-RU" dirty="0" err="1" smtClean="0"/>
              <a:t>є</a:t>
            </a:r>
            <a:r>
              <a:rPr lang="ru-RU" dirty="0" smtClean="0"/>
              <a:t> основою </a:t>
            </a:r>
            <a:r>
              <a:rPr lang="ru-RU" dirty="0" err="1" smtClean="0"/>
              <a:t>виробництва</a:t>
            </a:r>
            <a:r>
              <a:rPr lang="ru-RU" dirty="0" smtClean="0"/>
              <a:t> </a:t>
            </a:r>
            <a:r>
              <a:rPr lang="ru-RU" dirty="0" err="1" smtClean="0"/>
              <a:t>й</a:t>
            </a:r>
            <a:r>
              <a:rPr lang="ru-RU" dirty="0" smtClean="0"/>
              <a:t> </a:t>
            </a:r>
            <a:r>
              <a:rPr lang="ru-RU" dirty="0" err="1" smtClean="0"/>
              <a:t>споживання</a:t>
            </a:r>
            <a:r>
              <a:rPr lang="ru-RU" dirty="0" smtClean="0"/>
              <a:t> </a:t>
            </a:r>
            <a:r>
              <a:rPr lang="ru-RU" dirty="0" err="1" smtClean="0"/>
              <a:t>електричної</a:t>
            </a:r>
            <a:r>
              <a:rPr lang="ru-RU" dirty="0" smtClean="0"/>
              <a:t> </a:t>
            </a:r>
            <a:r>
              <a:rPr lang="ru-RU" dirty="0" err="1" smtClean="0"/>
              <a:t>енергії</a:t>
            </a:r>
            <a:r>
              <a:rPr lang="ru-RU" dirty="0" smtClean="0"/>
              <a:t>.</a:t>
            </a:r>
          </a:p>
          <a:p>
            <a:endParaRPr lang="ru-RU" dirty="0" smtClean="0"/>
          </a:p>
          <a:p>
            <a:endParaRPr lang="ru-RU" dirty="0"/>
          </a:p>
        </p:txBody>
      </p:sp>
      <p:pic>
        <p:nvPicPr>
          <p:cNvPr id="4" name="Рисунок 3" descr="1259690566_4.jpg"/>
          <p:cNvPicPr>
            <a:picLocks noChangeAspect="1"/>
          </p:cNvPicPr>
          <p:nvPr/>
        </p:nvPicPr>
        <p:blipFill>
          <a:blip r:embed="rId2">
            <a:clrChange>
              <a:clrFrom>
                <a:srgbClr val="FFFFFF"/>
              </a:clrFrom>
              <a:clrTo>
                <a:srgbClr val="FFFFFF">
                  <a:alpha val="0"/>
                </a:srgbClr>
              </a:clrTo>
            </a:clrChange>
          </a:blip>
          <a:stretch>
            <a:fillRect/>
          </a:stretch>
        </p:blipFill>
        <p:spPr>
          <a:xfrm>
            <a:off x="1714480" y="4429132"/>
            <a:ext cx="2000264" cy="2000264"/>
          </a:xfrm>
          <a:prstGeom prst="rect">
            <a:avLst/>
          </a:prstGeom>
        </p:spPr>
      </p:pic>
      <p:pic>
        <p:nvPicPr>
          <p:cNvPr id="5" name="Рисунок 4" descr="--_1_~1.JPG"/>
          <p:cNvPicPr>
            <a:picLocks noChangeAspect="1"/>
          </p:cNvPicPr>
          <p:nvPr/>
        </p:nvPicPr>
        <p:blipFill>
          <a:blip r:embed="rId3"/>
          <a:stretch>
            <a:fillRect/>
          </a:stretch>
        </p:blipFill>
        <p:spPr>
          <a:xfrm>
            <a:off x="4976832" y="4357694"/>
            <a:ext cx="2381250" cy="2276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143000"/>
          </a:xfrm>
        </p:spPr>
        <p:txBody>
          <a:bodyPr/>
          <a:lstStyle/>
          <a:p>
            <a:r>
              <a:rPr lang="uk-UA" dirty="0" smtClean="0"/>
              <a:t>Правило правої руки</a:t>
            </a:r>
            <a:endParaRPr lang="ru-RU" dirty="0"/>
          </a:p>
        </p:txBody>
      </p:sp>
      <p:sp>
        <p:nvSpPr>
          <p:cNvPr id="3" name="Содержимое 2"/>
          <p:cNvSpPr>
            <a:spLocks noGrp="1"/>
          </p:cNvSpPr>
          <p:nvPr>
            <p:ph idx="1"/>
          </p:nvPr>
        </p:nvSpPr>
        <p:spPr>
          <a:xfrm>
            <a:off x="285720" y="1928802"/>
            <a:ext cx="5900750" cy="4708230"/>
          </a:xfrm>
        </p:spPr>
        <p:txBody>
          <a:bodyPr>
            <a:normAutofit/>
          </a:bodyPr>
          <a:lstStyle/>
          <a:p>
            <a:pPr>
              <a:buNone/>
            </a:pPr>
            <a:r>
              <a:rPr lang="uk-UA" dirty="0" smtClean="0"/>
              <a:t>    На практиці напрям індукційного струму в рухомому провіднику визначають за </a:t>
            </a:r>
            <a:r>
              <a:rPr lang="uk-UA" i="1" u="sng" dirty="0" smtClean="0"/>
              <a:t>правилом лівої руки </a:t>
            </a:r>
            <a:r>
              <a:rPr lang="uk-UA" dirty="0" smtClean="0"/>
              <a:t>:</a:t>
            </a:r>
          </a:p>
          <a:p>
            <a:pPr>
              <a:buNone/>
            </a:pPr>
            <a:r>
              <a:rPr lang="uk-UA" dirty="0" smtClean="0"/>
              <a:t>    Якщо долоню правої руки розмістити так, щоб у неї входили лінії магнітного поля, а відведений під прямим кутом великий палець указував на напрям руху провідника, то витягнуті 4 пальці руки вкажуть на напрям індукційного струму в провіднику .</a:t>
            </a:r>
            <a:endParaRPr lang="ru-RU" dirty="0"/>
          </a:p>
        </p:txBody>
      </p:sp>
      <p:pic>
        <p:nvPicPr>
          <p:cNvPr id="4" name="Рисунок 3" descr="pravilopravoy.png"/>
          <p:cNvPicPr>
            <a:picLocks noChangeAspect="1"/>
          </p:cNvPicPr>
          <p:nvPr/>
        </p:nvPicPr>
        <p:blipFill>
          <a:blip r:embed="rId2"/>
          <a:stretch>
            <a:fillRect/>
          </a:stretch>
        </p:blipFill>
        <p:spPr>
          <a:xfrm>
            <a:off x="6286512" y="2143116"/>
            <a:ext cx="2571768" cy="35719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80" y="500042"/>
            <a:ext cx="8229600" cy="1143000"/>
          </a:xfrm>
        </p:spPr>
        <p:txBody>
          <a:bodyPr/>
          <a:lstStyle/>
          <a:p>
            <a:r>
              <a:rPr lang="uk-UA" dirty="0" smtClean="0"/>
              <a:t>Магнітні полюси землі</a:t>
            </a:r>
            <a:endParaRPr lang="ru-RU" dirty="0"/>
          </a:p>
        </p:txBody>
      </p:sp>
      <p:sp>
        <p:nvSpPr>
          <p:cNvPr id="3" name="Содержимое 2"/>
          <p:cNvSpPr>
            <a:spLocks noGrp="1"/>
          </p:cNvSpPr>
          <p:nvPr>
            <p:ph idx="1"/>
          </p:nvPr>
        </p:nvSpPr>
        <p:spPr/>
        <p:txBody>
          <a:bodyPr/>
          <a:lstStyle/>
          <a:p>
            <a:pPr>
              <a:buNone/>
            </a:pPr>
            <a:r>
              <a:rPr lang="ru-RU" dirty="0" smtClean="0"/>
              <a:t>    Точки </a:t>
            </a:r>
            <a:r>
              <a:rPr lang="ru-RU" dirty="0" err="1" smtClean="0"/>
              <a:t>Землі</a:t>
            </a:r>
            <a:r>
              <a:rPr lang="ru-RU" dirty="0" smtClean="0"/>
              <a:t>, у </a:t>
            </a:r>
            <a:r>
              <a:rPr lang="ru-RU" dirty="0" err="1" smtClean="0"/>
              <a:t>яких</a:t>
            </a:r>
            <a:r>
              <a:rPr lang="ru-RU" dirty="0" smtClean="0"/>
              <a:t> </a:t>
            </a:r>
            <a:r>
              <a:rPr lang="ru-RU" dirty="0" err="1" smtClean="0"/>
              <a:t>напруженість</a:t>
            </a:r>
            <a:r>
              <a:rPr lang="ru-RU" dirty="0" smtClean="0"/>
              <a:t> </a:t>
            </a:r>
            <a:r>
              <a:rPr lang="ru-RU" dirty="0" err="1" smtClean="0"/>
              <a:t>магнітного</a:t>
            </a:r>
            <a:r>
              <a:rPr lang="ru-RU" dirty="0" smtClean="0"/>
              <a:t> поля </a:t>
            </a:r>
            <a:r>
              <a:rPr lang="ru-RU" dirty="0" err="1" smtClean="0"/>
              <a:t>має</a:t>
            </a:r>
            <a:r>
              <a:rPr lang="ru-RU" dirty="0" smtClean="0"/>
              <a:t> </a:t>
            </a:r>
            <a:r>
              <a:rPr lang="ru-RU" dirty="0" err="1" smtClean="0"/>
              <a:t>вертикальний</a:t>
            </a:r>
            <a:r>
              <a:rPr lang="ru-RU" dirty="0" smtClean="0"/>
              <a:t> </a:t>
            </a:r>
            <a:r>
              <a:rPr lang="ru-RU" dirty="0" err="1" smtClean="0"/>
              <a:t>напрямок</a:t>
            </a:r>
            <a:r>
              <a:rPr lang="ru-RU" dirty="0" smtClean="0"/>
              <a:t>, </a:t>
            </a:r>
            <a:r>
              <a:rPr lang="ru-RU" dirty="0" err="1" smtClean="0"/>
              <a:t>називають</a:t>
            </a:r>
            <a:r>
              <a:rPr lang="ru-RU" dirty="0" smtClean="0"/>
              <a:t> </a:t>
            </a:r>
            <a:r>
              <a:rPr lang="ru-RU" dirty="0" err="1" smtClean="0"/>
              <a:t>магнітними</a:t>
            </a:r>
            <a:r>
              <a:rPr lang="ru-RU" dirty="0" smtClean="0"/>
              <a:t> полюсами. Таких </a:t>
            </a:r>
            <a:r>
              <a:rPr lang="ru-RU" dirty="0" err="1" smtClean="0"/>
              <a:t>точок</a:t>
            </a:r>
            <a:r>
              <a:rPr lang="ru-RU" dirty="0" smtClean="0"/>
              <a:t> на </a:t>
            </a:r>
            <a:r>
              <a:rPr lang="ru-RU" dirty="0" err="1" smtClean="0"/>
              <a:t>Землі</a:t>
            </a:r>
            <a:r>
              <a:rPr lang="ru-RU" dirty="0" smtClean="0"/>
              <a:t> </a:t>
            </a:r>
            <a:r>
              <a:rPr lang="ru-RU" dirty="0" err="1" smtClean="0"/>
              <a:t>дві</a:t>
            </a:r>
            <a:r>
              <a:rPr lang="ru-RU" dirty="0" smtClean="0"/>
              <a:t>: </a:t>
            </a:r>
            <a:r>
              <a:rPr lang="ru-RU" dirty="0" err="1" smtClean="0"/>
              <a:t>північний</a:t>
            </a:r>
            <a:r>
              <a:rPr lang="ru-RU" dirty="0" smtClean="0"/>
              <a:t> </a:t>
            </a:r>
            <a:r>
              <a:rPr lang="ru-RU" dirty="0" err="1" smtClean="0"/>
              <a:t>магнітний</a:t>
            </a:r>
            <a:r>
              <a:rPr lang="ru-RU" dirty="0" smtClean="0"/>
              <a:t> полюс (у </a:t>
            </a:r>
            <a:r>
              <a:rPr lang="ru-RU" dirty="0" err="1" smtClean="0"/>
              <a:t>південній</a:t>
            </a:r>
            <a:r>
              <a:rPr lang="ru-RU" dirty="0" smtClean="0"/>
              <a:t> </a:t>
            </a:r>
            <a:r>
              <a:rPr lang="ru-RU" dirty="0" err="1" smtClean="0"/>
              <a:t>півкулі</a:t>
            </a:r>
            <a:r>
              <a:rPr lang="ru-RU" dirty="0" smtClean="0"/>
              <a:t>) </a:t>
            </a:r>
            <a:r>
              <a:rPr lang="ru-RU" dirty="0" err="1" smtClean="0"/>
              <a:t>і</a:t>
            </a:r>
            <a:r>
              <a:rPr lang="ru-RU" dirty="0" smtClean="0"/>
              <a:t> </a:t>
            </a:r>
            <a:r>
              <a:rPr lang="ru-RU" dirty="0" err="1" smtClean="0"/>
              <a:t>південний</a:t>
            </a:r>
            <a:r>
              <a:rPr lang="ru-RU" dirty="0" smtClean="0"/>
              <a:t> </a:t>
            </a:r>
            <a:r>
              <a:rPr lang="ru-RU" dirty="0" err="1" smtClean="0"/>
              <a:t>магнітний</a:t>
            </a:r>
            <a:r>
              <a:rPr lang="ru-RU" dirty="0" smtClean="0"/>
              <a:t> полюс (у </a:t>
            </a:r>
            <a:r>
              <a:rPr lang="ru-RU" dirty="0" err="1" smtClean="0"/>
              <a:t>північній</a:t>
            </a:r>
            <a:r>
              <a:rPr lang="ru-RU" dirty="0" smtClean="0"/>
              <a:t> </a:t>
            </a:r>
            <a:r>
              <a:rPr lang="ru-RU" dirty="0" err="1" smtClean="0"/>
              <a:t>півкулі</a:t>
            </a:r>
            <a:r>
              <a:rPr lang="ru-RU" dirty="0" smtClean="0"/>
              <a:t>).</a:t>
            </a:r>
            <a:endParaRPr lang="ru-RU" dirty="0"/>
          </a:p>
        </p:txBody>
      </p:sp>
      <p:pic>
        <p:nvPicPr>
          <p:cNvPr id="4" name="Рисунок 3" descr="picture-1.jpg"/>
          <p:cNvPicPr>
            <a:picLocks noChangeAspect="1"/>
          </p:cNvPicPr>
          <p:nvPr/>
        </p:nvPicPr>
        <p:blipFill>
          <a:blip r:embed="rId2"/>
          <a:stretch>
            <a:fillRect/>
          </a:stretch>
        </p:blipFill>
        <p:spPr>
          <a:xfrm>
            <a:off x="2285984" y="4214818"/>
            <a:ext cx="4286280" cy="23574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71480"/>
            <a:ext cx="8229600" cy="1143000"/>
          </a:xfrm>
        </p:spPr>
        <p:txBody>
          <a:bodyPr/>
          <a:lstStyle/>
          <a:p>
            <a:r>
              <a:rPr lang="uk-UA" dirty="0" smtClean="0"/>
              <a:t>Магнітні полюси землі</a:t>
            </a:r>
            <a:endParaRPr lang="ru-RU" dirty="0"/>
          </a:p>
        </p:txBody>
      </p:sp>
      <p:sp>
        <p:nvSpPr>
          <p:cNvPr id="3" name="Содержимое 2"/>
          <p:cNvSpPr>
            <a:spLocks noGrp="1"/>
          </p:cNvSpPr>
          <p:nvPr>
            <p:ph idx="1"/>
          </p:nvPr>
        </p:nvSpPr>
        <p:spPr/>
        <p:txBody>
          <a:bodyPr/>
          <a:lstStyle/>
          <a:p>
            <a:pPr>
              <a:buNone/>
            </a:pPr>
            <a:r>
              <a:rPr lang="ru-RU" dirty="0" smtClean="0"/>
              <a:t>   Пряма, </a:t>
            </a:r>
            <a:r>
              <a:rPr lang="ru-RU" dirty="0" err="1" smtClean="0"/>
              <a:t>що</a:t>
            </a:r>
            <a:r>
              <a:rPr lang="ru-RU" dirty="0" smtClean="0"/>
              <a:t> проходить через </a:t>
            </a:r>
            <a:r>
              <a:rPr lang="ru-RU" dirty="0" err="1" smtClean="0"/>
              <a:t>магнітні</a:t>
            </a:r>
            <a:r>
              <a:rPr lang="ru-RU" dirty="0" smtClean="0"/>
              <a:t> </a:t>
            </a:r>
            <a:r>
              <a:rPr lang="ru-RU" dirty="0" err="1" smtClean="0"/>
              <a:t>полюси</a:t>
            </a:r>
            <a:r>
              <a:rPr lang="ru-RU" dirty="0" smtClean="0"/>
              <a:t>, </a:t>
            </a:r>
            <a:r>
              <a:rPr lang="ru-RU" dirty="0" err="1" smtClean="0"/>
              <a:t>називається</a:t>
            </a:r>
            <a:r>
              <a:rPr lang="ru-RU" dirty="0" smtClean="0"/>
              <a:t> </a:t>
            </a:r>
            <a:r>
              <a:rPr lang="ru-RU" dirty="0" err="1" smtClean="0"/>
              <a:t>магнітною</a:t>
            </a:r>
            <a:r>
              <a:rPr lang="ru-RU" dirty="0" smtClean="0"/>
              <a:t> </a:t>
            </a:r>
            <a:r>
              <a:rPr lang="ru-RU" dirty="0" err="1" smtClean="0"/>
              <a:t>віссю</a:t>
            </a:r>
            <a:r>
              <a:rPr lang="ru-RU" dirty="0" smtClean="0"/>
              <a:t> </a:t>
            </a:r>
            <a:r>
              <a:rPr lang="ru-RU" dirty="0" err="1" smtClean="0"/>
              <a:t>Землі</a:t>
            </a:r>
            <a:r>
              <a:rPr lang="ru-RU" dirty="0" smtClean="0"/>
              <a:t>. </a:t>
            </a:r>
            <a:r>
              <a:rPr lang="ru-RU" dirty="0" err="1" smtClean="0"/>
              <a:t>Окружність</a:t>
            </a:r>
            <a:r>
              <a:rPr lang="ru-RU" dirty="0" smtClean="0"/>
              <a:t> великого кола в </a:t>
            </a:r>
            <a:r>
              <a:rPr lang="ru-RU" dirty="0" err="1" smtClean="0"/>
              <a:t>площині</a:t>
            </a:r>
            <a:r>
              <a:rPr lang="ru-RU" dirty="0" smtClean="0"/>
              <a:t>, яка перпендикулярна до </a:t>
            </a:r>
            <a:r>
              <a:rPr lang="ru-RU" dirty="0" err="1" smtClean="0"/>
              <a:t>магнітної</a:t>
            </a:r>
            <a:r>
              <a:rPr lang="ru-RU" dirty="0" smtClean="0"/>
              <a:t> </a:t>
            </a:r>
            <a:r>
              <a:rPr lang="ru-RU" dirty="0" err="1" smtClean="0"/>
              <a:t>осі</a:t>
            </a:r>
            <a:r>
              <a:rPr lang="ru-RU" dirty="0" smtClean="0"/>
              <a:t>, </a:t>
            </a:r>
            <a:r>
              <a:rPr lang="ru-RU" dirty="0" err="1" smtClean="0"/>
              <a:t>називається</a:t>
            </a:r>
            <a:r>
              <a:rPr lang="ru-RU" dirty="0" smtClean="0"/>
              <a:t> </a:t>
            </a:r>
            <a:r>
              <a:rPr lang="ru-RU" dirty="0" err="1" smtClean="0"/>
              <a:t>магнітним</a:t>
            </a:r>
            <a:r>
              <a:rPr lang="ru-RU" dirty="0" smtClean="0"/>
              <a:t> </a:t>
            </a:r>
            <a:r>
              <a:rPr lang="ru-RU" dirty="0" err="1" smtClean="0"/>
              <a:t>екватором</a:t>
            </a:r>
            <a:r>
              <a:rPr lang="ru-RU" dirty="0" smtClean="0"/>
              <a:t>. </a:t>
            </a:r>
            <a:r>
              <a:rPr lang="ru-RU" dirty="0" err="1" smtClean="0"/>
              <a:t>Напруженість</a:t>
            </a:r>
            <a:r>
              <a:rPr lang="ru-RU" dirty="0" smtClean="0"/>
              <a:t> </a:t>
            </a:r>
            <a:r>
              <a:rPr lang="ru-RU" dirty="0" err="1" smtClean="0"/>
              <a:t>магнітного</a:t>
            </a:r>
            <a:r>
              <a:rPr lang="ru-RU" dirty="0" smtClean="0"/>
              <a:t> поля в точках  </a:t>
            </a:r>
            <a:r>
              <a:rPr lang="ru-RU" dirty="0" err="1" smtClean="0"/>
              <a:t>магнітного</a:t>
            </a:r>
            <a:r>
              <a:rPr lang="ru-RU" dirty="0" smtClean="0"/>
              <a:t> </a:t>
            </a:r>
            <a:r>
              <a:rPr lang="ru-RU" dirty="0" err="1" smtClean="0"/>
              <a:t>екватора</a:t>
            </a:r>
            <a:r>
              <a:rPr lang="ru-RU" dirty="0" smtClean="0"/>
              <a:t> </a:t>
            </a:r>
            <a:r>
              <a:rPr lang="ru-RU" dirty="0" err="1" smtClean="0"/>
              <a:t>має</a:t>
            </a:r>
            <a:r>
              <a:rPr lang="ru-RU" dirty="0" smtClean="0"/>
              <a:t> </a:t>
            </a:r>
            <a:r>
              <a:rPr lang="ru-RU" dirty="0" err="1" smtClean="0"/>
              <a:t>горизонтальний</a:t>
            </a:r>
            <a:r>
              <a:rPr lang="ru-RU" dirty="0" smtClean="0"/>
              <a:t> </a:t>
            </a:r>
            <a:r>
              <a:rPr lang="ru-RU" dirty="0" err="1" smtClean="0"/>
              <a:t>напрямок</a:t>
            </a:r>
            <a:r>
              <a:rPr lang="ru-RU" dirty="0" smtClean="0"/>
              <a:t>.</a:t>
            </a:r>
            <a:endParaRPr lang="ru-RU" dirty="0"/>
          </a:p>
        </p:txBody>
      </p:sp>
      <p:pic>
        <p:nvPicPr>
          <p:cNvPr id="3074" name="Picture 2" descr="1293_00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8926" y="4500570"/>
            <a:ext cx="2857520" cy="223394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Магнітні полюси землі</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a:t>
            </a:r>
            <a:r>
              <a:rPr lang="ru-RU" dirty="0" err="1" smtClean="0"/>
              <a:t>Магнітне</a:t>
            </a:r>
            <a:r>
              <a:rPr lang="ru-RU" dirty="0" smtClean="0"/>
              <a:t> поле </a:t>
            </a:r>
            <a:r>
              <a:rPr lang="ru-RU" dirty="0" err="1" smtClean="0"/>
              <a:t>Землі</a:t>
            </a:r>
            <a:r>
              <a:rPr lang="ru-RU" dirty="0" smtClean="0"/>
              <a:t> </a:t>
            </a:r>
            <a:r>
              <a:rPr lang="ru-RU" dirty="0" err="1" smtClean="0"/>
              <a:t>досить</a:t>
            </a:r>
            <a:r>
              <a:rPr lang="ru-RU" dirty="0" smtClean="0"/>
              <a:t> </a:t>
            </a:r>
            <a:r>
              <a:rPr lang="ru-RU" dirty="0" err="1" smtClean="0"/>
              <a:t>велике</a:t>
            </a:r>
            <a:r>
              <a:rPr lang="ru-RU" dirty="0" smtClean="0"/>
              <a:t>. З </a:t>
            </a:r>
            <a:r>
              <a:rPr lang="ru-RU" dirty="0" err="1" smtClean="0"/>
              <a:t>віддаленням</a:t>
            </a:r>
            <a:r>
              <a:rPr lang="ru-RU" dirty="0" smtClean="0"/>
              <a:t> </a:t>
            </a:r>
            <a:r>
              <a:rPr lang="ru-RU" dirty="0" err="1" smtClean="0"/>
              <a:t>від</a:t>
            </a:r>
            <a:r>
              <a:rPr lang="ru-RU" dirty="0" smtClean="0"/>
              <a:t> </a:t>
            </a:r>
            <a:r>
              <a:rPr lang="ru-RU" dirty="0" err="1" smtClean="0"/>
              <a:t>Землі</a:t>
            </a:r>
            <a:r>
              <a:rPr lang="ru-RU" dirty="0" smtClean="0"/>
              <a:t> </a:t>
            </a:r>
            <a:r>
              <a:rPr lang="ru-RU" dirty="0" err="1" smtClean="0"/>
              <a:t>індукція</a:t>
            </a:r>
            <a:r>
              <a:rPr lang="ru-RU" dirty="0" smtClean="0"/>
              <a:t> </a:t>
            </a:r>
            <a:r>
              <a:rPr lang="ru-RU" dirty="0" err="1" smtClean="0"/>
              <a:t>магнітного</a:t>
            </a:r>
            <a:r>
              <a:rPr lang="ru-RU" dirty="0" smtClean="0"/>
              <a:t> поля </a:t>
            </a:r>
            <a:r>
              <a:rPr lang="ru-RU" dirty="0" err="1" smtClean="0"/>
              <a:t>слабшає</a:t>
            </a:r>
            <a:r>
              <a:rPr lang="ru-RU" dirty="0" smtClean="0"/>
              <a:t>.</a:t>
            </a:r>
          </a:p>
          <a:p>
            <a:pPr>
              <a:buNone/>
            </a:pPr>
            <a:r>
              <a:rPr lang="ru-RU" dirty="0" smtClean="0"/>
              <a:t>    </a:t>
            </a:r>
            <a:r>
              <a:rPr lang="ru-RU" dirty="0" err="1" smtClean="0"/>
              <a:t>Дослідження</a:t>
            </a:r>
            <a:r>
              <a:rPr lang="ru-RU" dirty="0" smtClean="0"/>
              <a:t> </a:t>
            </a:r>
            <a:r>
              <a:rPr lang="ru-RU" dirty="0" err="1" smtClean="0"/>
              <a:t>навколоземного</a:t>
            </a:r>
            <a:r>
              <a:rPr lang="ru-RU" dirty="0" smtClean="0"/>
              <a:t> простору </a:t>
            </a:r>
            <a:r>
              <a:rPr lang="ru-RU" dirty="0" err="1" smtClean="0"/>
              <a:t>космічними</a:t>
            </a:r>
            <a:r>
              <a:rPr lang="ru-RU" dirty="0" smtClean="0"/>
              <a:t> </a:t>
            </a:r>
            <a:r>
              <a:rPr lang="ru-RU" dirty="0" err="1" smtClean="0"/>
              <a:t>апаратами</a:t>
            </a:r>
            <a:r>
              <a:rPr lang="ru-RU" dirty="0" smtClean="0"/>
              <a:t> показало, </a:t>
            </a:r>
            <a:r>
              <a:rPr lang="ru-RU" dirty="0" err="1" smtClean="0"/>
              <a:t>що</a:t>
            </a:r>
            <a:r>
              <a:rPr lang="ru-RU" dirty="0" smtClean="0"/>
              <a:t> наша планета оточена </a:t>
            </a:r>
            <a:r>
              <a:rPr lang="ru-RU" dirty="0" err="1" smtClean="0"/>
              <a:t>потужним</a:t>
            </a:r>
            <a:r>
              <a:rPr lang="ru-RU" dirty="0" smtClean="0"/>
              <a:t> </a:t>
            </a:r>
            <a:r>
              <a:rPr lang="ru-RU" dirty="0" err="1" smtClean="0"/>
              <a:t>радіаційним</a:t>
            </a:r>
            <a:r>
              <a:rPr lang="ru-RU" dirty="0" smtClean="0"/>
              <a:t> поясом, </a:t>
            </a:r>
            <a:r>
              <a:rPr lang="ru-RU" dirty="0" err="1" smtClean="0"/>
              <a:t>який</a:t>
            </a:r>
            <a:r>
              <a:rPr lang="ru-RU" dirty="0" smtClean="0"/>
              <a:t> </a:t>
            </a:r>
            <a:r>
              <a:rPr lang="ru-RU" dirty="0" err="1" smtClean="0"/>
              <a:t>складається</a:t>
            </a:r>
            <a:r>
              <a:rPr lang="ru-RU" dirty="0" smtClean="0"/>
              <a:t> </a:t>
            </a:r>
            <a:r>
              <a:rPr lang="ru-RU" dirty="0" err="1" smtClean="0"/>
              <a:t>із</a:t>
            </a:r>
            <a:r>
              <a:rPr lang="ru-RU" dirty="0" smtClean="0"/>
              <a:t> </a:t>
            </a:r>
            <a:r>
              <a:rPr lang="ru-RU" dirty="0" err="1" smtClean="0"/>
              <a:t>заряджених</a:t>
            </a:r>
            <a:r>
              <a:rPr lang="ru-RU" dirty="0" smtClean="0"/>
              <a:t> </a:t>
            </a:r>
            <a:r>
              <a:rPr lang="ru-RU" dirty="0" err="1" smtClean="0"/>
              <a:t>елементарних</a:t>
            </a:r>
            <a:r>
              <a:rPr lang="ru-RU" dirty="0" smtClean="0"/>
              <a:t> </a:t>
            </a:r>
            <a:r>
              <a:rPr lang="ru-RU" dirty="0" err="1" smtClean="0"/>
              <a:t>частинок</a:t>
            </a:r>
            <a:r>
              <a:rPr lang="ru-RU" dirty="0" smtClean="0"/>
              <a:t> – </a:t>
            </a:r>
            <a:r>
              <a:rPr lang="ru-RU" dirty="0" err="1" smtClean="0"/>
              <a:t>протонів</a:t>
            </a:r>
            <a:r>
              <a:rPr lang="ru-RU" dirty="0" smtClean="0"/>
              <a:t> </a:t>
            </a:r>
            <a:r>
              <a:rPr lang="ru-RU" dirty="0" err="1" smtClean="0"/>
              <a:t>і</a:t>
            </a:r>
            <a:r>
              <a:rPr lang="ru-RU" dirty="0" smtClean="0"/>
              <a:t> </a:t>
            </a:r>
            <a:r>
              <a:rPr lang="ru-RU" dirty="0" err="1" smtClean="0"/>
              <a:t>електронів</a:t>
            </a:r>
            <a:r>
              <a:rPr lang="ru-RU" dirty="0" smtClean="0"/>
              <a:t>, </a:t>
            </a:r>
            <a:r>
              <a:rPr lang="ru-RU" dirty="0" err="1" smtClean="0"/>
              <a:t>які</a:t>
            </a:r>
            <a:r>
              <a:rPr lang="ru-RU" dirty="0" smtClean="0"/>
              <a:t> </a:t>
            </a:r>
            <a:r>
              <a:rPr lang="ru-RU" dirty="0" err="1" smtClean="0"/>
              <a:t>швидко</a:t>
            </a:r>
            <a:r>
              <a:rPr lang="ru-RU" dirty="0" smtClean="0"/>
              <a:t> </a:t>
            </a:r>
            <a:r>
              <a:rPr lang="ru-RU" dirty="0" err="1" smtClean="0"/>
              <a:t>рухаються</a:t>
            </a:r>
            <a:r>
              <a:rPr lang="ru-RU" dirty="0" smtClean="0"/>
              <a:t>. </a:t>
            </a:r>
            <a:r>
              <a:rPr lang="ru-RU" dirty="0" err="1" smtClean="0"/>
              <a:t>Його</a:t>
            </a:r>
            <a:r>
              <a:rPr lang="ru-RU" dirty="0" smtClean="0"/>
              <a:t> </a:t>
            </a:r>
            <a:r>
              <a:rPr lang="ru-RU" dirty="0" err="1" smtClean="0"/>
              <a:t>називають</a:t>
            </a:r>
            <a:r>
              <a:rPr lang="ru-RU" dirty="0" smtClean="0"/>
              <a:t> </a:t>
            </a:r>
            <a:r>
              <a:rPr lang="ru-RU" dirty="0" err="1" smtClean="0"/>
              <a:t>також</a:t>
            </a:r>
            <a:r>
              <a:rPr lang="ru-RU" dirty="0" smtClean="0"/>
              <a:t> поясом </a:t>
            </a:r>
            <a:r>
              <a:rPr lang="ru-RU" dirty="0" err="1" smtClean="0"/>
              <a:t>частинок</a:t>
            </a:r>
            <a:r>
              <a:rPr lang="ru-RU" dirty="0" smtClean="0"/>
              <a:t> </a:t>
            </a:r>
            <a:r>
              <a:rPr lang="ru-RU" dirty="0" err="1" smtClean="0"/>
              <a:t>високих</a:t>
            </a:r>
            <a:r>
              <a:rPr lang="ru-RU" dirty="0" smtClean="0"/>
              <a:t> </a:t>
            </a:r>
            <a:r>
              <a:rPr lang="ru-RU" dirty="0" err="1" smtClean="0"/>
              <a:t>енергій</a:t>
            </a:r>
            <a:r>
              <a:rPr lang="ru-RU" dirty="0" smtClean="0"/>
              <a:t> .</a:t>
            </a:r>
          </a:p>
          <a:p>
            <a:pPr>
              <a:buNone/>
            </a:pPr>
            <a:r>
              <a:rPr lang="ru-RU" dirty="0" smtClean="0"/>
              <a:t>    </a:t>
            </a:r>
            <a:r>
              <a:rPr lang="ru-RU" dirty="0" err="1" smtClean="0"/>
              <a:t>Внутрішня</a:t>
            </a:r>
            <a:r>
              <a:rPr lang="ru-RU" dirty="0" smtClean="0"/>
              <a:t> </a:t>
            </a:r>
            <a:r>
              <a:rPr lang="ru-RU" dirty="0" err="1" smtClean="0"/>
              <a:t>частина</a:t>
            </a:r>
            <a:r>
              <a:rPr lang="ru-RU" dirty="0" smtClean="0"/>
              <a:t> поясу </a:t>
            </a:r>
            <a:r>
              <a:rPr lang="ru-RU" dirty="0" err="1" smtClean="0"/>
              <a:t>простягається</a:t>
            </a:r>
            <a:r>
              <a:rPr lang="ru-RU" dirty="0" smtClean="0"/>
              <a:t> </a:t>
            </a:r>
            <a:r>
              <a:rPr lang="ru-RU" dirty="0" err="1" smtClean="0"/>
              <a:t>приблизно</a:t>
            </a:r>
            <a:r>
              <a:rPr lang="ru-RU" dirty="0" smtClean="0"/>
              <a:t> на 500 –5000 км </a:t>
            </a:r>
            <a:r>
              <a:rPr lang="ru-RU" dirty="0" err="1" smtClean="0"/>
              <a:t>від</a:t>
            </a:r>
            <a:r>
              <a:rPr lang="ru-RU" dirty="0" smtClean="0"/>
              <a:t> </a:t>
            </a:r>
            <a:r>
              <a:rPr lang="ru-RU" dirty="0" err="1" smtClean="0"/>
              <a:t>поверхні</a:t>
            </a:r>
            <a:r>
              <a:rPr lang="ru-RU" dirty="0" smtClean="0"/>
              <a:t> </a:t>
            </a:r>
            <a:r>
              <a:rPr lang="ru-RU" dirty="0" err="1" smtClean="0"/>
              <a:t>Землі</a:t>
            </a:r>
            <a:r>
              <a:rPr lang="ru-RU" dirty="0" smtClean="0"/>
              <a:t>. </a:t>
            </a:r>
            <a:r>
              <a:rPr lang="ru-RU" dirty="0" err="1" smtClean="0"/>
              <a:t>Зовнішня</a:t>
            </a:r>
            <a:r>
              <a:rPr lang="ru-RU" dirty="0" smtClean="0"/>
              <a:t> </a:t>
            </a:r>
            <a:r>
              <a:rPr lang="ru-RU" dirty="0" err="1" smtClean="0"/>
              <a:t>частина</a:t>
            </a:r>
            <a:r>
              <a:rPr lang="ru-RU" dirty="0" smtClean="0"/>
              <a:t> </a:t>
            </a:r>
            <a:r>
              <a:rPr lang="ru-RU" dirty="0" err="1" smtClean="0"/>
              <a:t>радіаційного</a:t>
            </a:r>
            <a:r>
              <a:rPr lang="ru-RU" dirty="0" smtClean="0"/>
              <a:t> поясу </a:t>
            </a:r>
            <a:r>
              <a:rPr lang="ru-RU" dirty="0" err="1" smtClean="0"/>
              <a:t>знаходиться</a:t>
            </a:r>
            <a:r>
              <a:rPr lang="ru-RU" dirty="0" smtClean="0"/>
              <a:t> на </a:t>
            </a:r>
            <a:r>
              <a:rPr lang="ru-RU" dirty="0" err="1" smtClean="0"/>
              <a:t>висоті</a:t>
            </a:r>
            <a:r>
              <a:rPr lang="ru-RU" dirty="0" smtClean="0"/>
              <a:t> </a:t>
            </a:r>
            <a:r>
              <a:rPr lang="ru-RU" dirty="0" err="1" smtClean="0"/>
              <a:t>від</a:t>
            </a:r>
            <a:r>
              <a:rPr lang="ru-RU" dirty="0" smtClean="0"/>
              <a:t> одного до </a:t>
            </a:r>
            <a:r>
              <a:rPr lang="ru-RU" dirty="0" err="1" smtClean="0"/>
              <a:t>п`яти</a:t>
            </a:r>
            <a:r>
              <a:rPr lang="ru-RU" dirty="0" smtClean="0"/>
              <a:t> </a:t>
            </a:r>
            <a:r>
              <a:rPr lang="ru-RU" dirty="0" err="1" smtClean="0"/>
              <a:t>радіусів</a:t>
            </a:r>
            <a:r>
              <a:rPr lang="ru-RU" dirty="0" smtClean="0"/>
              <a:t> </a:t>
            </a:r>
            <a:r>
              <a:rPr lang="ru-RU" dirty="0" err="1" smtClean="0"/>
              <a:t>Землі</a:t>
            </a:r>
            <a:r>
              <a:rPr lang="ru-RU" dirty="0" smtClean="0"/>
              <a:t> </a:t>
            </a:r>
            <a:r>
              <a:rPr lang="ru-RU" dirty="0" err="1" smtClean="0"/>
              <a:t>і</a:t>
            </a:r>
            <a:r>
              <a:rPr lang="ru-RU" dirty="0" smtClean="0"/>
              <a:t> </a:t>
            </a:r>
            <a:r>
              <a:rPr lang="ru-RU" dirty="0" err="1" smtClean="0"/>
              <a:t>складається</a:t>
            </a:r>
            <a:r>
              <a:rPr lang="ru-RU" dirty="0" smtClean="0"/>
              <a:t> </a:t>
            </a:r>
            <a:r>
              <a:rPr lang="ru-RU" dirty="0" err="1" smtClean="0"/>
              <a:t>переважно</a:t>
            </a:r>
            <a:r>
              <a:rPr lang="ru-RU" dirty="0" smtClean="0"/>
              <a:t> </a:t>
            </a:r>
            <a:r>
              <a:rPr lang="ru-RU" dirty="0" err="1" smtClean="0"/>
              <a:t>з</a:t>
            </a:r>
            <a:r>
              <a:rPr lang="ru-RU" dirty="0" smtClean="0"/>
              <a:t> </a:t>
            </a:r>
            <a:r>
              <a:rPr lang="ru-RU" dirty="0" err="1" smtClean="0"/>
              <a:t>електронів</a:t>
            </a:r>
            <a:r>
              <a:rPr lang="ru-RU" dirty="0" smtClean="0"/>
              <a:t>, </a:t>
            </a:r>
            <a:r>
              <a:rPr lang="ru-RU" dirty="0" err="1" smtClean="0"/>
              <a:t>що</a:t>
            </a:r>
            <a:r>
              <a:rPr lang="ru-RU" dirty="0" smtClean="0"/>
              <a:t> </a:t>
            </a:r>
            <a:r>
              <a:rPr lang="ru-RU" dirty="0" err="1" smtClean="0"/>
              <a:t>мають</a:t>
            </a:r>
            <a:r>
              <a:rPr lang="ru-RU" dirty="0" smtClean="0"/>
              <a:t> </a:t>
            </a:r>
            <a:r>
              <a:rPr lang="ru-RU" dirty="0" err="1" smtClean="0"/>
              <a:t>енергію</a:t>
            </a:r>
            <a:r>
              <a:rPr lang="ru-RU" dirty="0" smtClean="0"/>
              <a:t> десятки </a:t>
            </a:r>
            <a:r>
              <a:rPr lang="ru-RU" dirty="0" err="1" smtClean="0"/>
              <a:t>тисяч</a:t>
            </a:r>
            <a:r>
              <a:rPr lang="ru-RU" dirty="0" smtClean="0"/>
              <a:t> </a:t>
            </a:r>
            <a:r>
              <a:rPr lang="ru-RU" dirty="0" err="1" smtClean="0"/>
              <a:t>електон-вольтів</a:t>
            </a:r>
            <a:r>
              <a:rPr lang="ru-RU" dirty="0" smtClean="0"/>
              <a:t> – у 10 раз </a:t>
            </a:r>
            <a:r>
              <a:rPr lang="ru-RU" dirty="0" err="1" smtClean="0"/>
              <a:t>меншу</a:t>
            </a:r>
            <a:r>
              <a:rPr lang="ru-RU" dirty="0" smtClean="0"/>
              <a:t> за </a:t>
            </a:r>
            <a:r>
              <a:rPr lang="ru-RU" dirty="0" err="1" smtClean="0"/>
              <a:t>енергію</a:t>
            </a:r>
            <a:r>
              <a:rPr lang="ru-RU" dirty="0" smtClean="0"/>
              <a:t> </a:t>
            </a:r>
            <a:r>
              <a:rPr lang="ru-RU" dirty="0" err="1" smtClean="0"/>
              <a:t>частинок</a:t>
            </a:r>
            <a:r>
              <a:rPr lang="ru-RU" dirty="0" smtClean="0"/>
              <a:t> </a:t>
            </a:r>
            <a:r>
              <a:rPr lang="ru-RU" dirty="0" err="1" smtClean="0"/>
              <a:t>внутрішнього</a:t>
            </a:r>
            <a:r>
              <a:rPr lang="ru-RU" dirty="0" smtClean="0"/>
              <a:t> часу.</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1143000"/>
          </a:xfrm>
        </p:spPr>
        <p:txBody>
          <a:bodyPr/>
          <a:lstStyle/>
          <a:p>
            <a:r>
              <a:rPr lang="uk-UA" dirty="0" smtClean="0"/>
              <a:t>Магнітне поле землі</a:t>
            </a:r>
            <a:endParaRPr lang="ru-RU" dirty="0"/>
          </a:p>
        </p:txBody>
      </p:sp>
      <p:sp>
        <p:nvSpPr>
          <p:cNvPr id="3" name="Содержимое 2"/>
          <p:cNvSpPr>
            <a:spLocks noGrp="1"/>
          </p:cNvSpPr>
          <p:nvPr>
            <p:ph idx="1"/>
          </p:nvPr>
        </p:nvSpPr>
        <p:spPr/>
        <p:txBody>
          <a:bodyPr>
            <a:normAutofit/>
          </a:bodyPr>
          <a:lstStyle/>
          <a:p>
            <a:pPr>
              <a:buNone/>
            </a:pPr>
            <a:r>
              <a:rPr lang="ru-RU" dirty="0" smtClean="0"/>
              <a:t>    </a:t>
            </a:r>
            <a:r>
              <a:rPr lang="ru-RU" dirty="0" err="1" smtClean="0"/>
              <a:t>Частинки</a:t>
            </a:r>
            <a:r>
              <a:rPr lang="ru-RU" dirty="0" smtClean="0"/>
              <a:t>, </a:t>
            </a:r>
            <a:r>
              <a:rPr lang="ru-RU" dirty="0" err="1" smtClean="0"/>
              <a:t>які</a:t>
            </a:r>
            <a:r>
              <a:rPr lang="ru-RU" dirty="0" smtClean="0"/>
              <a:t> </a:t>
            </a:r>
            <a:r>
              <a:rPr lang="ru-RU" dirty="0" err="1" smtClean="0"/>
              <a:t>утворюють</a:t>
            </a:r>
            <a:r>
              <a:rPr lang="ru-RU" dirty="0" smtClean="0"/>
              <a:t> </a:t>
            </a:r>
            <a:r>
              <a:rPr lang="ru-RU" dirty="0" err="1" smtClean="0"/>
              <a:t>радіаційний</a:t>
            </a:r>
            <a:r>
              <a:rPr lang="ru-RU" dirty="0" smtClean="0"/>
              <a:t> пояс, напевно, </a:t>
            </a:r>
            <a:r>
              <a:rPr lang="ru-RU" dirty="0" err="1" smtClean="0"/>
              <a:t>захоплює</a:t>
            </a:r>
            <a:r>
              <a:rPr lang="ru-RU" dirty="0" smtClean="0"/>
              <a:t> </a:t>
            </a:r>
            <a:r>
              <a:rPr lang="ru-RU" dirty="0" err="1" smtClean="0"/>
              <a:t>земне</a:t>
            </a:r>
            <a:r>
              <a:rPr lang="ru-RU" dirty="0" smtClean="0"/>
              <a:t> </a:t>
            </a:r>
            <a:r>
              <a:rPr lang="ru-RU" dirty="0" err="1" smtClean="0"/>
              <a:t>магнітне</a:t>
            </a:r>
            <a:r>
              <a:rPr lang="ru-RU" dirty="0" smtClean="0"/>
              <a:t> поле </a:t>
            </a:r>
            <a:r>
              <a:rPr lang="ru-RU" dirty="0" err="1" smtClean="0"/>
              <a:t>з</a:t>
            </a:r>
            <a:r>
              <a:rPr lang="ru-RU" dirty="0" smtClean="0"/>
              <a:t> тих </a:t>
            </a:r>
            <a:r>
              <a:rPr lang="ru-RU" dirty="0" err="1" smtClean="0"/>
              <a:t>частинок</a:t>
            </a:r>
            <a:r>
              <a:rPr lang="ru-RU" dirty="0" smtClean="0"/>
              <a:t> </a:t>
            </a:r>
            <a:r>
              <a:rPr lang="ru-RU" dirty="0" err="1" smtClean="0"/>
              <a:t>що</a:t>
            </a:r>
            <a:r>
              <a:rPr lang="ru-RU" dirty="0" smtClean="0"/>
              <a:t> </a:t>
            </a:r>
            <a:r>
              <a:rPr lang="ru-RU" dirty="0" err="1" smtClean="0"/>
              <a:t>безперервно</a:t>
            </a:r>
            <a:r>
              <a:rPr lang="ru-RU" dirty="0" smtClean="0"/>
              <a:t> </a:t>
            </a:r>
            <a:r>
              <a:rPr lang="ru-RU" dirty="0" err="1" smtClean="0"/>
              <a:t>викидає</a:t>
            </a:r>
            <a:r>
              <a:rPr lang="ru-RU" dirty="0" smtClean="0"/>
              <a:t> </a:t>
            </a:r>
            <a:r>
              <a:rPr lang="ru-RU" dirty="0" err="1" smtClean="0"/>
              <a:t>Сонце.Такий</a:t>
            </a:r>
            <a:r>
              <a:rPr lang="ru-RU" dirty="0" smtClean="0"/>
              <a:t> </a:t>
            </a:r>
            <a:r>
              <a:rPr lang="ru-RU" dirty="0" err="1" smtClean="0"/>
              <a:t>посилений</a:t>
            </a:r>
            <a:r>
              <a:rPr lang="ru-RU" dirty="0" smtClean="0"/>
              <a:t> </a:t>
            </a:r>
            <a:r>
              <a:rPr lang="ru-RU" dirty="0" err="1" smtClean="0"/>
              <a:t>корпускулярний</a:t>
            </a:r>
            <a:r>
              <a:rPr lang="ru-RU" dirty="0" smtClean="0"/>
              <a:t> </a:t>
            </a:r>
            <a:r>
              <a:rPr lang="ru-RU" dirty="0" err="1" smtClean="0"/>
              <a:t>потік</a:t>
            </a:r>
            <a:r>
              <a:rPr lang="ru-RU" dirty="0" smtClean="0"/>
              <a:t> </a:t>
            </a:r>
            <a:r>
              <a:rPr lang="ru-RU" dirty="0" err="1" smtClean="0"/>
              <a:t>збурює</a:t>
            </a:r>
            <a:r>
              <a:rPr lang="ru-RU" dirty="0" smtClean="0"/>
              <a:t> </a:t>
            </a:r>
            <a:r>
              <a:rPr lang="ru-RU" dirty="0" err="1" smtClean="0"/>
              <a:t>магнітне</a:t>
            </a:r>
            <a:r>
              <a:rPr lang="ru-RU" dirty="0" smtClean="0"/>
              <a:t> поле, </a:t>
            </a:r>
            <a:r>
              <a:rPr lang="ru-RU" dirty="0" err="1" smtClean="0"/>
              <a:t>що</a:t>
            </a:r>
            <a:r>
              <a:rPr lang="ru-RU" dirty="0" smtClean="0"/>
              <a:t> </a:t>
            </a:r>
            <a:r>
              <a:rPr lang="ru-RU" dirty="0" err="1" smtClean="0"/>
              <a:t>називається</a:t>
            </a:r>
            <a:r>
              <a:rPr lang="ru-RU" dirty="0" smtClean="0"/>
              <a:t> </a:t>
            </a:r>
            <a:r>
              <a:rPr lang="ru-RU" dirty="0" err="1" smtClean="0"/>
              <a:t>магнітнею</a:t>
            </a:r>
            <a:r>
              <a:rPr lang="ru-RU" dirty="0" smtClean="0"/>
              <a:t> бурею. </a:t>
            </a:r>
            <a:r>
              <a:rPr lang="ru-RU" dirty="0" err="1" smtClean="0"/>
              <a:t>Стрілка</a:t>
            </a:r>
            <a:r>
              <a:rPr lang="ru-RU" dirty="0" smtClean="0"/>
              <a:t> компаса </a:t>
            </a:r>
            <a:r>
              <a:rPr lang="ru-RU" dirty="0" err="1" smtClean="0"/>
              <a:t>коливається</a:t>
            </a:r>
            <a:r>
              <a:rPr lang="ru-RU" dirty="0" smtClean="0"/>
              <a:t>. </a:t>
            </a:r>
            <a:r>
              <a:rPr lang="ru-RU" dirty="0" err="1" smtClean="0"/>
              <a:t>Виникає</a:t>
            </a:r>
            <a:r>
              <a:rPr lang="ru-RU" dirty="0" smtClean="0"/>
              <a:t> </a:t>
            </a:r>
            <a:r>
              <a:rPr lang="ru-RU" dirty="0" err="1" smtClean="0"/>
              <a:t>збурення</a:t>
            </a:r>
            <a:r>
              <a:rPr lang="ru-RU" dirty="0" smtClean="0"/>
              <a:t> </a:t>
            </a:r>
            <a:r>
              <a:rPr lang="ru-RU" dirty="0" err="1" smtClean="0"/>
              <a:t>іоносфери</a:t>
            </a:r>
            <a:r>
              <a:rPr lang="ru-RU" dirty="0" smtClean="0"/>
              <a:t>, яке </a:t>
            </a:r>
            <a:r>
              <a:rPr lang="ru-RU" dirty="0" err="1" smtClean="0"/>
              <a:t>порушує</a:t>
            </a:r>
            <a:r>
              <a:rPr lang="ru-RU" dirty="0" smtClean="0"/>
              <a:t> </a:t>
            </a:r>
            <a:r>
              <a:rPr lang="ru-RU" dirty="0" err="1" smtClean="0"/>
              <a:t>рідіозв`язок</a:t>
            </a:r>
            <a:r>
              <a:rPr lang="ru-RU" dirty="0" smtClean="0"/>
              <a:t>, </a:t>
            </a:r>
            <a:r>
              <a:rPr lang="ru-RU" dirty="0" err="1" smtClean="0"/>
              <a:t>відбуваються</a:t>
            </a:r>
            <a:r>
              <a:rPr lang="ru-RU" dirty="0" smtClean="0"/>
              <a:t> </a:t>
            </a:r>
            <a:r>
              <a:rPr lang="ru-RU" dirty="0" err="1" smtClean="0"/>
              <a:t>полярні</a:t>
            </a:r>
            <a:r>
              <a:rPr lang="ru-RU" dirty="0" smtClean="0"/>
              <a:t> </a:t>
            </a:r>
            <a:r>
              <a:rPr lang="ru-RU" dirty="0" err="1" smtClean="0"/>
              <a:t>сяйва</a:t>
            </a:r>
            <a:r>
              <a:rPr lang="ru-RU" dirty="0" smtClean="0"/>
              <a:t>. </a:t>
            </a:r>
            <a:r>
              <a:rPr lang="ru-RU" dirty="0" err="1" smtClean="0"/>
              <a:t>Полярні</a:t>
            </a:r>
            <a:r>
              <a:rPr lang="ru-RU" dirty="0" smtClean="0"/>
              <a:t> </a:t>
            </a:r>
            <a:r>
              <a:rPr lang="ru-RU" dirty="0" err="1" smtClean="0"/>
              <a:t>сяйва</a:t>
            </a:r>
            <a:r>
              <a:rPr lang="ru-RU" dirty="0" smtClean="0"/>
              <a:t> </a:t>
            </a:r>
            <a:r>
              <a:rPr lang="ru-RU" dirty="0" err="1" smtClean="0"/>
              <a:t>мають</a:t>
            </a:r>
            <a:r>
              <a:rPr lang="ru-RU" dirty="0" smtClean="0"/>
              <a:t> </a:t>
            </a:r>
            <a:r>
              <a:rPr lang="ru-RU" dirty="0" err="1" smtClean="0"/>
              <a:t>електричну</a:t>
            </a:r>
            <a:r>
              <a:rPr lang="ru-RU" dirty="0" smtClean="0"/>
              <a:t> природу. </a:t>
            </a:r>
            <a:r>
              <a:rPr lang="ru-RU" dirty="0" err="1" smtClean="0"/>
              <a:t>Кольорові</a:t>
            </a:r>
            <a:r>
              <a:rPr lang="ru-RU" dirty="0" smtClean="0"/>
              <a:t> </a:t>
            </a:r>
            <a:r>
              <a:rPr lang="ru-RU" dirty="0" err="1" smtClean="0"/>
              <a:t>відтінки</a:t>
            </a:r>
            <a:r>
              <a:rPr lang="ru-RU" dirty="0" smtClean="0"/>
              <a:t> полярного </a:t>
            </a:r>
            <a:r>
              <a:rPr lang="ru-RU" dirty="0" err="1" smtClean="0"/>
              <a:t>сяйва</a:t>
            </a:r>
            <a:r>
              <a:rPr lang="ru-RU" dirty="0" smtClean="0"/>
              <a:t> </a:t>
            </a:r>
            <a:r>
              <a:rPr lang="ru-RU" dirty="0" err="1" smtClean="0"/>
              <a:t>зумовлені</a:t>
            </a:r>
            <a:r>
              <a:rPr lang="ru-RU" dirty="0" smtClean="0"/>
              <a:t> </a:t>
            </a:r>
            <a:r>
              <a:rPr lang="ru-RU" dirty="0" err="1" smtClean="0"/>
              <a:t>світінням</a:t>
            </a:r>
            <a:r>
              <a:rPr lang="ru-RU" dirty="0" smtClean="0"/>
              <a:t> </a:t>
            </a:r>
            <a:r>
              <a:rPr lang="ru-RU" dirty="0" err="1" smtClean="0"/>
              <a:t>різних</a:t>
            </a:r>
            <a:r>
              <a:rPr lang="ru-RU" dirty="0" smtClean="0"/>
              <a:t> </a:t>
            </a:r>
            <a:r>
              <a:rPr lang="ru-RU" dirty="0" err="1" smtClean="0"/>
              <a:t>газів</a:t>
            </a:r>
            <a:r>
              <a:rPr lang="ru-RU" dirty="0" smtClean="0"/>
              <a:t> </a:t>
            </a:r>
            <a:r>
              <a:rPr lang="ru-RU" dirty="0" err="1" smtClean="0"/>
              <a:t>атмосфери</a:t>
            </a:r>
            <a:r>
              <a:rPr lang="ru-RU"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uk-UA" dirty="0" smtClean="0"/>
              <a:t>Легенди про відкриття магніту</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   </a:t>
            </a:r>
            <a:r>
              <a:rPr lang="ru-RU" dirty="0" err="1" smtClean="0"/>
              <a:t>Найперше</a:t>
            </a:r>
            <a:r>
              <a:rPr lang="ru-RU" dirty="0" smtClean="0"/>
              <a:t> </a:t>
            </a:r>
            <a:r>
              <a:rPr lang="ru-RU" dirty="0" err="1" smtClean="0"/>
              <a:t>відкриття</a:t>
            </a:r>
            <a:r>
              <a:rPr lang="ru-RU" dirty="0" smtClean="0"/>
              <a:t> </a:t>
            </a:r>
            <a:r>
              <a:rPr lang="ru-RU" dirty="0" err="1" smtClean="0"/>
              <a:t>властивостей</a:t>
            </a:r>
            <a:r>
              <a:rPr lang="ru-RU" dirty="0" smtClean="0"/>
              <a:t> </a:t>
            </a:r>
            <a:r>
              <a:rPr lang="ru-RU" dirty="0" err="1" smtClean="0"/>
              <a:t>магніту</a:t>
            </a:r>
            <a:r>
              <a:rPr lang="ru-RU" dirty="0" smtClean="0"/>
              <a:t> </a:t>
            </a:r>
            <a:r>
              <a:rPr lang="ru-RU" dirty="0" err="1" smtClean="0"/>
              <a:t>зробили</a:t>
            </a:r>
            <a:r>
              <a:rPr lang="ru-RU" dirty="0" smtClean="0"/>
              <a:t> </a:t>
            </a:r>
            <a:r>
              <a:rPr lang="ru-RU" dirty="0" err="1" smtClean="0"/>
              <a:t>або</a:t>
            </a:r>
            <a:r>
              <a:rPr lang="ru-RU" dirty="0" smtClean="0"/>
              <a:t> греки </a:t>
            </a:r>
            <a:r>
              <a:rPr lang="ru-RU" dirty="0" err="1" smtClean="0"/>
              <a:t>або</a:t>
            </a:r>
            <a:r>
              <a:rPr lang="ru-RU" dirty="0" smtClean="0"/>
              <a:t> </a:t>
            </a:r>
            <a:r>
              <a:rPr lang="ru-RU" dirty="0" err="1" smtClean="0"/>
              <a:t>китайці</a:t>
            </a:r>
            <a:r>
              <a:rPr lang="ru-RU" dirty="0" smtClean="0"/>
              <a:t>. </a:t>
            </a:r>
            <a:r>
              <a:rPr lang="ru-RU" dirty="0" err="1" smtClean="0"/>
              <a:t>Історія</a:t>
            </a:r>
            <a:r>
              <a:rPr lang="ru-RU" dirty="0" smtClean="0"/>
              <a:t> магнетизму сходить до </a:t>
            </a:r>
            <a:r>
              <a:rPr lang="ru-RU" dirty="0" err="1" smtClean="0"/>
              <a:t>першого</a:t>
            </a:r>
            <a:r>
              <a:rPr lang="ru-RU" dirty="0" smtClean="0"/>
              <a:t> </a:t>
            </a:r>
            <a:r>
              <a:rPr lang="ru-RU" dirty="0" err="1" smtClean="0"/>
              <a:t>століття</a:t>
            </a:r>
            <a:r>
              <a:rPr lang="ru-RU" dirty="0" smtClean="0"/>
              <a:t> </a:t>
            </a:r>
            <a:r>
              <a:rPr lang="ru-RU" dirty="0" err="1" smtClean="0"/>
              <a:t>до</a:t>
            </a:r>
            <a:r>
              <a:rPr lang="ru-RU" dirty="0" smtClean="0"/>
              <a:t> н.е. в </a:t>
            </a:r>
            <a:r>
              <a:rPr lang="ru-RU" dirty="0" err="1" smtClean="0"/>
              <a:t>працях</a:t>
            </a:r>
            <a:r>
              <a:rPr lang="ru-RU" dirty="0" smtClean="0"/>
              <a:t> </a:t>
            </a:r>
            <a:r>
              <a:rPr lang="ru-RU" dirty="0" err="1" smtClean="0"/>
              <a:t>Лукреція</a:t>
            </a:r>
            <a:r>
              <a:rPr lang="ru-RU" dirty="0" smtClean="0"/>
              <a:t> </a:t>
            </a:r>
            <a:r>
              <a:rPr lang="ru-RU" dirty="0" err="1" smtClean="0"/>
              <a:t>і</a:t>
            </a:r>
            <a:r>
              <a:rPr lang="ru-RU" dirty="0" smtClean="0"/>
              <a:t> </a:t>
            </a:r>
            <a:r>
              <a:rPr lang="ru-RU" dirty="0" err="1" smtClean="0"/>
              <a:t>Плінія</a:t>
            </a:r>
            <a:r>
              <a:rPr lang="ru-RU" dirty="0" smtClean="0"/>
              <a:t> Старшого (23-79 н.е. </a:t>
            </a:r>
            <a:r>
              <a:rPr lang="ru-RU" dirty="0" err="1" smtClean="0"/>
              <a:t>римський</a:t>
            </a:r>
            <a:r>
              <a:rPr lang="ru-RU" dirty="0" smtClean="0"/>
              <a:t> </a:t>
            </a:r>
            <a:r>
              <a:rPr lang="ru-RU" dirty="0" err="1" smtClean="0"/>
              <a:t>період</a:t>
            </a:r>
            <a:r>
              <a:rPr lang="ru-RU" dirty="0" smtClean="0"/>
              <a:t>). </a:t>
            </a:r>
            <a:r>
              <a:rPr lang="ru-RU" dirty="0" err="1" smtClean="0"/>
              <a:t>Пліній</a:t>
            </a:r>
            <a:r>
              <a:rPr lang="ru-RU" dirty="0" smtClean="0"/>
              <a:t> писав про </a:t>
            </a:r>
            <a:r>
              <a:rPr lang="ru-RU" dirty="0" err="1" smtClean="0"/>
              <a:t>пагорбі</a:t>
            </a:r>
            <a:r>
              <a:rPr lang="ru-RU" dirty="0" smtClean="0"/>
              <a:t> </a:t>
            </a:r>
            <a:r>
              <a:rPr lang="ru-RU" dirty="0" err="1" smtClean="0"/>
              <a:t>біля</a:t>
            </a:r>
            <a:r>
              <a:rPr lang="ru-RU" dirty="0" smtClean="0"/>
              <a:t> </a:t>
            </a:r>
            <a:r>
              <a:rPr lang="ru-RU" dirty="0" err="1" smtClean="0"/>
              <a:t>річки</a:t>
            </a:r>
            <a:r>
              <a:rPr lang="ru-RU" dirty="0" smtClean="0"/>
              <a:t> </a:t>
            </a:r>
            <a:r>
              <a:rPr lang="ru-RU" dirty="0" err="1" smtClean="0"/>
              <a:t>Інд</a:t>
            </a:r>
            <a:r>
              <a:rPr lang="ru-RU" dirty="0" smtClean="0"/>
              <a:t>, </a:t>
            </a:r>
            <a:r>
              <a:rPr lang="ru-RU" dirty="0" err="1" smtClean="0"/>
              <a:t>який</a:t>
            </a:r>
            <a:r>
              <a:rPr lang="ru-RU" dirty="0" smtClean="0"/>
              <a:t> </a:t>
            </a:r>
            <a:r>
              <a:rPr lang="ru-RU" dirty="0" err="1" smtClean="0"/>
              <a:t>був</a:t>
            </a:r>
            <a:r>
              <a:rPr lang="ru-RU" dirty="0" smtClean="0"/>
              <a:t> </a:t>
            </a:r>
            <a:r>
              <a:rPr lang="ru-RU" dirty="0" err="1" smtClean="0"/>
              <a:t>зроблений</a:t>
            </a:r>
            <a:r>
              <a:rPr lang="ru-RU" dirty="0" smtClean="0"/>
              <a:t> </a:t>
            </a:r>
            <a:r>
              <a:rPr lang="ru-RU" dirty="0" err="1" smtClean="0"/>
              <a:t>цілком</a:t>
            </a:r>
            <a:r>
              <a:rPr lang="ru-RU" dirty="0" smtClean="0"/>
              <a:t> </a:t>
            </a:r>
            <a:r>
              <a:rPr lang="ru-RU" dirty="0" err="1" smtClean="0"/>
              <a:t>з</a:t>
            </a:r>
            <a:r>
              <a:rPr lang="ru-RU" dirty="0" smtClean="0"/>
              <a:t> </a:t>
            </a:r>
            <a:r>
              <a:rPr lang="ru-RU" dirty="0" err="1" smtClean="0"/>
              <a:t>каменю</a:t>
            </a:r>
            <a:r>
              <a:rPr lang="ru-RU" dirty="0" smtClean="0"/>
              <a:t>, </a:t>
            </a:r>
            <a:r>
              <a:rPr lang="ru-RU" dirty="0" err="1" smtClean="0"/>
              <a:t>що</a:t>
            </a:r>
            <a:r>
              <a:rPr lang="ru-RU" dirty="0" smtClean="0"/>
              <a:t> </a:t>
            </a:r>
            <a:r>
              <a:rPr lang="ru-RU" dirty="0" err="1" smtClean="0"/>
              <a:t>залучає</a:t>
            </a:r>
            <a:r>
              <a:rPr lang="ru-RU" dirty="0" smtClean="0"/>
              <a:t> </a:t>
            </a:r>
            <a:r>
              <a:rPr lang="ru-RU" dirty="0" err="1" smtClean="0"/>
              <a:t>залізо</a:t>
            </a:r>
            <a:r>
              <a:rPr lang="ru-RU" dirty="0" smtClean="0"/>
              <a:t>. </a:t>
            </a:r>
            <a:r>
              <a:rPr lang="ru-RU" dirty="0" err="1" smtClean="0"/>
              <a:t>Він</a:t>
            </a:r>
            <a:r>
              <a:rPr lang="ru-RU" dirty="0" smtClean="0"/>
              <a:t> </a:t>
            </a:r>
            <a:r>
              <a:rPr lang="ru-RU" dirty="0" err="1" smtClean="0"/>
              <a:t>зазначив</a:t>
            </a:r>
            <a:r>
              <a:rPr lang="ru-RU" dirty="0" smtClean="0"/>
              <a:t>, </a:t>
            </a:r>
            <a:r>
              <a:rPr lang="ru-RU" dirty="0" err="1" smtClean="0"/>
              <a:t>магічні</a:t>
            </a:r>
            <a:r>
              <a:rPr lang="ru-RU" dirty="0" smtClean="0"/>
              <a:t> </a:t>
            </a:r>
            <a:r>
              <a:rPr lang="ru-RU" dirty="0" err="1" smtClean="0"/>
              <a:t>сили</a:t>
            </a:r>
            <a:r>
              <a:rPr lang="ru-RU" dirty="0" smtClean="0"/>
              <a:t> магнетиту в </a:t>
            </a:r>
            <a:r>
              <a:rPr lang="ru-RU" dirty="0" err="1" smtClean="0"/>
              <a:t>своїх</a:t>
            </a:r>
            <a:r>
              <a:rPr lang="ru-RU" dirty="0" smtClean="0"/>
              <a:t> </a:t>
            </a:r>
            <a:r>
              <a:rPr lang="ru-RU" dirty="0" err="1" smtClean="0"/>
              <a:t>писаннях</a:t>
            </a:r>
            <a:r>
              <a:rPr lang="ru-RU" dirty="0" smtClean="0"/>
              <a:t>. </a:t>
            </a:r>
            <a:r>
              <a:rPr lang="ru-RU" dirty="0" err="1" smtClean="0"/>
              <a:t>Протягом</a:t>
            </a:r>
            <a:r>
              <a:rPr lang="ru-RU" dirty="0" smtClean="0"/>
              <a:t> </a:t>
            </a:r>
            <a:r>
              <a:rPr lang="ru-RU" dirty="0" err="1" smtClean="0"/>
              <a:t>багатьох</a:t>
            </a:r>
            <a:r>
              <a:rPr lang="ru-RU" dirty="0" smtClean="0"/>
              <a:t> </a:t>
            </a:r>
            <a:r>
              <a:rPr lang="ru-RU" dirty="0" err="1" smtClean="0"/>
              <a:t>років</a:t>
            </a:r>
            <a:r>
              <a:rPr lang="ru-RU" dirty="0" smtClean="0"/>
              <a:t> </a:t>
            </a:r>
            <a:r>
              <a:rPr lang="ru-RU" dirty="0" err="1" smtClean="0"/>
              <a:t>після</a:t>
            </a:r>
            <a:r>
              <a:rPr lang="ru-RU" dirty="0" smtClean="0"/>
              <a:t> </a:t>
            </a:r>
            <a:r>
              <a:rPr lang="ru-RU" dirty="0" err="1" smtClean="0"/>
              <a:t>його</a:t>
            </a:r>
            <a:r>
              <a:rPr lang="ru-RU" dirty="0" smtClean="0"/>
              <a:t> </a:t>
            </a:r>
            <a:r>
              <a:rPr lang="ru-RU" dirty="0" err="1" smtClean="0"/>
              <a:t>відкриття</a:t>
            </a:r>
            <a:r>
              <a:rPr lang="ru-RU" dirty="0" smtClean="0"/>
              <a:t>, магнетит </a:t>
            </a:r>
            <a:r>
              <a:rPr lang="ru-RU" dirty="0" err="1" smtClean="0"/>
              <a:t>був</a:t>
            </a:r>
            <a:r>
              <a:rPr lang="ru-RU" dirty="0" smtClean="0"/>
              <a:t> </a:t>
            </a:r>
            <a:r>
              <a:rPr lang="ru-RU" dirty="0" err="1" smtClean="0"/>
              <a:t>занурений</a:t>
            </a:r>
            <a:r>
              <a:rPr lang="ru-RU" dirty="0" smtClean="0"/>
              <a:t> в </a:t>
            </a:r>
            <a:r>
              <a:rPr lang="ru-RU" dirty="0" err="1" smtClean="0"/>
              <a:t>забобони</a:t>
            </a:r>
            <a:r>
              <a:rPr lang="ru-RU" dirty="0" smtClean="0"/>
              <a:t> </a:t>
            </a:r>
            <a:r>
              <a:rPr lang="ru-RU" dirty="0" err="1" smtClean="0"/>
              <a:t>і</a:t>
            </a:r>
            <a:r>
              <a:rPr lang="ru-RU" dirty="0" smtClean="0"/>
              <a:t> </a:t>
            </a:r>
            <a:r>
              <a:rPr lang="ru-RU" dirty="0" err="1" smtClean="0"/>
              <a:t>вважається</a:t>
            </a:r>
            <a:r>
              <a:rPr lang="ru-RU" dirty="0" smtClean="0"/>
              <a:t>, </a:t>
            </a:r>
            <a:r>
              <a:rPr lang="ru-RU" dirty="0" err="1" smtClean="0"/>
              <a:t>має</a:t>
            </a:r>
            <a:r>
              <a:rPr lang="ru-RU" dirty="0" smtClean="0"/>
              <a:t> </a:t>
            </a:r>
            <a:r>
              <a:rPr lang="ru-RU" dirty="0" err="1" smtClean="0"/>
              <a:t>магічну</a:t>
            </a:r>
            <a:r>
              <a:rPr lang="ru-RU" dirty="0" smtClean="0"/>
              <a:t> силу, </a:t>
            </a:r>
            <a:r>
              <a:rPr lang="ru-RU" dirty="0" err="1" smtClean="0"/>
              <a:t>такий</a:t>
            </a:r>
            <a:r>
              <a:rPr lang="ru-RU" dirty="0" smtClean="0"/>
              <a:t> як </a:t>
            </a:r>
            <a:r>
              <a:rPr lang="ru-RU" dirty="0" err="1" smtClean="0"/>
              <a:t>здатність</a:t>
            </a:r>
            <a:r>
              <a:rPr lang="ru-RU" dirty="0" smtClean="0"/>
              <a:t> </a:t>
            </a:r>
            <a:r>
              <a:rPr lang="ru-RU" dirty="0" err="1" smtClean="0"/>
              <a:t>зцілювати</a:t>
            </a:r>
            <a:r>
              <a:rPr lang="ru-RU" dirty="0" smtClean="0"/>
              <a:t> </a:t>
            </a:r>
            <a:r>
              <a:rPr lang="ru-RU" dirty="0" err="1" smtClean="0"/>
              <a:t>хворих</a:t>
            </a:r>
            <a:r>
              <a:rPr lang="ru-RU" dirty="0" smtClean="0"/>
              <a:t>, </a:t>
            </a:r>
            <a:r>
              <a:rPr lang="ru-RU" dirty="0" err="1" smtClean="0"/>
              <a:t>відлякувати</a:t>
            </a:r>
            <a:r>
              <a:rPr lang="ru-RU" dirty="0" smtClean="0"/>
              <a:t> </a:t>
            </a:r>
            <a:r>
              <a:rPr lang="ru-RU" dirty="0" err="1" smtClean="0"/>
              <a:t>злих</a:t>
            </a:r>
            <a:r>
              <a:rPr lang="ru-RU" dirty="0" smtClean="0"/>
              <a:t> </a:t>
            </a:r>
            <a:r>
              <a:rPr lang="ru-RU" dirty="0" err="1" smtClean="0"/>
              <a:t>духів</a:t>
            </a:r>
            <a:r>
              <a:rPr lang="ru-RU" dirty="0" smtClean="0"/>
              <a:t> </a:t>
            </a:r>
            <a:r>
              <a:rPr lang="ru-RU" dirty="0" err="1" smtClean="0"/>
              <a:t>і</a:t>
            </a:r>
            <a:r>
              <a:rPr lang="ru-RU" dirty="0" smtClean="0"/>
              <a:t> </a:t>
            </a:r>
            <a:r>
              <a:rPr lang="ru-RU" dirty="0" err="1" smtClean="0"/>
              <a:t>залучати</a:t>
            </a:r>
            <a:r>
              <a:rPr lang="ru-RU" dirty="0" smtClean="0"/>
              <a:t> </a:t>
            </a:r>
            <a:r>
              <a:rPr lang="ru-RU" dirty="0" err="1" smtClean="0"/>
              <a:t>і</a:t>
            </a:r>
            <a:r>
              <a:rPr lang="ru-RU" dirty="0" smtClean="0"/>
              <a:t> </a:t>
            </a:r>
            <a:r>
              <a:rPr lang="ru-RU" dirty="0" err="1" smtClean="0"/>
              <a:t>розчиняти</a:t>
            </a:r>
            <a:r>
              <a:rPr lang="ru-RU" dirty="0" smtClean="0"/>
              <a:t> суду </a:t>
            </a:r>
            <a:r>
              <a:rPr lang="ru-RU" dirty="0" err="1" smtClean="0"/>
              <a:t>створені</a:t>
            </a:r>
            <a:r>
              <a:rPr lang="ru-RU" dirty="0" smtClean="0"/>
              <a:t> </a:t>
            </a:r>
            <a:r>
              <a:rPr lang="ru-RU" dirty="0" err="1" smtClean="0"/>
              <a:t>з</a:t>
            </a:r>
            <a:r>
              <a:rPr lang="ru-RU" dirty="0" smtClean="0"/>
              <a:t> </a:t>
            </a:r>
            <a:r>
              <a:rPr lang="ru-RU" dirty="0" err="1" smtClean="0"/>
              <a:t>заліза</a:t>
            </a:r>
            <a:r>
              <a:rPr lang="ru-RU" dirty="0" smtClean="0"/>
              <a:t>!</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Компас </a:t>
            </a:r>
            <a:endParaRPr lang="ru-RU" dirty="0"/>
          </a:p>
        </p:txBody>
      </p:sp>
      <p:sp>
        <p:nvSpPr>
          <p:cNvPr id="3" name="Содержимое 2"/>
          <p:cNvSpPr>
            <a:spLocks noGrp="1"/>
          </p:cNvSpPr>
          <p:nvPr>
            <p:ph idx="1"/>
          </p:nvPr>
        </p:nvSpPr>
        <p:spPr>
          <a:xfrm>
            <a:off x="214282" y="1928802"/>
            <a:ext cx="5357850" cy="4525963"/>
          </a:xfrm>
        </p:spPr>
        <p:txBody>
          <a:bodyPr>
            <a:normAutofit lnSpcReduction="10000"/>
          </a:bodyPr>
          <a:lstStyle/>
          <a:p>
            <a:pPr>
              <a:buNone/>
            </a:pPr>
            <a:r>
              <a:rPr lang="uk-UA" dirty="0" smtClean="0"/>
              <a:t>   </a:t>
            </a:r>
            <a:r>
              <a:rPr lang="vi-VN" dirty="0" smtClean="0"/>
              <a:t>Ко́мпас (у професійній мові моряків: компа́с) — це пристрій, який полегшує орієнтування на місцевості. Існують три принципово різних види компасу: магнітний компас, гірокомпас і електронний компас.</a:t>
            </a:r>
            <a:endParaRPr lang="uk-UA" dirty="0" smtClean="0"/>
          </a:p>
          <a:p>
            <a:pPr>
              <a:buNone/>
            </a:pPr>
            <a:r>
              <a:rPr lang="vi-VN" i="1" dirty="0" smtClean="0"/>
              <a:t>1 — корпус, 2 — шкала (лімб), 3 — магнітна стрілка, 4 — візирне пристосування (мушка і цілина), 5 — покажчик відліку, 6 — гальмо</a:t>
            </a:r>
          </a:p>
          <a:p>
            <a:endParaRPr lang="ru-RU" dirty="0"/>
          </a:p>
        </p:txBody>
      </p:sp>
      <p:pic>
        <p:nvPicPr>
          <p:cNvPr id="2050" name="Picture 2" descr="1 — корпус, 2 — шкала (лимб), 3 — магнитная стрелка, 4 — визирное приспособление (мушка и целик), 5 — указатель отсчётов, 6 — тормоз"/>
          <p:cNvPicPr>
            <a:picLocks noChangeAspect="1" noChangeArrowheads="1"/>
          </p:cNvPicPr>
          <p:nvPr/>
        </p:nvPicPr>
        <p:blipFill>
          <a:blip r:embed="rId2" r:link="rId3"/>
          <a:stretch>
            <a:fillRect/>
          </a:stretch>
        </p:blipFill>
        <p:spPr bwMode="auto">
          <a:xfrm>
            <a:off x="5500694" y="2357430"/>
            <a:ext cx="3502408" cy="30003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lstStyle/>
          <a:p>
            <a:r>
              <a:rPr lang="uk-UA" dirty="0" smtClean="0"/>
              <a:t>Будова </a:t>
            </a:r>
            <a:r>
              <a:rPr lang="uk-UA" dirty="0" err="1" smtClean="0"/>
              <a:t>копаса</a:t>
            </a:r>
            <a:endParaRPr lang="ru-RU" dirty="0"/>
          </a:p>
        </p:txBody>
      </p:sp>
      <p:sp>
        <p:nvSpPr>
          <p:cNvPr id="3" name="Содержимое 2"/>
          <p:cNvSpPr>
            <a:spLocks noGrp="1"/>
          </p:cNvSpPr>
          <p:nvPr>
            <p:ph idx="1"/>
          </p:nvPr>
        </p:nvSpPr>
        <p:spPr>
          <a:xfrm>
            <a:off x="0" y="1428736"/>
            <a:ext cx="5929322" cy="5429264"/>
          </a:xfrm>
        </p:spPr>
        <p:txBody>
          <a:bodyPr>
            <a:normAutofit fontScale="70000" lnSpcReduction="20000"/>
          </a:bodyPr>
          <a:lstStyle/>
          <a:p>
            <a:pPr>
              <a:buNone/>
            </a:pPr>
            <a:r>
              <a:rPr lang="ru-RU" dirty="0" smtClean="0"/>
              <a:t>    </a:t>
            </a:r>
            <a:r>
              <a:rPr lang="ru-RU" sz="2700" dirty="0" smtClean="0"/>
              <a:t>Для прикладу буде </a:t>
            </a:r>
            <a:r>
              <a:rPr lang="ru-RU" sz="2700" dirty="0" err="1" smtClean="0"/>
              <a:t>розглянутий</a:t>
            </a:r>
            <a:r>
              <a:rPr lang="ru-RU" sz="2700" dirty="0" smtClean="0"/>
              <a:t> компас </a:t>
            </a:r>
            <a:r>
              <a:rPr lang="ru-RU" sz="2700" dirty="0" err="1" smtClean="0"/>
              <a:t>Адріанова</a:t>
            </a:r>
            <a:r>
              <a:rPr lang="ru-RU" sz="2700" dirty="0" smtClean="0"/>
              <a:t>. Компас </a:t>
            </a:r>
            <a:r>
              <a:rPr lang="ru-RU" sz="2700" dirty="0" err="1" smtClean="0"/>
              <a:t>Адріанова</a:t>
            </a:r>
            <a:r>
              <a:rPr lang="ru-RU" sz="2700" dirty="0" smtClean="0"/>
              <a:t> </a:t>
            </a:r>
            <a:r>
              <a:rPr lang="ru-RU" sz="2700" dirty="0" err="1" smtClean="0"/>
              <a:t>складається</a:t>
            </a:r>
            <a:r>
              <a:rPr lang="ru-RU" sz="2700" dirty="0" smtClean="0"/>
              <a:t> </a:t>
            </a:r>
            <a:r>
              <a:rPr lang="ru-RU" sz="2700" dirty="0" err="1" smtClean="0"/>
              <a:t>з</a:t>
            </a:r>
            <a:r>
              <a:rPr lang="ru-RU" sz="2700" dirty="0" smtClean="0"/>
              <a:t> корпусу 1, у </a:t>
            </a:r>
            <a:r>
              <a:rPr lang="ru-RU" sz="2700" dirty="0" err="1" smtClean="0"/>
              <a:t>центрі</a:t>
            </a:r>
            <a:r>
              <a:rPr lang="ru-RU" sz="2700" dirty="0" smtClean="0"/>
              <a:t> </a:t>
            </a:r>
            <a:r>
              <a:rPr lang="ru-RU" sz="2700" dirty="0" err="1" smtClean="0"/>
              <a:t>якого</a:t>
            </a:r>
            <a:r>
              <a:rPr lang="ru-RU" sz="2700" dirty="0" smtClean="0"/>
              <a:t> на </a:t>
            </a:r>
            <a:r>
              <a:rPr lang="ru-RU" sz="2700" dirty="0" err="1" smtClean="0"/>
              <a:t>вістря</a:t>
            </a:r>
            <a:r>
              <a:rPr lang="ru-RU" sz="2700" dirty="0" smtClean="0"/>
              <a:t> </a:t>
            </a:r>
            <a:r>
              <a:rPr lang="ru-RU" sz="2700" dirty="0" err="1" smtClean="0"/>
              <a:t>голки</a:t>
            </a:r>
            <a:r>
              <a:rPr lang="ru-RU" sz="2700" dirty="0" smtClean="0"/>
              <a:t> </a:t>
            </a:r>
            <a:r>
              <a:rPr lang="ru-RU" sz="2700" dirty="0" err="1" smtClean="0"/>
              <a:t>поміщена</a:t>
            </a:r>
            <a:r>
              <a:rPr lang="ru-RU" sz="2700" dirty="0" smtClean="0"/>
              <a:t> </a:t>
            </a:r>
            <a:r>
              <a:rPr lang="ru-RU" sz="2700" dirty="0" err="1" smtClean="0"/>
              <a:t>магнітна</a:t>
            </a:r>
            <a:r>
              <a:rPr lang="ru-RU" sz="2700" dirty="0" smtClean="0"/>
              <a:t> </a:t>
            </a:r>
            <a:r>
              <a:rPr lang="ru-RU" sz="2700" dirty="0" err="1" smtClean="0"/>
              <a:t>стрілка</a:t>
            </a:r>
            <a:r>
              <a:rPr lang="ru-RU" sz="2700" dirty="0" smtClean="0"/>
              <a:t> 3. При </a:t>
            </a:r>
            <a:r>
              <a:rPr lang="ru-RU" sz="2700" dirty="0" err="1" smtClean="0"/>
              <a:t>незагальмованому</a:t>
            </a:r>
            <a:r>
              <a:rPr lang="ru-RU" sz="2700" dirty="0" smtClean="0"/>
              <a:t> </a:t>
            </a:r>
            <a:r>
              <a:rPr lang="ru-RU" sz="2700" dirty="0" err="1" smtClean="0"/>
              <a:t>стані</a:t>
            </a:r>
            <a:r>
              <a:rPr lang="ru-RU" sz="2700" dirty="0" smtClean="0"/>
              <a:t>  </a:t>
            </a:r>
            <a:r>
              <a:rPr lang="ru-RU" sz="2700" dirty="0" err="1" smtClean="0"/>
              <a:t>північний</a:t>
            </a:r>
            <a:r>
              <a:rPr lang="ru-RU" sz="2700" dirty="0" smtClean="0"/>
              <a:t> </a:t>
            </a:r>
            <a:r>
              <a:rPr lang="ru-RU" sz="2700" dirty="0" err="1" smtClean="0"/>
              <a:t>кінець</a:t>
            </a:r>
            <a:r>
              <a:rPr lang="ru-RU" sz="2700" dirty="0" smtClean="0"/>
              <a:t> </a:t>
            </a:r>
            <a:r>
              <a:rPr lang="ru-RU" sz="2700" dirty="0" err="1" smtClean="0"/>
              <a:t>стрілки</a:t>
            </a:r>
            <a:r>
              <a:rPr lang="ru-RU" sz="2700" dirty="0" smtClean="0"/>
              <a:t> </a:t>
            </a:r>
            <a:r>
              <a:rPr lang="ru-RU" sz="2700" dirty="0" err="1" smtClean="0"/>
              <a:t>встановлюється</a:t>
            </a:r>
            <a:r>
              <a:rPr lang="ru-RU" sz="2700" dirty="0" smtClean="0"/>
              <a:t> в </a:t>
            </a:r>
            <a:r>
              <a:rPr lang="ru-RU" sz="2700" dirty="0" err="1" smtClean="0"/>
              <a:t>напрямку</a:t>
            </a:r>
            <a:r>
              <a:rPr lang="ru-RU" sz="2700" dirty="0" smtClean="0"/>
              <a:t> на </a:t>
            </a:r>
            <a:r>
              <a:rPr lang="ru-RU" sz="2700" dirty="0" err="1" smtClean="0"/>
              <a:t>Північний</a:t>
            </a:r>
            <a:r>
              <a:rPr lang="ru-RU" sz="2700" dirty="0" smtClean="0"/>
              <a:t> </a:t>
            </a:r>
            <a:r>
              <a:rPr lang="ru-RU" sz="2700" dirty="0" err="1" smtClean="0"/>
              <a:t>магнітний</a:t>
            </a:r>
            <a:r>
              <a:rPr lang="ru-RU" sz="2700" dirty="0" smtClean="0"/>
              <a:t> полюс, а </a:t>
            </a:r>
            <a:r>
              <a:rPr lang="ru-RU" sz="2700" dirty="0" err="1" smtClean="0"/>
              <a:t>південний</a:t>
            </a:r>
            <a:r>
              <a:rPr lang="ru-RU" sz="2700" dirty="0" smtClean="0"/>
              <a:t> — на </a:t>
            </a:r>
            <a:r>
              <a:rPr lang="ru-RU" sz="2700" dirty="0" err="1" smtClean="0"/>
              <a:t>Південний</a:t>
            </a:r>
            <a:r>
              <a:rPr lang="ru-RU" sz="2700" dirty="0" smtClean="0"/>
              <a:t> </a:t>
            </a:r>
            <a:r>
              <a:rPr lang="ru-RU" sz="2700" dirty="0" err="1" smtClean="0"/>
              <a:t>магнітний</a:t>
            </a:r>
            <a:r>
              <a:rPr lang="ru-RU" sz="2700" dirty="0" smtClean="0"/>
              <a:t> полюс. У </a:t>
            </a:r>
            <a:r>
              <a:rPr lang="ru-RU" sz="2700" dirty="0" err="1" smtClean="0"/>
              <a:t>неробочому</a:t>
            </a:r>
            <a:r>
              <a:rPr lang="ru-RU" sz="2700" dirty="0" smtClean="0"/>
              <a:t> </a:t>
            </a:r>
            <a:r>
              <a:rPr lang="ru-RU" sz="2700" dirty="0" err="1" smtClean="0"/>
              <a:t>стані</a:t>
            </a:r>
            <a:r>
              <a:rPr lang="ru-RU" sz="2700" dirty="0" smtClean="0"/>
              <a:t> </a:t>
            </a:r>
            <a:r>
              <a:rPr lang="ru-RU" sz="2700" dirty="0" err="1" smtClean="0"/>
              <a:t>стрілка</a:t>
            </a:r>
            <a:r>
              <a:rPr lang="ru-RU" sz="2700" dirty="0" smtClean="0"/>
              <a:t> </a:t>
            </a:r>
            <a:r>
              <a:rPr lang="ru-RU" sz="2700" dirty="0" err="1" smtClean="0"/>
              <a:t>закріплюється</a:t>
            </a:r>
            <a:r>
              <a:rPr lang="ru-RU" sz="2700" dirty="0" smtClean="0"/>
              <a:t> </a:t>
            </a:r>
            <a:r>
              <a:rPr lang="ru-RU" sz="2700" dirty="0" err="1" smtClean="0"/>
              <a:t>гальмом</a:t>
            </a:r>
            <a:r>
              <a:rPr lang="ru-RU" sz="2700" dirty="0" smtClean="0"/>
              <a:t> 6. </a:t>
            </a:r>
            <a:r>
              <a:rPr lang="ru-RU" sz="2700" dirty="0" err="1" smtClean="0"/>
              <a:t>Усередині</a:t>
            </a:r>
            <a:r>
              <a:rPr lang="ru-RU" sz="2700" dirty="0" smtClean="0"/>
              <a:t> корпуса компаса </a:t>
            </a:r>
            <a:r>
              <a:rPr lang="ru-RU" sz="2700" dirty="0" err="1" smtClean="0"/>
              <a:t>поміщена</a:t>
            </a:r>
            <a:r>
              <a:rPr lang="ru-RU" sz="2700" dirty="0" smtClean="0"/>
              <a:t> </a:t>
            </a:r>
            <a:r>
              <a:rPr lang="ru-RU" sz="2700" dirty="0" err="1" smtClean="0"/>
              <a:t>кругова</a:t>
            </a:r>
            <a:r>
              <a:rPr lang="ru-RU" sz="2700" dirty="0" smtClean="0"/>
              <a:t> шкала (</a:t>
            </a:r>
            <a:r>
              <a:rPr lang="ru-RU" sz="2700" dirty="0" err="1" smtClean="0"/>
              <a:t>лімб</a:t>
            </a:r>
            <a:r>
              <a:rPr lang="ru-RU" sz="2700" dirty="0" smtClean="0"/>
              <a:t>) 2, </a:t>
            </a:r>
            <a:r>
              <a:rPr lang="ru-RU" sz="2700" dirty="0" err="1" smtClean="0"/>
              <a:t>розділена</a:t>
            </a:r>
            <a:r>
              <a:rPr lang="ru-RU" sz="2700" dirty="0" smtClean="0"/>
              <a:t> на 120 </a:t>
            </a:r>
            <a:r>
              <a:rPr lang="ru-RU" sz="2700" dirty="0" err="1" smtClean="0"/>
              <a:t>поділок</a:t>
            </a:r>
            <a:r>
              <a:rPr lang="ru-RU" sz="2700" dirty="0" smtClean="0"/>
              <a:t>. </a:t>
            </a:r>
            <a:r>
              <a:rPr lang="ru-RU" sz="2700" dirty="0" err="1" smtClean="0"/>
              <a:t>Ціна</a:t>
            </a:r>
            <a:r>
              <a:rPr lang="ru-RU" sz="2700" dirty="0" smtClean="0"/>
              <a:t> </a:t>
            </a:r>
            <a:r>
              <a:rPr lang="ru-RU" sz="2700" dirty="0" err="1" smtClean="0"/>
              <a:t>одної</a:t>
            </a:r>
            <a:r>
              <a:rPr lang="ru-RU" sz="2700" dirty="0" smtClean="0"/>
              <a:t> </a:t>
            </a:r>
            <a:r>
              <a:rPr lang="ru-RU" sz="2700" dirty="0" err="1" smtClean="0"/>
              <a:t>поділки</a:t>
            </a:r>
            <a:r>
              <a:rPr lang="ru-RU" sz="2700" dirty="0" smtClean="0"/>
              <a:t> </a:t>
            </a:r>
            <a:r>
              <a:rPr lang="ru-RU" sz="2700" dirty="0" err="1" smtClean="0"/>
              <a:t>складає</a:t>
            </a:r>
            <a:r>
              <a:rPr lang="ru-RU" sz="2700" dirty="0" smtClean="0"/>
              <a:t> 3°, </a:t>
            </a:r>
            <a:r>
              <a:rPr lang="ru-RU" sz="2700" dirty="0" err="1" smtClean="0"/>
              <a:t>чи</a:t>
            </a:r>
            <a:r>
              <a:rPr lang="ru-RU" sz="2700" dirty="0" smtClean="0"/>
              <a:t> 50 </a:t>
            </a:r>
            <a:r>
              <a:rPr lang="ru-RU" sz="2700" dirty="0" err="1" smtClean="0"/>
              <a:t>малих</a:t>
            </a:r>
            <a:r>
              <a:rPr lang="ru-RU" sz="2700" dirty="0" smtClean="0"/>
              <a:t> </a:t>
            </a:r>
            <a:r>
              <a:rPr lang="ru-RU" sz="2700" dirty="0" err="1" smtClean="0"/>
              <a:t>поділок</a:t>
            </a:r>
            <a:r>
              <a:rPr lang="ru-RU" sz="2700" dirty="0" smtClean="0"/>
              <a:t> </a:t>
            </a:r>
            <a:r>
              <a:rPr lang="ru-RU" sz="2700" dirty="0" err="1" smtClean="0"/>
              <a:t>кутоміра</a:t>
            </a:r>
            <a:r>
              <a:rPr lang="ru-RU" sz="2700" dirty="0" smtClean="0"/>
              <a:t> (0-50). Шкала </a:t>
            </a:r>
            <a:r>
              <a:rPr lang="ru-RU" sz="2700" dirty="0" err="1" smtClean="0"/>
              <a:t>має</a:t>
            </a:r>
            <a:r>
              <a:rPr lang="ru-RU" sz="2700" dirty="0" smtClean="0"/>
              <a:t> </a:t>
            </a:r>
            <a:r>
              <a:rPr lang="ru-RU" sz="2700" dirty="0" err="1" smtClean="0"/>
              <a:t>подвійну</a:t>
            </a:r>
            <a:r>
              <a:rPr lang="ru-RU" sz="2700" dirty="0" smtClean="0"/>
              <a:t> оцифровку. </a:t>
            </a:r>
            <a:r>
              <a:rPr lang="ru-RU" sz="2700" dirty="0" err="1" smtClean="0"/>
              <a:t>Внутрішня</a:t>
            </a:r>
            <a:r>
              <a:rPr lang="ru-RU" sz="2700" dirty="0" smtClean="0"/>
              <a:t> оцифровка нанесена по ходу </a:t>
            </a:r>
            <a:r>
              <a:rPr lang="ru-RU" sz="2700" dirty="0" err="1" smtClean="0"/>
              <a:t>годинної</a:t>
            </a:r>
            <a:r>
              <a:rPr lang="ru-RU" sz="2700" dirty="0" smtClean="0"/>
              <a:t> </a:t>
            </a:r>
            <a:r>
              <a:rPr lang="ru-RU" sz="2700" dirty="0" err="1" smtClean="0"/>
              <a:t>стрілки</a:t>
            </a:r>
            <a:r>
              <a:rPr lang="ru-RU" sz="2700" dirty="0" smtClean="0"/>
              <a:t> </a:t>
            </a:r>
            <a:r>
              <a:rPr lang="ru-RU" sz="2700" dirty="0" err="1" smtClean="0"/>
              <a:t>від</a:t>
            </a:r>
            <a:r>
              <a:rPr lang="ru-RU" sz="2700" dirty="0" smtClean="0"/>
              <a:t> 0 до 360° через 15° (5 </a:t>
            </a:r>
            <a:r>
              <a:rPr lang="ru-RU" sz="2700" dirty="0" err="1" smtClean="0"/>
              <a:t>поділок</a:t>
            </a:r>
            <a:r>
              <a:rPr lang="ru-RU" sz="2700" dirty="0" smtClean="0"/>
              <a:t> </a:t>
            </a:r>
            <a:r>
              <a:rPr lang="ru-RU" sz="2700" dirty="0" err="1" smtClean="0"/>
              <a:t>шкали</a:t>
            </a:r>
            <a:r>
              <a:rPr lang="ru-RU" sz="2700" dirty="0" smtClean="0"/>
              <a:t>). </a:t>
            </a:r>
            <a:r>
              <a:rPr lang="ru-RU" sz="2700" dirty="0" err="1" smtClean="0"/>
              <a:t>Зовнішня</a:t>
            </a:r>
            <a:r>
              <a:rPr lang="ru-RU" sz="2700" dirty="0" smtClean="0"/>
              <a:t> оцифровка </a:t>
            </a:r>
            <a:r>
              <a:rPr lang="ru-RU" sz="2700" dirty="0" err="1" smtClean="0"/>
              <a:t>шкали</a:t>
            </a:r>
            <a:r>
              <a:rPr lang="ru-RU" sz="2700" dirty="0" smtClean="0"/>
              <a:t> нанесена </a:t>
            </a:r>
            <a:r>
              <a:rPr lang="ru-RU" sz="2700" dirty="0" err="1" smtClean="0"/>
              <a:t>проти</a:t>
            </a:r>
            <a:r>
              <a:rPr lang="ru-RU" sz="2700" dirty="0" smtClean="0"/>
              <a:t> ходу </a:t>
            </a:r>
            <a:r>
              <a:rPr lang="ru-RU" sz="2700" dirty="0" err="1" smtClean="0"/>
              <a:t>годинної</a:t>
            </a:r>
            <a:r>
              <a:rPr lang="ru-RU" sz="2700" dirty="0" smtClean="0"/>
              <a:t> </a:t>
            </a:r>
            <a:r>
              <a:rPr lang="ru-RU" sz="2700" dirty="0" err="1" smtClean="0"/>
              <a:t>стрілки</a:t>
            </a:r>
            <a:r>
              <a:rPr lang="ru-RU" sz="2700" dirty="0" smtClean="0"/>
              <a:t> через 5 великих </a:t>
            </a:r>
            <a:r>
              <a:rPr lang="ru-RU" sz="2700" dirty="0" err="1" smtClean="0"/>
              <a:t>розподілів</a:t>
            </a:r>
            <a:r>
              <a:rPr lang="ru-RU" sz="2700" dirty="0" smtClean="0"/>
              <a:t> </a:t>
            </a:r>
            <a:r>
              <a:rPr lang="ru-RU" sz="2700" dirty="0" err="1" smtClean="0"/>
              <a:t>кутоміра</a:t>
            </a:r>
            <a:r>
              <a:rPr lang="ru-RU" sz="2700" dirty="0" smtClean="0"/>
              <a:t> (10 </a:t>
            </a:r>
            <a:r>
              <a:rPr lang="ru-RU" sz="2700" dirty="0" err="1" smtClean="0"/>
              <a:t>розподілів</a:t>
            </a:r>
            <a:r>
              <a:rPr lang="ru-RU" sz="2700" dirty="0" smtClean="0"/>
              <a:t> </a:t>
            </a:r>
            <a:r>
              <a:rPr lang="ru-RU" sz="2700" dirty="0" err="1" smtClean="0"/>
              <a:t>шкали</a:t>
            </a:r>
            <a:r>
              <a:rPr lang="ru-RU" sz="2700" dirty="0" smtClean="0"/>
              <a:t>). Для </a:t>
            </a:r>
            <a:r>
              <a:rPr lang="ru-RU" sz="2700" dirty="0" err="1" smtClean="0"/>
              <a:t>візування</a:t>
            </a:r>
            <a:r>
              <a:rPr lang="ru-RU" sz="2700" dirty="0" smtClean="0"/>
              <a:t> на </a:t>
            </a:r>
            <a:r>
              <a:rPr lang="ru-RU" sz="2700" dirty="0" err="1" smtClean="0"/>
              <a:t>місцеві</a:t>
            </a:r>
            <a:r>
              <a:rPr lang="ru-RU" sz="2700" dirty="0" smtClean="0"/>
              <a:t> </a:t>
            </a:r>
            <a:r>
              <a:rPr lang="ru-RU" sz="2700" dirty="0" err="1" smtClean="0"/>
              <a:t>предмети</a:t>
            </a:r>
            <a:r>
              <a:rPr lang="ru-RU" sz="2700" dirty="0" smtClean="0"/>
              <a:t> (</a:t>
            </a:r>
            <a:r>
              <a:rPr lang="ru-RU" sz="2700" dirty="0" err="1" smtClean="0"/>
              <a:t>орієнтири</a:t>
            </a:r>
            <a:r>
              <a:rPr lang="ru-RU" sz="2700" dirty="0" smtClean="0"/>
              <a:t>) </a:t>
            </a:r>
            <a:r>
              <a:rPr lang="ru-RU" sz="2700" dirty="0" err="1" smtClean="0"/>
              <a:t>і</a:t>
            </a:r>
            <a:r>
              <a:rPr lang="ru-RU" sz="2700" dirty="0" smtClean="0"/>
              <a:t> </a:t>
            </a:r>
            <a:r>
              <a:rPr lang="ru-RU" sz="2700" dirty="0" err="1" smtClean="0"/>
              <a:t>зняття</a:t>
            </a:r>
            <a:r>
              <a:rPr lang="ru-RU" sz="2700" dirty="0" smtClean="0"/>
              <a:t> </a:t>
            </a:r>
            <a:r>
              <a:rPr lang="ru-RU" sz="2700" dirty="0" err="1" smtClean="0"/>
              <a:t>відліків</a:t>
            </a:r>
            <a:r>
              <a:rPr lang="ru-RU" sz="2700" dirty="0" smtClean="0"/>
              <a:t> по </a:t>
            </a:r>
            <a:r>
              <a:rPr lang="ru-RU" sz="2700" dirty="0" err="1" smtClean="0"/>
              <a:t>шкалі</a:t>
            </a:r>
            <a:r>
              <a:rPr lang="ru-RU" sz="2700" dirty="0" smtClean="0"/>
              <a:t> компаса на </a:t>
            </a:r>
            <a:r>
              <a:rPr lang="ru-RU" sz="2700" dirty="0" err="1" smtClean="0"/>
              <a:t>обертовому</a:t>
            </a:r>
            <a:r>
              <a:rPr lang="ru-RU" sz="2700" dirty="0" smtClean="0"/>
              <a:t> </a:t>
            </a:r>
            <a:r>
              <a:rPr lang="ru-RU" sz="2700" dirty="0" err="1" smtClean="0"/>
              <a:t>кільці</a:t>
            </a:r>
            <a:r>
              <a:rPr lang="ru-RU" sz="2700" dirty="0" smtClean="0"/>
              <a:t> компаса </a:t>
            </a:r>
            <a:r>
              <a:rPr lang="ru-RU" sz="2700" dirty="0" err="1" smtClean="0"/>
              <a:t>закріплене</a:t>
            </a:r>
            <a:r>
              <a:rPr lang="ru-RU" sz="2700" dirty="0" smtClean="0"/>
              <a:t> </a:t>
            </a:r>
            <a:r>
              <a:rPr lang="ru-RU" sz="2700" dirty="0" err="1" smtClean="0"/>
              <a:t>візирне</a:t>
            </a:r>
            <a:r>
              <a:rPr lang="ru-RU" sz="2700" dirty="0" smtClean="0"/>
              <a:t> </a:t>
            </a:r>
            <a:r>
              <a:rPr lang="ru-RU" sz="2700" dirty="0" err="1" smtClean="0"/>
              <a:t>пристосування</a:t>
            </a:r>
            <a:r>
              <a:rPr lang="ru-RU" sz="2700" dirty="0" smtClean="0"/>
              <a:t> (мушка </a:t>
            </a:r>
            <a:r>
              <a:rPr lang="ru-RU" sz="2700" dirty="0" err="1" smtClean="0"/>
              <a:t>і</a:t>
            </a:r>
            <a:r>
              <a:rPr lang="ru-RU" sz="2700" dirty="0" smtClean="0"/>
              <a:t> </a:t>
            </a:r>
            <a:r>
              <a:rPr lang="ru-RU" sz="2700" dirty="0" err="1" smtClean="0"/>
              <a:t>цілина</a:t>
            </a:r>
            <a:r>
              <a:rPr lang="ru-RU" sz="2700" dirty="0" smtClean="0"/>
              <a:t>) 4 </a:t>
            </a:r>
            <a:r>
              <a:rPr lang="ru-RU" sz="2700" dirty="0" err="1" smtClean="0"/>
              <a:t>і</a:t>
            </a:r>
            <a:r>
              <a:rPr lang="ru-RU" sz="2700" dirty="0" smtClean="0"/>
              <a:t> </a:t>
            </a:r>
            <a:r>
              <a:rPr lang="ru-RU" sz="2700" dirty="0" err="1" smtClean="0"/>
              <a:t>покажчик</a:t>
            </a:r>
            <a:r>
              <a:rPr lang="ru-RU" sz="2700" dirty="0" smtClean="0"/>
              <a:t> </a:t>
            </a:r>
            <a:r>
              <a:rPr lang="ru-RU" sz="2700" dirty="0" err="1" smtClean="0"/>
              <a:t>відлкіу</a:t>
            </a:r>
            <a:r>
              <a:rPr lang="ru-RU" sz="2700" dirty="0" smtClean="0"/>
              <a:t> 5.</a:t>
            </a:r>
            <a:endParaRPr lang="ru-RU" sz="2700" dirty="0"/>
          </a:p>
        </p:txBody>
      </p:sp>
      <p:pic>
        <p:nvPicPr>
          <p:cNvPr id="4" name="Picture 2" descr="1 — корпус, 2 — шкала (лимб), 3 — магнитная стрелка, 4 — визирное приспособление (мушка и целик), 5 — указатель отсчётов, 6 — тормоз"/>
          <p:cNvPicPr>
            <a:picLocks noChangeAspect="1" noChangeArrowheads="1"/>
          </p:cNvPicPr>
          <p:nvPr/>
        </p:nvPicPr>
        <p:blipFill>
          <a:blip r:embed="rId2" r:link="rId3">
            <a:clrChange>
              <a:clrFrom>
                <a:srgbClr val="FEFEFE"/>
              </a:clrFrom>
              <a:clrTo>
                <a:srgbClr val="FEFEFE">
                  <a:alpha val="0"/>
                </a:srgbClr>
              </a:clrTo>
            </a:clrChange>
          </a:blip>
          <a:stretch>
            <a:fillRect/>
          </a:stretch>
        </p:blipFill>
        <p:spPr bwMode="auto">
          <a:xfrm>
            <a:off x="5641592" y="2214554"/>
            <a:ext cx="3502408" cy="300039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8229600" cy="1143000"/>
          </a:xfrm>
        </p:spPr>
        <p:txBody>
          <a:bodyPr>
            <a:normAutofit fontScale="90000"/>
          </a:bodyPr>
          <a:lstStyle/>
          <a:p>
            <a:pPr algn="ctr"/>
            <a:r>
              <a:rPr lang="uk-UA" dirty="0" smtClean="0"/>
              <a:t>Принцип роботи магнітного компаса</a:t>
            </a:r>
            <a:endParaRPr lang="ru-RU" dirty="0"/>
          </a:p>
        </p:txBody>
      </p:sp>
      <p:sp>
        <p:nvSpPr>
          <p:cNvPr id="3" name="Содержимое 2"/>
          <p:cNvSpPr>
            <a:spLocks noGrp="1"/>
          </p:cNvSpPr>
          <p:nvPr>
            <p:ph idx="1"/>
          </p:nvPr>
        </p:nvSpPr>
        <p:spPr>
          <a:xfrm>
            <a:off x="357158" y="2000240"/>
            <a:ext cx="8429684" cy="3214710"/>
          </a:xfrm>
        </p:spPr>
        <p:txBody>
          <a:bodyPr>
            <a:normAutofit/>
          </a:bodyPr>
          <a:lstStyle/>
          <a:p>
            <a:pPr>
              <a:buNone/>
            </a:pPr>
            <a:r>
              <a:rPr lang="ru-RU" dirty="0" smtClean="0"/>
              <a:t>   Принцип </a:t>
            </a:r>
            <a:r>
              <a:rPr lang="ru-RU" dirty="0" err="1" smtClean="0"/>
              <a:t>дії</a:t>
            </a:r>
            <a:r>
              <a:rPr lang="ru-RU" dirty="0" smtClean="0"/>
              <a:t> компаса </a:t>
            </a:r>
            <a:r>
              <a:rPr lang="ru-RU" dirty="0" err="1" smtClean="0"/>
              <a:t>заснований</a:t>
            </a:r>
            <a:r>
              <a:rPr lang="ru-RU" dirty="0" smtClean="0"/>
              <a:t> на </a:t>
            </a:r>
            <a:r>
              <a:rPr lang="ru-RU" dirty="0" err="1" smtClean="0"/>
              <a:t>взаємодії</a:t>
            </a:r>
            <a:r>
              <a:rPr lang="ru-RU" dirty="0" smtClean="0"/>
              <a:t> </a:t>
            </a:r>
            <a:r>
              <a:rPr lang="ru-RU" dirty="0" err="1" smtClean="0"/>
              <a:t>магнітного</a:t>
            </a:r>
            <a:r>
              <a:rPr lang="ru-RU" dirty="0" smtClean="0"/>
              <a:t> поля </a:t>
            </a:r>
            <a:r>
              <a:rPr lang="ru-RU" dirty="0" err="1" smtClean="0"/>
              <a:t>постійних</a:t>
            </a:r>
            <a:r>
              <a:rPr lang="ru-RU" dirty="0" smtClean="0"/>
              <a:t> </a:t>
            </a:r>
            <a:r>
              <a:rPr lang="ru-RU" dirty="0" err="1" smtClean="0"/>
              <a:t>магнітів</a:t>
            </a:r>
            <a:r>
              <a:rPr lang="ru-RU" dirty="0" smtClean="0"/>
              <a:t> компаса </a:t>
            </a:r>
            <a:r>
              <a:rPr lang="ru-RU" dirty="0" err="1" smtClean="0"/>
              <a:t>з</a:t>
            </a:r>
            <a:r>
              <a:rPr lang="ru-RU" dirty="0" smtClean="0"/>
              <a:t> </a:t>
            </a:r>
            <a:r>
              <a:rPr lang="ru-RU" dirty="0" err="1" smtClean="0"/>
              <a:t>горизонтальної</a:t>
            </a:r>
            <a:r>
              <a:rPr lang="ru-RU" dirty="0" smtClean="0"/>
              <a:t> </a:t>
            </a:r>
            <a:r>
              <a:rPr lang="ru-RU" dirty="0" err="1" smtClean="0"/>
              <a:t>складової</a:t>
            </a:r>
            <a:r>
              <a:rPr lang="ru-RU" dirty="0" smtClean="0"/>
              <a:t> </a:t>
            </a:r>
            <a:r>
              <a:rPr lang="ru-RU" dirty="0" err="1" smtClean="0"/>
              <a:t>магнітного</a:t>
            </a:r>
            <a:r>
              <a:rPr lang="ru-RU" dirty="0" smtClean="0"/>
              <a:t> поля </a:t>
            </a:r>
            <a:r>
              <a:rPr lang="ru-RU" dirty="0" err="1" smtClean="0"/>
              <a:t>Землі</a:t>
            </a:r>
            <a:r>
              <a:rPr lang="ru-RU" dirty="0" smtClean="0"/>
              <a:t>. </a:t>
            </a:r>
            <a:r>
              <a:rPr lang="ru-RU" dirty="0" err="1" smtClean="0"/>
              <a:t>Вільно</a:t>
            </a:r>
            <a:r>
              <a:rPr lang="ru-RU" dirty="0" smtClean="0"/>
              <a:t> </a:t>
            </a:r>
            <a:r>
              <a:rPr lang="ru-RU" dirty="0" err="1" smtClean="0"/>
              <a:t>обертова</a:t>
            </a:r>
            <a:r>
              <a:rPr lang="ru-RU" dirty="0" smtClean="0"/>
              <a:t> </a:t>
            </a:r>
            <a:r>
              <a:rPr lang="ru-RU" dirty="0" err="1" smtClean="0"/>
              <a:t>магнітна</a:t>
            </a:r>
            <a:r>
              <a:rPr lang="ru-RU" dirty="0" smtClean="0"/>
              <a:t> </a:t>
            </a:r>
            <a:r>
              <a:rPr lang="ru-RU" dirty="0" err="1" smtClean="0"/>
              <a:t>стрілка</a:t>
            </a:r>
            <a:r>
              <a:rPr lang="ru-RU" dirty="0" smtClean="0"/>
              <a:t> </a:t>
            </a:r>
            <a:r>
              <a:rPr lang="ru-RU" dirty="0" err="1" smtClean="0"/>
              <a:t>повертається</a:t>
            </a:r>
            <a:r>
              <a:rPr lang="ru-RU" dirty="0" smtClean="0"/>
              <a:t> </a:t>
            </a:r>
            <a:r>
              <a:rPr lang="ru-RU" dirty="0" err="1" smtClean="0"/>
              <a:t>навколо</a:t>
            </a:r>
            <a:r>
              <a:rPr lang="ru-RU" dirty="0" smtClean="0"/>
              <a:t> </a:t>
            </a:r>
            <a:r>
              <a:rPr lang="ru-RU" dirty="0" err="1" smtClean="0"/>
              <a:t>осі</a:t>
            </a:r>
            <a:r>
              <a:rPr lang="ru-RU" dirty="0" smtClean="0"/>
              <a:t>, </a:t>
            </a:r>
            <a:r>
              <a:rPr lang="ru-RU" dirty="0" err="1" smtClean="0"/>
              <a:t>розташовуючи</a:t>
            </a:r>
            <a:r>
              <a:rPr lang="ru-RU" dirty="0" smtClean="0"/>
              <a:t> </a:t>
            </a:r>
            <a:r>
              <a:rPr lang="ru-RU" dirty="0" err="1" smtClean="0"/>
              <a:t>уздовж</a:t>
            </a:r>
            <a:r>
              <a:rPr lang="ru-RU" dirty="0" smtClean="0"/>
              <a:t> </a:t>
            </a:r>
            <a:r>
              <a:rPr lang="ru-RU" dirty="0" err="1" smtClean="0"/>
              <a:t>силових</a:t>
            </a:r>
            <a:r>
              <a:rPr lang="ru-RU" dirty="0" smtClean="0"/>
              <a:t> </a:t>
            </a:r>
            <a:r>
              <a:rPr lang="ru-RU" dirty="0" err="1" smtClean="0"/>
              <a:t>ліній</a:t>
            </a:r>
            <a:r>
              <a:rPr lang="ru-RU" dirty="0" smtClean="0"/>
              <a:t> </a:t>
            </a:r>
            <a:r>
              <a:rPr lang="ru-RU" dirty="0" err="1" smtClean="0"/>
              <a:t>магнітного</a:t>
            </a:r>
            <a:r>
              <a:rPr lang="ru-RU" dirty="0" smtClean="0"/>
              <a:t> поля. </a:t>
            </a:r>
            <a:endParaRPr lang="ru-RU" dirty="0"/>
          </a:p>
        </p:txBody>
      </p:sp>
      <p:pic>
        <p:nvPicPr>
          <p:cNvPr id="4" name="Рисунок 3" descr="compas8-01.jpg"/>
          <p:cNvPicPr>
            <a:picLocks noChangeAspect="1"/>
          </p:cNvPicPr>
          <p:nvPr/>
        </p:nvPicPr>
        <p:blipFill>
          <a:blip r:embed="rId2">
            <a:clrChange>
              <a:clrFrom>
                <a:srgbClr val="FFFFFF"/>
              </a:clrFrom>
              <a:clrTo>
                <a:srgbClr val="FFFFFF">
                  <a:alpha val="0"/>
                </a:srgbClr>
              </a:clrTo>
            </a:clrChange>
          </a:blip>
          <a:stretch>
            <a:fillRect/>
          </a:stretch>
        </p:blipFill>
        <p:spPr>
          <a:xfrm>
            <a:off x="5572132" y="4000504"/>
            <a:ext cx="2714624" cy="2714624"/>
          </a:xfrm>
          <a:prstGeom prst="rect">
            <a:avLst/>
          </a:prstGeom>
        </p:spPr>
      </p:pic>
      <p:sp>
        <p:nvSpPr>
          <p:cNvPr id="5" name="TextBox 4"/>
          <p:cNvSpPr txBox="1"/>
          <p:nvPr/>
        </p:nvSpPr>
        <p:spPr>
          <a:xfrm>
            <a:off x="642910" y="4500570"/>
            <a:ext cx="4929222" cy="1938992"/>
          </a:xfrm>
          <a:prstGeom prst="rect">
            <a:avLst/>
          </a:prstGeom>
          <a:noFill/>
        </p:spPr>
        <p:txBody>
          <a:bodyPr wrap="square" rtlCol="0">
            <a:spAutoFit/>
          </a:bodyPr>
          <a:lstStyle/>
          <a:p>
            <a:r>
              <a:rPr lang="ru-RU" sz="2400" dirty="0" smtClean="0"/>
              <a:t>Таким чином, </a:t>
            </a:r>
            <a:r>
              <a:rPr lang="ru-RU" sz="2400" dirty="0" err="1" smtClean="0"/>
              <a:t>стрілка</a:t>
            </a:r>
            <a:r>
              <a:rPr lang="ru-RU" sz="2400" dirty="0" smtClean="0"/>
              <a:t> </a:t>
            </a:r>
            <a:r>
              <a:rPr lang="ru-RU" sz="2400" dirty="0" err="1" smtClean="0"/>
              <a:t>завжди</a:t>
            </a:r>
            <a:r>
              <a:rPr lang="ru-RU" sz="2400" dirty="0" smtClean="0"/>
              <a:t> </a:t>
            </a:r>
            <a:r>
              <a:rPr lang="ru-RU" sz="2400" dirty="0" err="1" smtClean="0"/>
              <a:t>вказує</a:t>
            </a:r>
            <a:r>
              <a:rPr lang="ru-RU" sz="2400" dirty="0" smtClean="0"/>
              <a:t> одним </a:t>
            </a:r>
            <a:r>
              <a:rPr lang="ru-RU" sz="2400" dirty="0" err="1" smtClean="0"/>
              <a:t>з</a:t>
            </a:r>
            <a:r>
              <a:rPr lang="ru-RU" sz="2400" dirty="0" smtClean="0"/>
              <a:t> </a:t>
            </a:r>
            <a:r>
              <a:rPr lang="ru-RU" sz="2400" dirty="0" err="1" smtClean="0"/>
              <a:t>кінців</a:t>
            </a:r>
            <a:r>
              <a:rPr lang="ru-RU" sz="2400" dirty="0" smtClean="0"/>
              <a:t> у </a:t>
            </a:r>
            <a:r>
              <a:rPr lang="ru-RU" sz="2400" dirty="0" err="1" smtClean="0"/>
              <a:t>напрямку</a:t>
            </a:r>
            <a:r>
              <a:rPr lang="ru-RU" sz="2400" dirty="0" smtClean="0"/>
              <a:t> </a:t>
            </a:r>
            <a:r>
              <a:rPr lang="ru-RU" sz="2400" dirty="0" err="1" smtClean="0"/>
              <a:t>лінії</a:t>
            </a:r>
            <a:r>
              <a:rPr lang="ru-RU" sz="2400" dirty="0" smtClean="0"/>
              <a:t> </a:t>
            </a:r>
            <a:r>
              <a:rPr lang="ru-RU" sz="2400" dirty="0" err="1" smtClean="0"/>
              <a:t>магнітного</a:t>
            </a:r>
            <a:r>
              <a:rPr lang="ru-RU" sz="2400" dirty="0" smtClean="0"/>
              <a:t> </a:t>
            </a:r>
            <a:r>
              <a:rPr lang="ru-RU" sz="2400" dirty="0" err="1" smtClean="0"/>
              <a:t>полючи</a:t>
            </a:r>
            <a:r>
              <a:rPr lang="ru-RU" sz="2400" dirty="0" smtClean="0"/>
              <a:t>, </a:t>
            </a:r>
            <a:r>
              <a:rPr lang="ru-RU" sz="2400" dirty="0" err="1" smtClean="0"/>
              <a:t>що</a:t>
            </a:r>
            <a:r>
              <a:rPr lang="ru-RU" sz="2400" dirty="0" smtClean="0"/>
              <a:t> </a:t>
            </a:r>
            <a:r>
              <a:rPr lang="ru-RU" sz="2400" dirty="0" err="1" smtClean="0"/>
              <a:t>йде</a:t>
            </a:r>
            <a:r>
              <a:rPr lang="ru-RU" sz="2400" dirty="0" smtClean="0"/>
              <a:t> до </a:t>
            </a:r>
            <a:r>
              <a:rPr lang="ru-RU" sz="2400" dirty="0" err="1" smtClean="0"/>
              <a:t>Північного</a:t>
            </a:r>
            <a:r>
              <a:rPr lang="ru-RU" sz="2400" dirty="0" smtClean="0"/>
              <a:t> </a:t>
            </a:r>
            <a:r>
              <a:rPr lang="ru-RU" sz="2400" dirty="0" err="1" smtClean="0"/>
              <a:t>магнітного</a:t>
            </a:r>
            <a:r>
              <a:rPr lang="ru-RU" sz="2400" dirty="0" smtClean="0"/>
              <a:t> полюсу.</a:t>
            </a:r>
          </a:p>
          <a:p>
            <a:endParaRPr lang="ru-RU"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lstStyle/>
          <a:p>
            <a:r>
              <a:rPr lang="uk-UA" dirty="0" smtClean="0"/>
              <a:t>Вплив на організм людини</a:t>
            </a:r>
            <a:endParaRPr lang="ru-RU" dirty="0"/>
          </a:p>
        </p:txBody>
      </p:sp>
      <p:sp>
        <p:nvSpPr>
          <p:cNvPr id="3" name="Содержимое 2"/>
          <p:cNvSpPr>
            <a:spLocks noGrp="1"/>
          </p:cNvSpPr>
          <p:nvPr>
            <p:ph idx="1"/>
          </p:nvPr>
        </p:nvSpPr>
        <p:spPr>
          <a:xfrm>
            <a:off x="457200" y="1935480"/>
            <a:ext cx="8229600" cy="3065156"/>
          </a:xfrm>
        </p:spPr>
        <p:txBody>
          <a:bodyPr>
            <a:normAutofit fontScale="92500"/>
          </a:bodyPr>
          <a:lstStyle/>
          <a:p>
            <a:pPr>
              <a:buNone/>
            </a:pPr>
            <a:r>
              <a:rPr lang="ru-RU" sz="2200" dirty="0" smtClean="0"/>
              <a:t>   </a:t>
            </a:r>
            <a:r>
              <a:rPr lang="ru-RU" sz="2200" dirty="0" smtClean="0"/>
              <a:t> </a:t>
            </a:r>
            <a:r>
              <a:rPr lang="ru-RU" sz="2200" dirty="0" err="1" smtClean="0"/>
              <a:t>Вплив</a:t>
            </a:r>
            <a:r>
              <a:rPr lang="ru-RU" sz="2200" dirty="0" smtClean="0"/>
              <a:t> ПМП ( </a:t>
            </a:r>
            <a:r>
              <a:rPr lang="ru-RU" sz="2200" dirty="0" err="1" smtClean="0"/>
              <a:t>постійного</a:t>
            </a:r>
            <a:r>
              <a:rPr lang="ru-RU" sz="2200" dirty="0" smtClean="0"/>
              <a:t> </a:t>
            </a:r>
            <a:r>
              <a:rPr lang="ru-RU" sz="2200" dirty="0" err="1" smtClean="0"/>
              <a:t>магнітного</a:t>
            </a:r>
            <a:r>
              <a:rPr lang="ru-RU" sz="2200" dirty="0" smtClean="0"/>
              <a:t> поля) </a:t>
            </a:r>
            <a:r>
              <a:rPr lang="ru-RU" sz="2200" dirty="0" smtClean="0"/>
              <a:t>на </a:t>
            </a:r>
            <a:r>
              <a:rPr lang="ru-RU" sz="2200" dirty="0" err="1" smtClean="0"/>
              <a:t>функціональний</a:t>
            </a:r>
            <a:r>
              <a:rPr lang="ru-RU" sz="2200" dirty="0" smtClean="0"/>
              <a:t> стан </a:t>
            </a:r>
            <a:r>
              <a:rPr lang="ru-RU" sz="2200" dirty="0" err="1" smtClean="0"/>
              <a:t>і</a:t>
            </a:r>
            <a:r>
              <a:rPr lang="ru-RU" sz="2200" dirty="0" smtClean="0"/>
              <a:t> </a:t>
            </a:r>
            <a:r>
              <a:rPr lang="ru-RU" sz="2200" dirty="0" err="1" smtClean="0"/>
              <a:t>здоров'я</a:t>
            </a:r>
            <a:r>
              <a:rPr lang="ru-RU" sz="2200" dirty="0" smtClean="0"/>
              <a:t> людини </a:t>
            </a:r>
            <a:r>
              <a:rPr lang="ru-RU" sz="2200" dirty="0" err="1" smtClean="0"/>
              <a:t>вивчений</a:t>
            </a:r>
            <a:r>
              <a:rPr lang="ru-RU" sz="2200" dirty="0" smtClean="0"/>
              <a:t> </a:t>
            </a:r>
            <a:r>
              <a:rPr lang="ru-RU" sz="2200" dirty="0" err="1" smtClean="0"/>
              <a:t>ще</a:t>
            </a:r>
            <a:r>
              <a:rPr lang="ru-RU" sz="2200" dirty="0" smtClean="0"/>
              <a:t> </a:t>
            </a:r>
            <a:r>
              <a:rPr lang="ru-RU" sz="2200" dirty="0" err="1" smtClean="0"/>
              <a:t>недостатньою</a:t>
            </a:r>
            <a:r>
              <a:rPr lang="ru-RU" sz="2200" dirty="0" smtClean="0"/>
              <a:t> </a:t>
            </a:r>
            <a:r>
              <a:rPr lang="ru-RU" sz="2200" dirty="0" err="1" smtClean="0"/>
              <a:t>мірою</a:t>
            </a:r>
            <a:r>
              <a:rPr lang="ru-RU" sz="2200" dirty="0" smtClean="0"/>
              <a:t>. </a:t>
            </a:r>
            <a:r>
              <a:rPr lang="ru-RU" sz="2200" dirty="0" err="1" smtClean="0"/>
              <a:t>Найчастіше</a:t>
            </a:r>
            <a:r>
              <a:rPr lang="ru-RU" sz="2200" dirty="0" smtClean="0"/>
              <a:t> </a:t>
            </a:r>
            <a:r>
              <a:rPr lang="ru-RU" sz="2200" dirty="0" err="1" smtClean="0"/>
              <a:t>від</a:t>
            </a:r>
            <a:r>
              <a:rPr lang="ru-RU" sz="2200" dirty="0" smtClean="0"/>
              <a:t> </a:t>
            </a:r>
            <a:r>
              <a:rPr lang="ru-RU" sz="2200" dirty="0" err="1" smtClean="0"/>
              <a:t>впливу</a:t>
            </a:r>
            <a:r>
              <a:rPr lang="ru-RU" sz="2200" dirty="0" smtClean="0"/>
              <a:t> ПМП у людини </a:t>
            </a:r>
            <a:r>
              <a:rPr lang="ru-RU" sz="2200" dirty="0" err="1" smtClean="0"/>
              <a:t>порушується</a:t>
            </a:r>
            <a:r>
              <a:rPr lang="ru-RU" sz="2200" dirty="0" smtClean="0"/>
              <a:t> </a:t>
            </a:r>
            <a:r>
              <a:rPr lang="ru-RU" sz="2200" dirty="0" err="1" smtClean="0"/>
              <a:t>функція</a:t>
            </a:r>
            <a:r>
              <a:rPr lang="ru-RU" sz="2200" dirty="0" smtClean="0"/>
              <a:t> </a:t>
            </a:r>
            <a:r>
              <a:rPr lang="ru-RU" sz="2200" dirty="0" err="1" smtClean="0"/>
              <a:t>нервової</a:t>
            </a:r>
            <a:r>
              <a:rPr lang="ru-RU" sz="2200" dirty="0" smtClean="0"/>
              <a:t> </a:t>
            </a:r>
            <a:r>
              <a:rPr lang="ru-RU" sz="2200" dirty="0" err="1" smtClean="0"/>
              <a:t>і</a:t>
            </a:r>
            <a:r>
              <a:rPr lang="ru-RU" sz="2200" dirty="0" smtClean="0"/>
              <a:t> </a:t>
            </a:r>
            <a:r>
              <a:rPr lang="ru-RU" sz="2200" dirty="0" err="1" smtClean="0"/>
              <a:t>серцево-судинної</a:t>
            </a:r>
            <a:r>
              <a:rPr lang="ru-RU" sz="2200" dirty="0" smtClean="0"/>
              <a:t> систем, а </a:t>
            </a:r>
            <a:r>
              <a:rPr lang="ru-RU" sz="2200" dirty="0" err="1" smtClean="0"/>
              <a:t>також</a:t>
            </a:r>
            <a:r>
              <a:rPr lang="ru-RU" sz="2200" dirty="0" smtClean="0"/>
              <a:t> </a:t>
            </a:r>
            <a:r>
              <a:rPr lang="ru-RU" sz="2200" dirty="0" err="1" smtClean="0"/>
              <a:t>функція</a:t>
            </a:r>
            <a:r>
              <a:rPr lang="ru-RU" sz="2200" dirty="0" smtClean="0"/>
              <a:t> </a:t>
            </a:r>
            <a:r>
              <a:rPr lang="ru-RU" sz="2200" dirty="0" err="1" smtClean="0"/>
              <a:t>вегетативної</a:t>
            </a:r>
            <a:r>
              <a:rPr lang="ru-RU" sz="2200" dirty="0" smtClean="0"/>
              <a:t> </a:t>
            </a:r>
            <a:r>
              <a:rPr lang="ru-RU" sz="2200" dirty="0" err="1" smtClean="0"/>
              <a:t>іннервації</a:t>
            </a:r>
            <a:r>
              <a:rPr lang="ru-RU" sz="2200" dirty="0" smtClean="0"/>
              <a:t> </a:t>
            </a:r>
            <a:r>
              <a:rPr lang="ru-RU" sz="2200" dirty="0" err="1" smtClean="0"/>
              <a:t>верхніх</a:t>
            </a:r>
            <a:r>
              <a:rPr lang="ru-RU" sz="2200" dirty="0" smtClean="0"/>
              <a:t> </a:t>
            </a:r>
            <a:r>
              <a:rPr lang="ru-RU" sz="2200" dirty="0" err="1" smtClean="0"/>
              <a:t>кінцівок</a:t>
            </a:r>
            <a:r>
              <a:rPr lang="ru-RU" sz="2200" dirty="0" smtClean="0"/>
              <a:t> (</a:t>
            </a:r>
            <a:r>
              <a:rPr lang="ru-RU" sz="2200" dirty="0" err="1" smtClean="0"/>
              <a:t>гіпергідроз</a:t>
            </a:r>
            <a:r>
              <a:rPr lang="ru-RU" sz="2200" dirty="0" smtClean="0"/>
              <a:t> </a:t>
            </a:r>
            <a:r>
              <a:rPr lang="ru-RU" sz="2200" dirty="0" err="1" smtClean="0"/>
              <a:t>долонь</a:t>
            </a:r>
            <a:r>
              <a:rPr lang="ru-RU" sz="2200" dirty="0" smtClean="0"/>
              <a:t>, "</a:t>
            </a:r>
            <a:r>
              <a:rPr lang="ru-RU" sz="2200" dirty="0" err="1" smtClean="0"/>
              <a:t>марму-ровість</a:t>
            </a:r>
            <a:r>
              <a:rPr lang="ru-RU" sz="2200" dirty="0" smtClean="0"/>
              <a:t>" </a:t>
            </a:r>
            <a:r>
              <a:rPr lang="ru-RU" sz="2200" dirty="0" err="1" smtClean="0"/>
              <a:t>і</a:t>
            </a:r>
            <a:r>
              <a:rPr lang="ru-RU" sz="2200" dirty="0" smtClean="0"/>
              <a:t> </a:t>
            </a:r>
            <a:r>
              <a:rPr lang="ru-RU" sz="2200" dirty="0" err="1" smtClean="0"/>
              <a:t>зниження</a:t>
            </a:r>
            <a:r>
              <a:rPr lang="ru-RU" sz="2200" dirty="0" smtClean="0"/>
              <a:t> </a:t>
            </a:r>
            <a:r>
              <a:rPr lang="ru-RU" sz="2200" dirty="0" err="1" smtClean="0"/>
              <a:t>температури</a:t>
            </a:r>
            <a:r>
              <a:rPr lang="ru-RU" sz="2200" dirty="0" smtClean="0"/>
              <a:t> </a:t>
            </a:r>
            <a:r>
              <a:rPr lang="ru-RU" sz="2200" dirty="0" err="1" smtClean="0"/>
              <a:t>шкіри</a:t>
            </a:r>
            <a:r>
              <a:rPr lang="ru-RU" sz="2200" dirty="0" smtClean="0"/>
              <a:t>, </a:t>
            </a:r>
            <a:r>
              <a:rPr lang="ru-RU" sz="2200" dirty="0" err="1" smtClean="0"/>
              <a:t>гіперстезія</a:t>
            </a:r>
            <a:r>
              <a:rPr lang="ru-RU" sz="2200" dirty="0" smtClean="0"/>
              <a:t> </a:t>
            </a:r>
            <a:r>
              <a:rPr lang="ru-RU" sz="2200" dirty="0" err="1" smtClean="0"/>
              <a:t>кінцівок</a:t>
            </a:r>
            <a:r>
              <a:rPr lang="ru-RU" sz="2200" dirty="0" smtClean="0"/>
              <a:t> за типом "</a:t>
            </a:r>
            <a:r>
              <a:rPr lang="ru-RU" sz="2200" dirty="0" err="1" smtClean="0"/>
              <a:t>рукавичок</a:t>
            </a:r>
            <a:r>
              <a:rPr lang="ru-RU" sz="2200" dirty="0" smtClean="0"/>
              <a:t>"). При </a:t>
            </a:r>
            <a:r>
              <a:rPr lang="ru-RU" sz="2200" dirty="0" err="1" smtClean="0"/>
              <a:t>капіляроскопії</a:t>
            </a:r>
            <a:r>
              <a:rPr lang="ru-RU" sz="2200" dirty="0" smtClean="0"/>
              <a:t> </a:t>
            </a:r>
            <a:r>
              <a:rPr lang="ru-RU" sz="2200" dirty="0" err="1" smtClean="0"/>
              <a:t>нігтьового</a:t>
            </a:r>
            <a:r>
              <a:rPr lang="ru-RU" sz="2200" dirty="0" smtClean="0"/>
              <a:t> ложа </a:t>
            </a:r>
            <a:r>
              <a:rPr lang="ru-RU" sz="2200" dirty="0" err="1" smtClean="0"/>
              <a:t>пальців</a:t>
            </a:r>
            <a:r>
              <a:rPr lang="ru-RU" sz="2200" dirty="0" smtClean="0"/>
              <a:t> </a:t>
            </a:r>
            <a:r>
              <a:rPr lang="ru-RU" sz="2200" dirty="0" err="1" smtClean="0"/>
              <a:t>верхніх</a:t>
            </a:r>
            <a:r>
              <a:rPr lang="ru-RU" sz="2200" dirty="0" smtClean="0"/>
              <a:t> </a:t>
            </a:r>
            <a:r>
              <a:rPr lang="ru-RU" sz="2200" dirty="0" err="1" smtClean="0"/>
              <a:t>кінцівок</a:t>
            </a:r>
            <a:r>
              <a:rPr lang="ru-RU" sz="2200" dirty="0" smtClean="0"/>
              <a:t> </a:t>
            </a:r>
            <a:r>
              <a:rPr lang="ru-RU" sz="2200" dirty="0" err="1" smtClean="0"/>
              <a:t>виявляються</a:t>
            </a:r>
            <a:r>
              <a:rPr lang="ru-RU" sz="2200" dirty="0" smtClean="0"/>
              <a:t> </a:t>
            </a:r>
            <a:r>
              <a:rPr lang="ru-RU" sz="2200" dirty="0" err="1" smtClean="0"/>
              <a:t>лабільність</a:t>
            </a:r>
            <a:r>
              <a:rPr lang="ru-RU" sz="2200" dirty="0" smtClean="0"/>
              <a:t> </a:t>
            </a:r>
            <a:r>
              <a:rPr lang="ru-RU" sz="2200" dirty="0" err="1" smtClean="0"/>
              <a:t>капілярів</a:t>
            </a:r>
            <a:r>
              <a:rPr lang="ru-RU" sz="2200" dirty="0" smtClean="0"/>
              <a:t> </a:t>
            </a:r>
            <a:r>
              <a:rPr lang="ru-RU" sz="2200" dirty="0" err="1" smtClean="0"/>
              <a:t>і</a:t>
            </a:r>
            <a:r>
              <a:rPr lang="ru-RU" sz="2200" dirty="0" smtClean="0"/>
              <a:t> </a:t>
            </a:r>
            <a:r>
              <a:rPr lang="ru-RU" sz="2200" dirty="0" err="1" smtClean="0"/>
              <a:t>схильність</a:t>
            </a:r>
            <a:r>
              <a:rPr lang="ru-RU" sz="2200" dirty="0" smtClean="0"/>
              <a:t> </a:t>
            </a:r>
            <a:r>
              <a:rPr lang="ru-RU" sz="2200" dirty="0" err="1" smtClean="0"/>
              <a:t>їх</a:t>
            </a:r>
            <a:r>
              <a:rPr lang="ru-RU" sz="2200" dirty="0" smtClean="0"/>
              <a:t> до спазму.</a:t>
            </a:r>
          </a:p>
          <a:p>
            <a:endParaRPr lang="ru-RU" dirty="0"/>
          </a:p>
        </p:txBody>
      </p:sp>
      <p:pic>
        <p:nvPicPr>
          <p:cNvPr id="4" name="Рисунок 3" descr="potlivost-2.jpg"/>
          <p:cNvPicPr>
            <a:picLocks noChangeAspect="1"/>
          </p:cNvPicPr>
          <p:nvPr/>
        </p:nvPicPr>
        <p:blipFill>
          <a:blip r:embed="rId2"/>
          <a:stretch>
            <a:fillRect/>
          </a:stretch>
        </p:blipFill>
        <p:spPr>
          <a:xfrm>
            <a:off x="1071558" y="4786322"/>
            <a:ext cx="2857500" cy="1905000"/>
          </a:xfrm>
          <a:prstGeom prst="rect">
            <a:avLst/>
          </a:prstGeom>
        </p:spPr>
      </p:pic>
      <p:pic>
        <p:nvPicPr>
          <p:cNvPr id="5" name="Рисунок 4" descr="1325072860_golovnaya-bol.jpg"/>
          <p:cNvPicPr>
            <a:picLocks noChangeAspect="1"/>
          </p:cNvPicPr>
          <p:nvPr/>
        </p:nvPicPr>
        <p:blipFill>
          <a:blip r:embed="rId3">
            <a:clrChange>
              <a:clrFrom>
                <a:srgbClr val="FFFFFF"/>
              </a:clrFrom>
              <a:clrTo>
                <a:srgbClr val="FFFFFF">
                  <a:alpha val="0"/>
                </a:srgbClr>
              </a:clrTo>
            </a:clrChange>
          </a:blip>
          <a:stretch>
            <a:fillRect/>
          </a:stretch>
        </p:blipFill>
        <p:spPr>
          <a:xfrm>
            <a:off x="4857752" y="4714884"/>
            <a:ext cx="2893224" cy="192881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Вплив на організм людини</a:t>
            </a:r>
            <a:endParaRPr lang="ru-RU" dirty="0"/>
          </a:p>
        </p:txBody>
      </p:sp>
      <p:sp>
        <p:nvSpPr>
          <p:cNvPr id="3" name="Содержимое 2"/>
          <p:cNvSpPr>
            <a:spLocks noGrp="1"/>
          </p:cNvSpPr>
          <p:nvPr>
            <p:ph idx="1"/>
          </p:nvPr>
        </p:nvSpPr>
        <p:spPr>
          <a:xfrm>
            <a:off x="457200" y="1935480"/>
            <a:ext cx="5472122" cy="4565354"/>
          </a:xfrm>
        </p:spPr>
        <p:txBody>
          <a:bodyPr>
            <a:normAutofit fontScale="92500" lnSpcReduction="20000"/>
          </a:bodyPr>
          <a:lstStyle/>
          <a:p>
            <a:pPr>
              <a:buNone/>
            </a:pPr>
            <a:r>
              <a:rPr lang="ru-RU" dirty="0" smtClean="0"/>
              <a:t>    </a:t>
            </a:r>
            <a:r>
              <a:rPr lang="ru-RU" dirty="0" err="1" smtClean="0"/>
              <a:t>Відомий</a:t>
            </a:r>
            <a:r>
              <a:rPr lang="ru-RU" dirty="0" smtClean="0"/>
              <a:t> </a:t>
            </a:r>
            <a:r>
              <a:rPr lang="ru-RU" dirty="0" err="1" smtClean="0"/>
              <a:t>вплив</a:t>
            </a:r>
            <a:r>
              <a:rPr lang="ru-RU" dirty="0" smtClean="0"/>
              <a:t> ПМП на </a:t>
            </a:r>
            <a:r>
              <a:rPr lang="ru-RU" dirty="0" err="1" smtClean="0"/>
              <a:t>функціональне</a:t>
            </a:r>
            <a:r>
              <a:rPr lang="ru-RU" dirty="0" smtClean="0"/>
              <a:t> </a:t>
            </a:r>
            <a:r>
              <a:rPr lang="ru-RU" dirty="0" err="1" smtClean="0"/>
              <a:t>співвідношення</a:t>
            </a:r>
            <a:r>
              <a:rPr lang="ru-RU" dirty="0" smtClean="0"/>
              <a:t> </a:t>
            </a:r>
            <a:r>
              <a:rPr lang="ru-RU" dirty="0" err="1" smtClean="0"/>
              <a:t>процесів</a:t>
            </a:r>
            <a:r>
              <a:rPr lang="ru-RU" dirty="0" smtClean="0"/>
              <a:t> </a:t>
            </a:r>
            <a:r>
              <a:rPr lang="ru-RU" dirty="0" err="1" smtClean="0"/>
              <a:t>збудження</a:t>
            </a:r>
            <a:r>
              <a:rPr lang="ru-RU" dirty="0" smtClean="0"/>
              <a:t> та </a:t>
            </a:r>
            <a:r>
              <a:rPr lang="ru-RU" dirty="0" err="1" smtClean="0"/>
              <a:t>гальмування</a:t>
            </a:r>
            <a:r>
              <a:rPr lang="ru-RU" dirty="0" smtClean="0"/>
              <a:t> у структурах </a:t>
            </a:r>
            <a:r>
              <a:rPr lang="ru-RU" dirty="0" err="1" smtClean="0"/>
              <a:t>мозку</a:t>
            </a:r>
            <a:r>
              <a:rPr lang="ru-RU" dirty="0" smtClean="0"/>
              <a:t> — </a:t>
            </a:r>
            <a:r>
              <a:rPr lang="ru-RU" dirty="0" err="1" smtClean="0"/>
              <a:t>посилюються</a:t>
            </a:r>
            <a:r>
              <a:rPr lang="ru-RU" dirty="0" smtClean="0"/>
              <a:t> </a:t>
            </a:r>
            <a:r>
              <a:rPr lang="ru-RU" dirty="0" err="1" smtClean="0"/>
              <a:t>процеси</a:t>
            </a:r>
            <a:r>
              <a:rPr lang="ru-RU" dirty="0" smtClean="0"/>
              <a:t> </a:t>
            </a:r>
            <a:r>
              <a:rPr lang="ru-RU" dirty="0" err="1" smtClean="0"/>
              <a:t>збудження</a:t>
            </a:r>
            <a:r>
              <a:rPr lang="ru-RU" dirty="0" smtClean="0"/>
              <a:t> в </a:t>
            </a:r>
            <a:r>
              <a:rPr lang="ru-RU" dirty="0" err="1" smtClean="0"/>
              <a:t>корі</a:t>
            </a:r>
            <a:r>
              <a:rPr lang="ru-RU" dirty="0" smtClean="0"/>
              <a:t> великих </a:t>
            </a:r>
            <a:r>
              <a:rPr lang="ru-RU" dirty="0" err="1" smtClean="0"/>
              <a:t>півкуль</a:t>
            </a:r>
            <a:r>
              <a:rPr lang="ru-RU" dirty="0" smtClean="0"/>
              <a:t>, </a:t>
            </a:r>
            <a:r>
              <a:rPr lang="ru-RU" dirty="0" err="1" smtClean="0"/>
              <a:t>мозочку</a:t>
            </a:r>
            <a:r>
              <a:rPr lang="ru-RU" dirty="0" smtClean="0"/>
              <a:t>, </a:t>
            </a:r>
            <a:r>
              <a:rPr lang="ru-RU" dirty="0" err="1" smtClean="0"/>
              <a:t>гіпоталамусі</a:t>
            </a:r>
            <a:r>
              <a:rPr lang="ru-RU" dirty="0" smtClean="0"/>
              <a:t>. </a:t>
            </a:r>
            <a:r>
              <a:rPr lang="ru-RU" dirty="0" err="1" smtClean="0"/>
              <a:t>Внаслідок</a:t>
            </a:r>
            <a:r>
              <a:rPr lang="ru-RU" dirty="0" smtClean="0"/>
              <a:t> </a:t>
            </a:r>
            <a:r>
              <a:rPr lang="ru-RU" dirty="0" err="1" smtClean="0"/>
              <a:t>впливу</a:t>
            </a:r>
            <a:r>
              <a:rPr lang="ru-RU" dirty="0" smtClean="0"/>
              <a:t> ПМП </a:t>
            </a:r>
            <a:r>
              <a:rPr lang="ru-RU" dirty="0" err="1" smtClean="0"/>
              <a:t>підвищується</a:t>
            </a:r>
            <a:r>
              <a:rPr lang="ru-RU" dirty="0" smtClean="0"/>
              <a:t> </a:t>
            </a:r>
            <a:r>
              <a:rPr lang="ru-RU" dirty="0" err="1" smtClean="0"/>
              <a:t>вміст</a:t>
            </a:r>
            <a:r>
              <a:rPr lang="ru-RU" dirty="0" smtClean="0"/>
              <a:t> </a:t>
            </a:r>
            <a:r>
              <a:rPr lang="ru-RU" dirty="0" err="1" smtClean="0"/>
              <a:t>адреналіну</a:t>
            </a:r>
            <a:r>
              <a:rPr lang="ru-RU" dirty="0" smtClean="0"/>
              <a:t> та </a:t>
            </a:r>
            <a:r>
              <a:rPr lang="ru-RU" dirty="0" err="1" smtClean="0"/>
              <a:t>норадреналіну</a:t>
            </a:r>
            <a:r>
              <a:rPr lang="ru-RU" dirty="0" smtClean="0"/>
              <a:t> в </a:t>
            </a:r>
            <a:r>
              <a:rPr lang="ru-RU" dirty="0" err="1" smtClean="0"/>
              <a:t>крові</a:t>
            </a:r>
            <a:r>
              <a:rPr lang="ru-RU" dirty="0" smtClean="0"/>
              <a:t> </a:t>
            </a:r>
            <a:r>
              <a:rPr lang="ru-RU" dirty="0" err="1" smtClean="0"/>
              <a:t>й</a:t>
            </a:r>
            <a:r>
              <a:rPr lang="ru-RU" dirty="0" smtClean="0"/>
              <a:t> </a:t>
            </a:r>
            <a:r>
              <a:rPr lang="ru-RU" dirty="0" err="1" smtClean="0"/>
              <a:t>кортикостерону</a:t>
            </a:r>
            <a:r>
              <a:rPr lang="ru-RU" dirty="0" smtClean="0"/>
              <a:t> у тканинах </a:t>
            </a:r>
            <a:r>
              <a:rPr lang="ru-RU" dirty="0" err="1" smtClean="0"/>
              <a:t>надниркових</a:t>
            </a:r>
            <a:r>
              <a:rPr lang="ru-RU" dirty="0" smtClean="0"/>
              <a:t> </a:t>
            </a:r>
            <a:r>
              <a:rPr lang="ru-RU" dirty="0" err="1" smtClean="0"/>
              <a:t>залоз</a:t>
            </a:r>
            <a:r>
              <a:rPr lang="ru-RU" dirty="0" smtClean="0"/>
              <a:t>. </a:t>
            </a:r>
            <a:r>
              <a:rPr lang="ru-RU" dirty="0" err="1" smtClean="0"/>
              <a:t>Зміна</a:t>
            </a:r>
            <a:r>
              <a:rPr lang="ru-RU" dirty="0" smtClean="0"/>
              <a:t> </a:t>
            </a:r>
            <a:r>
              <a:rPr lang="ru-RU" dirty="0" err="1" smtClean="0"/>
              <a:t>рівня</a:t>
            </a:r>
            <a:r>
              <a:rPr lang="ru-RU" dirty="0" smtClean="0"/>
              <a:t> </a:t>
            </a:r>
            <a:r>
              <a:rPr lang="ru-RU" dirty="0" err="1" smtClean="0"/>
              <a:t>гормонів</a:t>
            </a:r>
            <a:r>
              <a:rPr lang="ru-RU" dirty="0" smtClean="0"/>
              <a:t>, у свою </a:t>
            </a:r>
            <a:r>
              <a:rPr lang="ru-RU" dirty="0" err="1" smtClean="0"/>
              <a:t>чергу</a:t>
            </a:r>
            <a:r>
              <a:rPr lang="ru-RU" dirty="0" smtClean="0"/>
              <a:t>, </a:t>
            </a:r>
            <a:r>
              <a:rPr lang="ru-RU" dirty="0" err="1" smtClean="0"/>
              <a:t>призводить</a:t>
            </a:r>
            <a:r>
              <a:rPr lang="ru-RU" dirty="0" smtClean="0"/>
              <a:t> до </a:t>
            </a:r>
            <a:r>
              <a:rPr lang="ru-RU" dirty="0" err="1" smtClean="0"/>
              <a:t>порушень</a:t>
            </a:r>
            <a:r>
              <a:rPr lang="ru-RU" dirty="0" smtClean="0"/>
              <a:t> </a:t>
            </a:r>
            <a:r>
              <a:rPr lang="ru-RU" dirty="0" err="1" smtClean="0"/>
              <a:t>функції</a:t>
            </a:r>
            <a:r>
              <a:rPr lang="ru-RU" dirty="0" smtClean="0"/>
              <a:t> </a:t>
            </a:r>
            <a:r>
              <a:rPr lang="ru-RU" dirty="0" err="1" smtClean="0"/>
              <a:t>серцево-судинної</a:t>
            </a:r>
            <a:r>
              <a:rPr lang="ru-RU" dirty="0" smtClean="0"/>
              <a:t> </a:t>
            </a:r>
            <a:r>
              <a:rPr lang="ru-RU" dirty="0" err="1" smtClean="0"/>
              <a:t>системи</a:t>
            </a:r>
            <a:r>
              <a:rPr lang="ru-RU" dirty="0" smtClean="0"/>
              <a:t>.</a:t>
            </a:r>
          </a:p>
          <a:p>
            <a:endParaRPr lang="ru-RU" dirty="0"/>
          </a:p>
        </p:txBody>
      </p:sp>
      <p:pic>
        <p:nvPicPr>
          <p:cNvPr id="4" name="Рисунок 3" descr="Image9.gif"/>
          <p:cNvPicPr>
            <a:picLocks noChangeAspect="1"/>
          </p:cNvPicPr>
          <p:nvPr/>
        </p:nvPicPr>
        <p:blipFill>
          <a:blip r:embed="rId2">
            <a:clrChange>
              <a:clrFrom>
                <a:srgbClr val="FFFFFF"/>
              </a:clrFrom>
              <a:clrTo>
                <a:srgbClr val="FFFFFF">
                  <a:alpha val="0"/>
                </a:srgbClr>
              </a:clrTo>
            </a:clrChange>
          </a:blip>
          <a:stretch>
            <a:fillRect/>
          </a:stretch>
        </p:blipFill>
        <p:spPr>
          <a:xfrm>
            <a:off x="6357950" y="2786058"/>
            <a:ext cx="2143140" cy="244930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Вплив на організм людини</a:t>
            </a:r>
            <a:endParaRPr lang="ru-RU" dirty="0"/>
          </a:p>
        </p:txBody>
      </p:sp>
      <p:sp>
        <p:nvSpPr>
          <p:cNvPr id="3" name="Содержимое 2"/>
          <p:cNvSpPr>
            <a:spLocks noGrp="1"/>
          </p:cNvSpPr>
          <p:nvPr>
            <p:ph idx="1"/>
          </p:nvPr>
        </p:nvSpPr>
        <p:spPr>
          <a:xfrm>
            <a:off x="428596" y="4429108"/>
            <a:ext cx="8229600" cy="2428892"/>
          </a:xfrm>
        </p:spPr>
        <p:txBody>
          <a:bodyPr/>
          <a:lstStyle/>
          <a:p>
            <a:pPr>
              <a:buNone/>
            </a:pPr>
            <a:r>
              <a:rPr lang="ru-RU" dirty="0" smtClean="0"/>
              <a:t>   </a:t>
            </a:r>
            <a:r>
              <a:rPr lang="ru-RU" dirty="0" err="1" smtClean="0"/>
              <a:t>Серцево-судинні</a:t>
            </a:r>
            <a:r>
              <a:rPr lang="ru-RU" dirty="0" smtClean="0"/>
              <a:t> </a:t>
            </a:r>
            <a:r>
              <a:rPr lang="ru-RU" dirty="0" err="1" smtClean="0"/>
              <a:t>порушення</a:t>
            </a:r>
            <a:r>
              <a:rPr lang="ru-RU" dirty="0" smtClean="0"/>
              <a:t> </a:t>
            </a:r>
            <a:r>
              <a:rPr lang="ru-RU" dirty="0" err="1" smtClean="0"/>
              <a:t>виявляються</a:t>
            </a:r>
            <a:r>
              <a:rPr lang="ru-RU" dirty="0" smtClean="0"/>
              <a:t> у </a:t>
            </a:r>
            <a:r>
              <a:rPr lang="ru-RU" dirty="0" err="1" smtClean="0"/>
              <a:t>зміні</a:t>
            </a:r>
            <a:r>
              <a:rPr lang="ru-RU" dirty="0" smtClean="0"/>
              <a:t> </a:t>
            </a:r>
            <a:r>
              <a:rPr lang="ru-RU" dirty="0" err="1" smtClean="0"/>
              <a:t>частоти</a:t>
            </a:r>
            <a:r>
              <a:rPr lang="ru-RU" dirty="0" smtClean="0"/>
              <a:t> </a:t>
            </a:r>
            <a:r>
              <a:rPr lang="ru-RU" dirty="0" err="1" smtClean="0"/>
              <a:t>серцевих</a:t>
            </a:r>
            <a:r>
              <a:rPr lang="ru-RU" dirty="0" smtClean="0"/>
              <a:t> </a:t>
            </a:r>
            <a:r>
              <a:rPr lang="ru-RU" dirty="0" err="1" smtClean="0"/>
              <a:t>скорочень</a:t>
            </a:r>
            <a:r>
              <a:rPr lang="ru-RU" dirty="0" smtClean="0"/>
              <a:t>, </a:t>
            </a:r>
            <a:r>
              <a:rPr lang="ru-RU" dirty="0" err="1" smtClean="0"/>
              <a:t>глухості</a:t>
            </a:r>
            <a:r>
              <a:rPr lang="ru-RU" dirty="0" smtClean="0"/>
              <a:t> </a:t>
            </a:r>
            <a:r>
              <a:rPr lang="ru-RU" dirty="0" err="1" smtClean="0"/>
              <a:t>серцевих</a:t>
            </a:r>
            <a:r>
              <a:rPr lang="ru-RU" dirty="0" smtClean="0"/>
              <a:t> </a:t>
            </a:r>
            <a:r>
              <a:rPr lang="ru-RU" dirty="0" err="1" smtClean="0"/>
              <a:t>тонів</a:t>
            </a:r>
            <a:r>
              <a:rPr lang="ru-RU" dirty="0" smtClean="0"/>
              <a:t>, </a:t>
            </a:r>
            <a:r>
              <a:rPr lang="ru-RU" dirty="0" err="1" smtClean="0"/>
              <a:t>лабільності</a:t>
            </a:r>
            <a:r>
              <a:rPr lang="ru-RU" dirty="0" smtClean="0"/>
              <a:t> </a:t>
            </a:r>
            <a:r>
              <a:rPr lang="ru-RU" dirty="0" err="1" smtClean="0"/>
              <a:t>артеріального</a:t>
            </a:r>
            <a:r>
              <a:rPr lang="ru-RU" dirty="0" smtClean="0"/>
              <a:t> </a:t>
            </a:r>
            <a:r>
              <a:rPr lang="ru-RU" dirty="0" err="1" smtClean="0"/>
              <a:t>тиску</a:t>
            </a:r>
            <a:r>
              <a:rPr lang="ru-RU" dirty="0" smtClean="0"/>
              <a:t>, </a:t>
            </a:r>
            <a:r>
              <a:rPr lang="ru-RU" dirty="0" err="1" smtClean="0"/>
              <a:t>відхиленні</a:t>
            </a:r>
            <a:r>
              <a:rPr lang="ru-RU" dirty="0" smtClean="0"/>
              <a:t> </a:t>
            </a:r>
            <a:r>
              <a:rPr lang="ru-RU" dirty="0" err="1" smtClean="0"/>
              <a:t>від</a:t>
            </a:r>
            <a:r>
              <a:rPr lang="ru-RU" dirty="0" smtClean="0"/>
              <a:t> </a:t>
            </a:r>
            <a:r>
              <a:rPr lang="ru-RU" dirty="0" err="1" smtClean="0"/>
              <a:t>норми</a:t>
            </a:r>
            <a:r>
              <a:rPr lang="ru-RU" dirty="0" smtClean="0"/>
              <a:t> ритму та </a:t>
            </a:r>
            <a:r>
              <a:rPr lang="ru-RU" dirty="0" err="1" smtClean="0"/>
              <a:t>провідності</a:t>
            </a:r>
            <a:r>
              <a:rPr lang="ru-RU" dirty="0" smtClean="0"/>
              <a:t>, </a:t>
            </a:r>
            <a:r>
              <a:rPr lang="ru-RU" dirty="0" err="1" smtClean="0"/>
              <a:t>зниженні</a:t>
            </a:r>
            <a:r>
              <a:rPr lang="ru-RU" dirty="0" smtClean="0"/>
              <a:t> </a:t>
            </a:r>
            <a:r>
              <a:rPr lang="ru-RU" dirty="0" err="1" smtClean="0"/>
              <a:t>функціональної</a:t>
            </a:r>
            <a:r>
              <a:rPr lang="ru-RU" dirty="0" smtClean="0"/>
              <a:t> </a:t>
            </a:r>
            <a:r>
              <a:rPr lang="ru-RU" dirty="0" err="1" smtClean="0"/>
              <a:t>здатності</a:t>
            </a:r>
            <a:r>
              <a:rPr lang="ru-RU" dirty="0" smtClean="0"/>
              <a:t> </a:t>
            </a:r>
            <a:r>
              <a:rPr lang="ru-RU" dirty="0" err="1" smtClean="0"/>
              <a:t>міокарду</a:t>
            </a:r>
            <a:r>
              <a:rPr lang="ru-RU" dirty="0" smtClean="0"/>
              <a:t>.</a:t>
            </a:r>
          </a:p>
          <a:p>
            <a:pPr>
              <a:buNone/>
            </a:pPr>
            <a:endParaRPr lang="ru-RU" dirty="0"/>
          </a:p>
        </p:txBody>
      </p:sp>
      <p:pic>
        <p:nvPicPr>
          <p:cNvPr id="4" name="Рисунок 3" descr="140.jpg"/>
          <p:cNvPicPr>
            <a:picLocks noChangeAspect="1"/>
          </p:cNvPicPr>
          <p:nvPr/>
        </p:nvPicPr>
        <p:blipFill>
          <a:blip r:embed="rId2"/>
          <a:stretch>
            <a:fillRect/>
          </a:stretch>
        </p:blipFill>
        <p:spPr>
          <a:xfrm>
            <a:off x="2928926" y="2071678"/>
            <a:ext cx="3071834" cy="204788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40"/>
            <a:ext cx="8229600" cy="1143000"/>
          </a:xfrm>
        </p:spPr>
        <p:txBody>
          <a:bodyPr>
            <a:normAutofit fontScale="90000"/>
          </a:bodyPr>
          <a:lstStyle/>
          <a:p>
            <a:pPr algn="ctr"/>
            <a:r>
              <a:rPr lang="uk-UA" dirty="0" smtClean="0"/>
              <a:t>Профілактика негативного впливу МП</a:t>
            </a:r>
            <a:endParaRPr lang="ru-RU" dirty="0"/>
          </a:p>
        </p:txBody>
      </p:sp>
      <p:sp>
        <p:nvSpPr>
          <p:cNvPr id="3" name="Содержимое 2"/>
          <p:cNvSpPr>
            <a:spLocks noGrp="1"/>
          </p:cNvSpPr>
          <p:nvPr>
            <p:ph idx="1"/>
          </p:nvPr>
        </p:nvSpPr>
        <p:spPr>
          <a:xfrm>
            <a:off x="428596" y="2214554"/>
            <a:ext cx="8229600" cy="4389120"/>
          </a:xfrm>
        </p:spPr>
        <p:txBody>
          <a:bodyPr>
            <a:normAutofit fontScale="92500" lnSpcReduction="20000"/>
          </a:bodyPr>
          <a:lstStyle/>
          <a:p>
            <a:pPr>
              <a:buNone/>
            </a:pPr>
            <a:r>
              <a:rPr lang="ru-RU" dirty="0" smtClean="0"/>
              <a:t>   </a:t>
            </a:r>
            <a:r>
              <a:rPr lang="ru-RU" dirty="0" err="1" smtClean="0"/>
              <a:t>Профілактика</a:t>
            </a:r>
            <a:r>
              <a:rPr lang="ru-RU" dirty="0" smtClean="0"/>
              <a:t> негативного </a:t>
            </a:r>
            <a:r>
              <a:rPr lang="ru-RU" dirty="0" err="1" smtClean="0"/>
              <a:t>впливу</a:t>
            </a:r>
            <a:r>
              <a:rPr lang="ru-RU" dirty="0" smtClean="0"/>
              <a:t> МП на </a:t>
            </a:r>
            <a:r>
              <a:rPr lang="ru-RU" dirty="0" err="1" smtClean="0"/>
              <a:t>людину</a:t>
            </a:r>
            <a:r>
              <a:rPr lang="ru-RU" dirty="0" smtClean="0"/>
              <a:t> </a:t>
            </a:r>
            <a:r>
              <a:rPr lang="ru-RU" dirty="0" err="1" smtClean="0"/>
              <a:t>зводиться</a:t>
            </a:r>
            <a:r>
              <a:rPr lang="ru-RU" dirty="0" smtClean="0"/>
              <a:t> до </a:t>
            </a:r>
            <a:r>
              <a:rPr lang="ru-RU" dirty="0" err="1" smtClean="0"/>
              <a:t>захисту</a:t>
            </a:r>
            <a:r>
              <a:rPr lang="ru-RU" dirty="0" smtClean="0"/>
              <a:t> </a:t>
            </a:r>
            <a:r>
              <a:rPr lang="ru-RU" dirty="0" err="1" smtClean="0"/>
              <a:t>її</a:t>
            </a:r>
            <a:r>
              <a:rPr lang="ru-RU" dirty="0" smtClean="0"/>
              <a:t> шляхом </a:t>
            </a:r>
            <a:r>
              <a:rPr lang="ru-RU" dirty="0" err="1" smtClean="0"/>
              <a:t>віддалення</a:t>
            </a:r>
            <a:r>
              <a:rPr lang="ru-RU" dirty="0" smtClean="0"/>
              <a:t> </a:t>
            </a:r>
            <a:r>
              <a:rPr lang="ru-RU" dirty="0" err="1" smtClean="0"/>
              <a:t>робочих</a:t>
            </a:r>
            <a:r>
              <a:rPr lang="ru-RU" dirty="0" smtClean="0"/>
              <a:t> </a:t>
            </a:r>
            <a:r>
              <a:rPr lang="ru-RU" dirty="0" err="1" smtClean="0"/>
              <a:t>місць</a:t>
            </a:r>
            <a:r>
              <a:rPr lang="ru-RU" dirty="0" smtClean="0"/>
              <a:t> </a:t>
            </a:r>
            <a:r>
              <a:rPr lang="ru-RU" dirty="0" err="1" smtClean="0"/>
              <a:t>від</a:t>
            </a:r>
            <a:r>
              <a:rPr lang="ru-RU" dirty="0" smtClean="0"/>
              <a:t> </a:t>
            </a:r>
            <a:r>
              <a:rPr lang="ru-RU" dirty="0" err="1" smtClean="0"/>
              <a:t>зони</a:t>
            </a:r>
            <a:r>
              <a:rPr lang="ru-RU" dirty="0" smtClean="0"/>
              <a:t> </a:t>
            </a:r>
            <a:r>
              <a:rPr lang="ru-RU" dirty="0" err="1" smtClean="0"/>
              <a:t>дії</a:t>
            </a:r>
            <a:r>
              <a:rPr lang="ru-RU" dirty="0" smtClean="0"/>
              <a:t> МП </a:t>
            </a:r>
            <a:r>
              <a:rPr lang="ru-RU" dirty="0" err="1" smtClean="0"/>
              <a:t>і</a:t>
            </a:r>
            <a:r>
              <a:rPr lang="ru-RU" dirty="0" smtClean="0"/>
              <a:t> </a:t>
            </a:r>
            <a:r>
              <a:rPr lang="ru-RU" dirty="0" err="1" smtClean="0"/>
              <a:t>екранування</a:t>
            </a:r>
            <a:r>
              <a:rPr lang="ru-RU" dirty="0" smtClean="0"/>
              <a:t>. </a:t>
            </a:r>
            <a:r>
              <a:rPr lang="ru-RU" dirty="0" err="1" smtClean="0"/>
              <a:t>Магнітні</a:t>
            </a:r>
            <a:r>
              <a:rPr lang="ru-RU" dirty="0" smtClean="0"/>
              <a:t> </a:t>
            </a:r>
            <a:r>
              <a:rPr lang="ru-RU" dirty="0" err="1" smtClean="0"/>
              <a:t>матеріали</a:t>
            </a:r>
            <a:r>
              <a:rPr lang="ru-RU" dirty="0" smtClean="0"/>
              <a:t> та </a:t>
            </a:r>
            <a:r>
              <a:rPr lang="ru-RU" dirty="0" err="1" smtClean="0"/>
              <a:t>пристрої</a:t>
            </a:r>
            <a:r>
              <a:rPr lang="ru-RU" dirty="0" smtClean="0"/>
              <a:t> в </a:t>
            </a:r>
            <a:r>
              <a:rPr lang="ru-RU" dirty="0" err="1" smtClean="0"/>
              <a:t>загальних</a:t>
            </a:r>
            <a:r>
              <a:rPr lang="ru-RU" dirty="0" smtClean="0"/>
              <a:t> </a:t>
            </a:r>
            <a:r>
              <a:rPr lang="ru-RU" dirty="0" err="1" smtClean="0"/>
              <a:t>приміщеннях</a:t>
            </a:r>
            <a:r>
              <a:rPr lang="ru-RU" dirty="0" smtClean="0"/>
              <a:t> </a:t>
            </a:r>
            <a:r>
              <a:rPr lang="ru-RU" dirty="0" err="1" smtClean="0"/>
              <a:t>слід</a:t>
            </a:r>
            <a:r>
              <a:rPr lang="ru-RU" dirty="0" smtClean="0"/>
              <a:t> </a:t>
            </a:r>
            <a:r>
              <a:rPr lang="ru-RU" dirty="0" err="1" smtClean="0"/>
              <a:t>розміщувати</a:t>
            </a:r>
            <a:r>
              <a:rPr lang="ru-RU" dirty="0" smtClean="0"/>
              <a:t> на </a:t>
            </a:r>
            <a:r>
              <a:rPr lang="ru-RU" dirty="0" err="1" smtClean="0"/>
              <a:t>відстані</a:t>
            </a:r>
            <a:r>
              <a:rPr lang="ru-RU" dirty="0" smtClean="0"/>
              <a:t> 1,5-2 м </a:t>
            </a:r>
            <a:r>
              <a:rPr lang="ru-RU" dirty="0" err="1" smtClean="0"/>
              <a:t>від</a:t>
            </a:r>
            <a:r>
              <a:rPr lang="ru-RU" dirty="0" smtClean="0"/>
              <a:t> </a:t>
            </a:r>
            <a:r>
              <a:rPr lang="ru-RU" dirty="0" err="1" smtClean="0"/>
              <a:t>робочих</a:t>
            </a:r>
            <a:r>
              <a:rPr lang="ru-RU" dirty="0" smtClean="0"/>
              <a:t> </a:t>
            </a:r>
            <a:r>
              <a:rPr lang="ru-RU" dirty="0" err="1" smtClean="0"/>
              <a:t>місць</a:t>
            </a:r>
            <a:r>
              <a:rPr lang="ru-RU" dirty="0" smtClean="0"/>
              <a:t>. На </a:t>
            </a:r>
            <a:r>
              <a:rPr lang="ru-RU" dirty="0" err="1" smtClean="0"/>
              <a:t>такій</a:t>
            </a:r>
            <a:r>
              <a:rPr lang="ru-RU" dirty="0" smtClean="0"/>
              <a:t> </a:t>
            </a:r>
            <a:r>
              <a:rPr lang="ru-RU" dirty="0" err="1" smtClean="0"/>
              <a:t>самій</a:t>
            </a:r>
            <a:r>
              <a:rPr lang="ru-RU" dirty="0" smtClean="0"/>
              <a:t> </a:t>
            </a:r>
            <a:r>
              <a:rPr lang="ru-RU" dirty="0" err="1" smtClean="0"/>
              <a:t>відстані</a:t>
            </a:r>
            <a:r>
              <a:rPr lang="ru-RU" dirty="0" smtClean="0"/>
              <a:t> </a:t>
            </a:r>
            <a:r>
              <a:rPr lang="ru-RU" dirty="0" err="1" smtClean="0"/>
              <a:t>необхідно</a:t>
            </a:r>
            <a:r>
              <a:rPr lang="ru-RU" dirty="0" smtClean="0"/>
              <a:t> </a:t>
            </a:r>
            <a:r>
              <a:rPr lang="ru-RU" dirty="0" err="1" smtClean="0"/>
              <a:t>розміщувати</a:t>
            </a:r>
            <a:r>
              <a:rPr lang="ru-RU" dirty="0" smtClean="0"/>
              <a:t> </a:t>
            </a:r>
            <a:r>
              <a:rPr lang="ru-RU" dirty="0" err="1" smtClean="0"/>
              <a:t>магнітні</a:t>
            </a:r>
            <a:r>
              <a:rPr lang="ru-RU" dirty="0" smtClean="0"/>
              <a:t> установки. </a:t>
            </a:r>
            <a:r>
              <a:rPr lang="ru-RU" dirty="0" err="1" smtClean="0"/>
              <a:t>Оскільки</a:t>
            </a:r>
            <a:r>
              <a:rPr lang="ru-RU" dirty="0" smtClean="0"/>
              <a:t> робота в </a:t>
            </a:r>
            <a:r>
              <a:rPr lang="ru-RU" dirty="0" err="1" smtClean="0"/>
              <a:t>зоні</a:t>
            </a:r>
            <a:r>
              <a:rPr lang="ru-RU" dirty="0" smtClean="0"/>
              <a:t> МП часто </a:t>
            </a:r>
            <a:r>
              <a:rPr lang="ru-RU" dirty="0" err="1" smtClean="0"/>
              <a:t>пов'язана</a:t>
            </a:r>
            <a:r>
              <a:rPr lang="ru-RU" dirty="0" smtClean="0"/>
              <a:t> </a:t>
            </a:r>
            <a:r>
              <a:rPr lang="ru-RU" dirty="0" err="1" smtClean="0"/>
              <a:t>з</a:t>
            </a:r>
            <a:r>
              <a:rPr lang="ru-RU" dirty="0" smtClean="0"/>
              <a:t> </a:t>
            </a:r>
            <a:r>
              <a:rPr lang="ru-RU" dirty="0" err="1" smtClean="0"/>
              <a:t>дією</a:t>
            </a:r>
            <a:r>
              <a:rPr lang="ru-RU" dirty="0" smtClean="0"/>
              <a:t> </a:t>
            </a:r>
            <a:r>
              <a:rPr lang="ru-RU" dirty="0" err="1" smtClean="0"/>
              <a:t>додаткових</a:t>
            </a:r>
            <a:r>
              <a:rPr lang="ru-RU" dirty="0" smtClean="0"/>
              <a:t> </a:t>
            </a:r>
            <a:r>
              <a:rPr lang="ru-RU" dirty="0" err="1" smtClean="0"/>
              <a:t>факторів</a:t>
            </a:r>
            <a:r>
              <a:rPr lang="ru-RU" dirty="0" smtClean="0"/>
              <a:t> </a:t>
            </a:r>
            <a:r>
              <a:rPr lang="ru-RU" dirty="0" err="1" smtClean="0"/>
              <a:t>виробничого</a:t>
            </a:r>
            <a:r>
              <a:rPr lang="ru-RU" dirty="0" smtClean="0"/>
              <a:t> </a:t>
            </a:r>
            <a:r>
              <a:rPr lang="ru-RU" dirty="0" err="1" smtClean="0"/>
              <a:t>середовища</a:t>
            </a:r>
            <a:r>
              <a:rPr lang="ru-RU" dirty="0" smtClean="0"/>
              <a:t>, </a:t>
            </a:r>
            <a:r>
              <a:rPr lang="ru-RU" dirty="0" err="1" smtClean="0"/>
              <a:t>наприклад</a:t>
            </a:r>
            <a:r>
              <a:rPr lang="ru-RU" dirty="0" smtClean="0"/>
              <a:t> </a:t>
            </a:r>
            <a:r>
              <a:rPr lang="ru-RU" dirty="0" err="1" smtClean="0"/>
              <a:t>з</a:t>
            </a:r>
            <a:r>
              <a:rPr lang="ru-RU" dirty="0" smtClean="0"/>
              <a:t> </a:t>
            </a:r>
            <a:r>
              <a:rPr lang="ru-RU" dirty="0" err="1" smtClean="0"/>
              <a:t>виділенням</a:t>
            </a:r>
            <a:r>
              <a:rPr lang="ru-RU" dirty="0" smtClean="0"/>
              <a:t> </a:t>
            </a:r>
            <a:r>
              <a:rPr lang="ru-RU" dirty="0" err="1" smtClean="0"/>
              <a:t>теплоти</a:t>
            </a:r>
            <a:r>
              <a:rPr lang="ru-RU" dirty="0" smtClean="0"/>
              <a:t>, </a:t>
            </a:r>
            <a:r>
              <a:rPr lang="ru-RU" dirty="0" err="1" smtClean="0"/>
              <a:t>слід</a:t>
            </a:r>
            <a:r>
              <a:rPr lang="ru-RU" dirty="0" smtClean="0"/>
              <a:t> </a:t>
            </a:r>
            <a:r>
              <a:rPr lang="ru-RU" dirty="0" err="1" smtClean="0"/>
              <a:t>передбачати</a:t>
            </a:r>
            <a:r>
              <a:rPr lang="ru-RU" dirty="0" smtClean="0"/>
              <a:t> </a:t>
            </a:r>
            <a:r>
              <a:rPr lang="ru-RU" dirty="0" err="1" smtClean="0"/>
              <a:t>термоізоляцію</a:t>
            </a:r>
            <a:r>
              <a:rPr lang="ru-RU" dirty="0" smtClean="0"/>
              <a:t> </a:t>
            </a:r>
            <a:r>
              <a:rPr lang="ru-RU" dirty="0" err="1" smtClean="0"/>
              <a:t>електропечей</a:t>
            </a:r>
            <a:r>
              <a:rPr lang="ru-RU" dirty="0" smtClean="0"/>
              <a:t>, </a:t>
            </a:r>
            <a:r>
              <a:rPr lang="ru-RU" dirty="0" err="1" smtClean="0"/>
              <a:t>встановлювати</a:t>
            </a:r>
            <a:r>
              <a:rPr lang="ru-RU" dirty="0" smtClean="0"/>
              <a:t> </a:t>
            </a:r>
            <a:r>
              <a:rPr lang="ru-RU" dirty="0" err="1" smtClean="0"/>
              <a:t>вентиляцію</a:t>
            </a:r>
            <a:r>
              <a:rPr lang="ru-RU" dirty="0" smtClean="0"/>
              <a:t> у </a:t>
            </a:r>
            <a:r>
              <a:rPr lang="ru-RU" dirty="0" err="1" smtClean="0"/>
              <a:t>приміщеннях</a:t>
            </a:r>
            <a:r>
              <a:rPr lang="ru-RU" dirty="0" smtClean="0"/>
              <a:t>, де </a:t>
            </a:r>
            <a:r>
              <a:rPr lang="ru-RU" dirty="0" err="1" smtClean="0"/>
              <a:t>відбувається</a:t>
            </a:r>
            <a:r>
              <a:rPr lang="ru-RU" dirty="0" smtClean="0"/>
              <a:t> </a:t>
            </a:r>
            <a:r>
              <a:rPr lang="ru-RU" dirty="0" err="1" smtClean="0"/>
              <a:t>термічна</a:t>
            </a:r>
            <a:r>
              <a:rPr lang="ru-RU" dirty="0" smtClean="0"/>
              <a:t> </a:t>
            </a:r>
            <a:r>
              <a:rPr lang="ru-RU" dirty="0" err="1" smtClean="0"/>
              <a:t>обробка</a:t>
            </a:r>
            <a:r>
              <a:rPr lang="ru-RU" dirty="0" smtClean="0"/>
              <a:t>, а </a:t>
            </a:r>
            <a:r>
              <a:rPr lang="ru-RU" dirty="0" err="1" smtClean="0"/>
              <a:t>також</a:t>
            </a:r>
            <a:r>
              <a:rPr lang="ru-RU" dirty="0" smtClean="0"/>
              <a:t> </a:t>
            </a:r>
            <a:r>
              <a:rPr lang="ru-RU" dirty="0" err="1" smtClean="0"/>
              <a:t>розміщувати</a:t>
            </a:r>
            <a:r>
              <a:rPr lang="ru-RU" dirty="0" smtClean="0"/>
              <a:t> </a:t>
            </a:r>
            <a:r>
              <a:rPr lang="ru-RU" dirty="0" err="1" smtClean="0"/>
              <a:t>біля</a:t>
            </a:r>
            <a:r>
              <a:rPr lang="ru-RU" dirty="0" smtClean="0"/>
              <a:t> </a:t>
            </a:r>
            <a:r>
              <a:rPr lang="ru-RU" dirty="0" err="1" smtClean="0"/>
              <a:t>люків</a:t>
            </a:r>
            <a:r>
              <a:rPr lang="ru-RU" dirty="0" smtClean="0"/>
              <a:t> печей </a:t>
            </a:r>
            <a:r>
              <a:rPr lang="ru-RU" dirty="0" err="1" smtClean="0"/>
              <a:t>екрани</a:t>
            </a:r>
            <a:r>
              <a:rPr lang="ru-RU" dirty="0" smtClean="0"/>
              <a:t> </a:t>
            </a:r>
            <a:r>
              <a:rPr lang="ru-RU" dirty="0" err="1" smtClean="0"/>
              <a:t>з</a:t>
            </a:r>
            <a:r>
              <a:rPr lang="ru-RU" dirty="0" smtClean="0"/>
              <a:t> </a:t>
            </a:r>
            <a:r>
              <a:rPr lang="ru-RU" dirty="0" err="1" smtClean="0"/>
              <a:t>оглядовим</a:t>
            </a:r>
            <a:r>
              <a:rPr lang="ru-RU" dirty="0" smtClean="0"/>
              <a:t> </a:t>
            </a:r>
            <a:r>
              <a:rPr lang="ru-RU" dirty="0" err="1" smtClean="0"/>
              <a:t>склом</a:t>
            </a:r>
            <a:r>
              <a:rPr lang="ru-RU" dirty="0" smtClean="0"/>
              <a:t>. В </a:t>
            </a:r>
            <a:r>
              <a:rPr lang="ru-RU" dirty="0" err="1" smtClean="0"/>
              <a:t>окремих</a:t>
            </a:r>
            <a:r>
              <a:rPr lang="ru-RU" dirty="0" smtClean="0"/>
              <a:t> </a:t>
            </a:r>
            <a:r>
              <a:rPr lang="ru-RU" dirty="0" err="1" smtClean="0"/>
              <a:t>випадках</a:t>
            </a:r>
            <a:r>
              <a:rPr lang="ru-RU" dirty="0" smtClean="0"/>
              <a:t> </a:t>
            </a:r>
            <a:r>
              <a:rPr lang="ru-RU" dirty="0" err="1" smtClean="0"/>
              <a:t>потрібно</a:t>
            </a:r>
            <a:r>
              <a:rPr lang="ru-RU" dirty="0" smtClean="0"/>
              <a:t> </a:t>
            </a:r>
            <a:r>
              <a:rPr lang="ru-RU" dirty="0" err="1" smtClean="0"/>
              <a:t>застосовувати</a:t>
            </a:r>
            <a:r>
              <a:rPr lang="ru-RU" dirty="0" smtClean="0"/>
              <a:t> </a:t>
            </a:r>
            <a:r>
              <a:rPr lang="ru-RU" dirty="0" err="1" smtClean="0"/>
              <a:t>пилопригнічення</a:t>
            </a:r>
            <a:r>
              <a:rPr lang="ru-RU" dirty="0" smtClean="0"/>
              <a:t>.</a:t>
            </a:r>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pPr algn="ctr"/>
            <a:r>
              <a:rPr lang="uk-UA" dirty="0" smtClean="0"/>
              <a:t>Профілактика негативного впливу МП</a:t>
            </a:r>
            <a:endParaRPr lang="ru-RU" dirty="0"/>
          </a:p>
        </p:txBody>
      </p:sp>
      <p:sp>
        <p:nvSpPr>
          <p:cNvPr id="3" name="Содержимое 2"/>
          <p:cNvSpPr>
            <a:spLocks noGrp="1"/>
          </p:cNvSpPr>
          <p:nvPr>
            <p:ph idx="1"/>
          </p:nvPr>
        </p:nvSpPr>
        <p:spPr>
          <a:xfrm>
            <a:off x="457200" y="1935480"/>
            <a:ext cx="8229600" cy="2779404"/>
          </a:xfrm>
        </p:spPr>
        <p:txBody>
          <a:bodyPr>
            <a:normAutofit/>
          </a:bodyPr>
          <a:lstStyle/>
          <a:p>
            <a:pPr>
              <a:buNone/>
            </a:pPr>
            <a:r>
              <a:rPr lang="ru-RU" sz="2200" dirty="0" smtClean="0"/>
              <a:t>    Особи, </a:t>
            </a:r>
            <a:r>
              <a:rPr lang="ru-RU" sz="2200" dirty="0" err="1" smtClean="0"/>
              <a:t>які</a:t>
            </a:r>
            <a:r>
              <a:rPr lang="ru-RU" sz="2200" dirty="0" smtClean="0"/>
              <a:t> </a:t>
            </a:r>
            <a:r>
              <a:rPr lang="ru-RU" sz="2200" dirty="0" err="1" smtClean="0"/>
              <a:t>працюють</a:t>
            </a:r>
            <a:r>
              <a:rPr lang="ru-RU" sz="2200" dirty="0" smtClean="0"/>
              <a:t> на </a:t>
            </a:r>
            <a:r>
              <a:rPr lang="ru-RU" sz="2200" dirty="0" err="1" smtClean="0"/>
              <a:t>магнітних</a:t>
            </a:r>
            <a:r>
              <a:rPr lang="ru-RU" sz="2200" dirty="0" smtClean="0"/>
              <a:t> установках </a:t>
            </a:r>
            <a:r>
              <a:rPr lang="ru-RU" sz="2200" dirty="0" err="1" smtClean="0"/>
              <a:t>і</a:t>
            </a:r>
            <a:r>
              <a:rPr lang="ru-RU" sz="2200" dirty="0" smtClean="0"/>
              <a:t> </a:t>
            </a:r>
            <a:r>
              <a:rPr lang="ru-RU" sz="2200" dirty="0" err="1" smtClean="0"/>
              <a:t>з</a:t>
            </a:r>
            <a:r>
              <a:rPr lang="ru-RU" sz="2200" dirty="0" smtClean="0"/>
              <a:t> </a:t>
            </a:r>
            <a:r>
              <a:rPr lang="ru-RU" sz="2200" dirty="0" err="1" smtClean="0"/>
              <a:t>магнітними</a:t>
            </a:r>
            <a:r>
              <a:rPr lang="ru-RU" sz="2200" dirty="0" smtClean="0"/>
              <a:t> </a:t>
            </a:r>
            <a:r>
              <a:rPr lang="ru-RU" sz="2200" dirty="0" err="1" smtClean="0"/>
              <a:t>матеріалами</a:t>
            </a:r>
            <a:r>
              <a:rPr lang="ru-RU" sz="2200" dirty="0" smtClean="0"/>
              <a:t>, </a:t>
            </a:r>
            <a:r>
              <a:rPr lang="ru-RU" sz="2200" dirty="0" err="1" smtClean="0"/>
              <a:t>підлягають</a:t>
            </a:r>
            <a:r>
              <a:rPr lang="ru-RU" sz="2200" dirty="0" smtClean="0"/>
              <a:t> </a:t>
            </a:r>
            <a:r>
              <a:rPr lang="ru-RU" sz="2200" dirty="0" err="1" smtClean="0"/>
              <a:t>запобіжним</a:t>
            </a:r>
            <a:r>
              <a:rPr lang="ru-RU" sz="2200" dirty="0" smtClean="0"/>
              <a:t> </a:t>
            </a:r>
            <a:r>
              <a:rPr lang="ru-RU" sz="2200" dirty="0" err="1" smtClean="0"/>
              <a:t>і</a:t>
            </a:r>
            <a:r>
              <a:rPr lang="ru-RU" sz="2200" dirty="0" smtClean="0"/>
              <a:t> </a:t>
            </a:r>
            <a:r>
              <a:rPr lang="ru-RU" sz="2200" dirty="0" err="1" smtClean="0"/>
              <a:t>періодичним</a:t>
            </a:r>
            <a:r>
              <a:rPr lang="ru-RU" sz="2200" dirty="0" smtClean="0"/>
              <a:t> </a:t>
            </a:r>
            <a:r>
              <a:rPr lang="ru-RU" sz="2200" dirty="0" err="1" smtClean="0"/>
              <a:t>медичним</a:t>
            </a:r>
            <a:r>
              <a:rPr lang="ru-RU" sz="2200" dirty="0" smtClean="0"/>
              <a:t> </a:t>
            </a:r>
            <a:r>
              <a:rPr lang="ru-RU" sz="2200" dirty="0" err="1" smtClean="0"/>
              <a:t>оглядам</a:t>
            </a:r>
            <a:r>
              <a:rPr lang="ru-RU" sz="2200" dirty="0" smtClean="0"/>
              <a:t> один раз на два роки. В </a:t>
            </a:r>
            <a:r>
              <a:rPr lang="ru-RU" sz="2200" dirty="0" err="1" smtClean="0"/>
              <a:t>огляді</a:t>
            </a:r>
            <a:r>
              <a:rPr lang="ru-RU" sz="2200" dirty="0" smtClean="0"/>
              <a:t> </a:t>
            </a:r>
            <a:r>
              <a:rPr lang="ru-RU" sz="2200" dirty="0" err="1" smtClean="0"/>
              <a:t>мають</a:t>
            </a:r>
            <a:r>
              <a:rPr lang="ru-RU" sz="2200" dirty="0" smtClean="0"/>
              <a:t> </a:t>
            </a:r>
            <a:r>
              <a:rPr lang="ru-RU" sz="2200" dirty="0" err="1" smtClean="0"/>
              <a:t>брати</a:t>
            </a:r>
            <a:r>
              <a:rPr lang="ru-RU" sz="2200" dirty="0" smtClean="0"/>
              <a:t> участь </a:t>
            </a:r>
            <a:r>
              <a:rPr lang="ru-RU" sz="2200" dirty="0" err="1" smtClean="0"/>
              <a:t>лікар-терапевт</a:t>
            </a:r>
            <a:r>
              <a:rPr lang="ru-RU" sz="2200" dirty="0" smtClean="0"/>
              <a:t>, невропатолог </a:t>
            </a:r>
            <a:r>
              <a:rPr lang="ru-RU" sz="2200" dirty="0" err="1" smtClean="0"/>
              <a:t>і</a:t>
            </a:r>
            <a:r>
              <a:rPr lang="ru-RU" sz="2200" dirty="0" smtClean="0"/>
              <a:t>, за </a:t>
            </a:r>
            <a:r>
              <a:rPr lang="ru-RU" sz="2200" dirty="0" err="1" smtClean="0"/>
              <a:t>показаннями</a:t>
            </a:r>
            <a:r>
              <a:rPr lang="ru-RU" sz="2200" dirty="0" smtClean="0"/>
              <a:t>, отоларинголог, </a:t>
            </a:r>
            <a:r>
              <a:rPr lang="ru-RU" sz="2200" dirty="0" err="1" smtClean="0"/>
              <a:t>окуліст</a:t>
            </a:r>
            <a:r>
              <a:rPr lang="ru-RU" sz="2200" dirty="0" smtClean="0"/>
              <a:t> </a:t>
            </a:r>
            <a:r>
              <a:rPr lang="ru-RU" sz="2200" dirty="0" err="1" smtClean="0"/>
              <a:t>і</a:t>
            </a:r>
            <a:r>
              <a:rPr lang="ru-RU" sz="2200" dirty="0" smtClean="0"/>
              <a:t> рентгенолог. </a:t>
            </a:r>
            <a:endParaRPr lang="ru-RU" dirty="0"/>
          </a:p>
        </p:txBody>
      </p:sp>
      <p:pic>
        <p:nvPicPr>
          <p:cNvPr id="4" name="Рисунок 3" descr="people.jpg"/>
          <p:cNvPicPr>
            <a:picLocks noChangeAspect="1"/>
          </p:cNvPicPr>
          <p:nvPr/>
        </p:nvPicPr>
        <p:blipFill>
          <a:blip r:embed="rId2"/>
          <a:stretch>
            <a:fillRect/>
          </a:stretch>
        </p:blipFill>
        <p:spPr>
          <a:xfrm>
            <a:off x="5572132" y="3786190"/>
            <a:ext cx="3151677" cy="2500330"/>
          </a:xfrm>
          <a:prstGeom prst="rect">
            <a:avLst/>
          </a:prstGeom>
        </p:spPr>
      </p:pic>
      <p:sp>
        <p:nvSpPr>
          <p:cNvPr id="9" name="TextBox 8"/>
          <p:cNvSpPr txBox="1"/>
          <p:nvPr/>
        </p:nvSpPr>
        <p:spPr>
          <a:xfrm>
            <a:off x="714348" y="3714752"/>
            <a:ext cx="4643470" cy="2523768"/>
          </a:xfrm>
          <a:prstGeom prst="rect">
            <a:avLst/>
          </a:prstGeom>
          <a:noFill/>
        </p:spPr>
        <p:txBody>
          <a:bodyPr wrap="square" rtlCol="0">
            <a:spAutoFit/>
          </a:bodyPr>
          <a:lstStyle/>
          <a:p>
            <a:r>
              <a:rPr lang="ru-RU" sz="2000" dirty="0" err="1" smtClean="0"/>
              <a:t>Медичними</a:t>
            </a:r>
            <a:r>
              <a:rPr lang="ru-RU" sz="2000" dirty="0" smtClean="0"/>
              <a:t> </a:t>
            </a:r>
            <a:r>
              <a:rPr lang="ru-RU" sz="2000" dirty="0" err="1" smtClean="0"/>
              <a:t>протипоказаннями</a:t>
            </a:r>
            <a:r>
              <a:rPr lang="ru-RU" sz="2000" dirty="0" smtClean="0"/>
              <a:t> до </a:t>
            </a:r>
            <a:r>
              <a:rPr lang="ru-RU" sz="2000" dirty="0" err="1" smtClean="0"/>
              <a:t>роботи</a:t>
            </a:r>
            <a:r>
              <a:rPr lang="ru-RU" sz="2000" dirty="0" smtClean="0"/>
              <a:t> в </a:t>
            </a:r>
            <a:r>
              <a:rPr lang="ru-RU" sz="2000" dirty="0" err="1" smtClean="0"/>
              <a:t>умовах</a:t>
            </a:r>
            <a:r>
              <a:rPr lang="ru-RU" sz="2000" dirty="0" smtClean="0"/>
              <a:t> </a:t>
            </a:r>
            <a:r>
              <a:rPr lang="ru-RU" sz="2000" dirty="0" err="1" smtClean="0"/>
              <a:t>дії</a:t>
            </a:r>
            <a:r>
              <a:rPr lang="ru-RU" sz="2000" dirty="0" smtClean="0"/>
              <a:t> </a:t>
            </a:r>
            <a:r>
              <a:rPr lang="ru-RU" sz="2000" dirty="0" err="1" smtClean="0"/>
              <a:t>магнітного</a:t>
            </a:r>
            <a:r>
              <a:rPr lang="ru-RU" sz="2000" dirty="0" smtClean="0"/>
              <a:t> поля </a:t>
            </a:r>
            <a:r>
              <a:rPr lang="ru-RU" sz="2000" dirty="0" err="1" smtClean="0"/>
              <a:t>є</a:t>
            </a:r>
            <a:r>
              <a:rPr lang="ru-RU" sz="2000" dirty="0" smtClean="0"/>
              <a:t> </a:t>
            </a:r>
            <a:r>
              <a:rPr lang="ru-RU" sz="2000" dirty="0" err="1" smtClean="0"/>
              <a:t>органічні</a:t>
            </a:r>
            <a:r>
              <a:rPr lang="ru-RU" sz="2000" dirty="0" smtClean="0"/>
              <a:t> </a:t>
            </a:r>
            <a:r>
              <a:rPr lang="ru-RU" sz="2000" dirty="0" err="1" smtClean="0"/>
              <a:t>захворювання</a:t>
            </a:r>
            <a:r>
              <a:rPr lang="ru-RU" sz="2000" dirty="0" smtClean="0"/>
              <a:t> </a:t>
            </a:r>
            <a:r>
              <a:rPr lang="ru-RU" sz="2000" dirty="0" err="1" smtClean="0"/>
              <a:t>серця</a:t>
            </a:r>
            <a:r>
              <a:rPr lang="ru-RU" sz="2000" dirty="0" smtClean="0"/>
              <a:t> </a:t>
            </a:r>
            <a:r>
              <a:rPr lang="ru-RU" sz="2000" dirty="0" err="1" smtClean="0"/>
              <a:t>і</a:t>
            </a:r>
            <a:r>
              <a:rPr lang="ru-RU" sz="2000" dirty="0" smtClean="0"/>
              <a:t> </a:t>
            </a:r>
            <a:r>
              <a:rPr lang="ru-RU" sz="2000" dirty="0" err="1" smtClean="0"/>
              <a:t>судин</a:t>
            </a:r>
            <a:r>
              <a:rPr lang="ru-RU" sz="2000" dirty="0" smtClean="0"/>
              <a:t>, </a:t>
            </a:r>
            <a:r>
              <a:rPr lang="ru-RU" sz="2000" dirty="0" err="1" smtClean="0"/>
              <a:t>центральної</a:t>
            </a:r>
            <a:r>
              <a:rPr lang="ru-RU" sz="2000" dirty="0" smtClean="0"/>
              <a:t> та </a:t>
            </a:r>
            <a:r>
              <a:rPr lang="ru-RU" sz="2000" dirty="0" err="1" smtClean="0"/>
              <a:t>периферичної</a:t>
            </a:r>
            <a:r>
              <a:rPr lang="ru-RU" sz="2000" dirty="0" smtClean="0"/>
              <a:t> </a:t>
            </a:r>
            <a:r>
              <a:rPr lang="ru-RU" sz="2000" dirty="0" err="1" smtClean="0"/>
              <a:t>нервової</a:t>
            </a:r>
            <a:r>
              <a:rPr lang="ru-RU" sz="2000" dirty="0" smtClean="0"/>
              <a:t> систем, особливо </a:t>
            </a:r>
            <a:r>
              <a:rPr lang="ru-RU" sz="2000" dirty="0" err="1" smtClean="0"/>
              <a:t>вегетативні</a:t>
            </a:r>
            <a:r>
              <a:rPr lang="ru-RU" sz="2000" dirty="0" smtClean="0"/>
              <a:t> </a:t>
            </a:r>
            <a:r>
              <a:rPr lang="ru-RU" sz="2000" dirty="0" err="1" smtClean="0"/>
              <a:t>поліневрити</a:t>
            </a:r>
            <a:r>
              <a:rPr lang="ru-RU" sz="2000" dirty="0" smtClean="0"/>
              <a:t>, </a:t>
            </a:r>
            <a:r>
              <a:rPr lang="ru-RU" sz="2000" dirty="0" err="1" smtClean="0"/>
              <a:t>виражені</a:t>
            </a:r>
            <a:r>
              <a:rPr lang="ru-RU" sz="2000" dirty="0" smtClean="0"/>
              <a:t> </a:t>
            </a:r>
            <a:r>
              <a:rPr lang="ru-RU" sz="2000" dirty="0" err="1" smtClean="0"/>
              <a:t>ендокринні</a:t>
            </a:r>
            <a:r>
              <a:rPr lang="ru-RU" sz="2000" dirty="0" smtClean="0"/>
              <a:t> </a:t>
            </a:r>
            <a:r>
              <a:rPr lang="ru-RU" sz="2000" dirty="0" err="1" smtClean="0"/>
              <a:t>захворювання</a:t>
            </a:r>
            <a:r>
              <a:rPr lang="ru-RU" sz="2000" dirty="0" smtClean="0"/>
              <a:t>.</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1857364"/>
            <a:ext cx="6515120" cy="1857388"/>
          </a:xfrm>
          <a:scene3d>
            <a:camera prst="perspectiveContrastingRightFacing"/>
            <a:lightRig rig="threePt" dir="t"/>
          </a:scene3d>
        </p:spPr>
        <p:txBody>
          <a:bodyPr>
            <a:noAutofit/>
          </a:bodyPr>
          <a:lstStyle/>
          <a:p>
            <a:r>
              <a:rPr lang="uk-UA" sz="9600" dirty="0" smtClean="0"/>
              <a:t>Кінець .</a:t>
            </a:r>
            <a:endParaRPr lang="ru-RU" sz="9600" dirty="0"/>
          </a:p>
        </p:txBody>
      </p:sp>
      <p:pic>
        <p:nvPicPr>
          <p:cNvPr id="4" name="Рисунок 3" descr="compas8-01.jpg"/>
          <p:cNvPicPr>
            <a:picLocks noChangeAspect="1"/>
          </p:cNvPicPr>
          <p:nvPr/>
        </p:nvPicPr>
        <p:blipFill>
          <a:blip r:embed="rId2">
            <a:clrChange>
              <a:clrFrom>
                <a:srgbClr val="FFFFFF"/>
              </a:clrFrom>
              <a:clrTo>
                <a:srgbClr val="FFFFFF">
                  <a:alpha val="0"/>
                </a:srgbClr>
              </a:clrTo>
            </a:clrChange>
          </a:blip>
          <a:stretch>
            <a:fillRect/>
          </a:stretch>
        </p:blipFill>
        <p:spPr>
          <a:xfrm>
            <a:off x="0" y="714356"/>
            <a:ext cx="3214690" cy="3214690"/>
          </a:xfrm>
          <a:prstGeom prst="rect">
            <a:avLst/>
          </a:prstGeom>
        </p:spPr>
      </p:pic>
      <p:pic>
        <p:nvPicPr>
          <p:cNvPr id="5" name="Рисунок 4" descr="magnet-clip-art_72243.jpg"/>
          <p:cNvPicPr>
            <a:picLocks noChangeAspect="1"/>
          </p:cNvPicPr>
          <p:nvPr/>
        </p:nvPicPr>
        <p:blipFill>
          <a:blip r:embed="rId3">
            <a:clrChange>
              <a:clrFrom>
                <a:srgbClr val="FFFFFF"/>
              </a:clrFrom>
              <a:clrTo>
                <a:srgbClr val="FFFFFF">
                  <a:alpha val="0"/>
                </a:srgbClr>
              </a:clrTo>
            </a:clrChange>
          </a:blip>
          <a:stretch>
            <a:fillRect/>
          </a:stretch>
        </p:blipFill>
        <p:spPr>
          <a:xfrm>
            <a:off x="4714876" y="3929066"/>
            <a:ext cx="3962418" cy="2506578"/>
          </a:xfrm>
          <a:prstGeom prst="rect">
            <a:avLst/>
          </a:prstGeom>
        </p:spPr>
      </p:pic>
      <p:pic>
        <p:nvPicPr>
          <p:cNvPr id="6" name="Рисунок 5" descr="magnit.png"/>
          <p:cNvPicPr>
            <a:picLocks noChangeAspect="1"/>
          </p:cNvPicPr>
          <p:nvPr/>
        </p:nvPicPr>
        <p:blipFill>
          <a:blip r:embed="rId4"/>
          <a:stretch>
            <a:fillRect/>
          </a:stretch>
        </p:blipFill>
        <p:spPr>
          <a:xfrm>
            <a:off x="6715140" y="928670"/>
            <a:ext cx="1576659" cy="1785950"/>
          </a:xfrm>
          <a:prstGeom prst="rect">
            <a:avLst/>
          </a:prstGeom>
        </p:spPr>
      </p:pic>
      <p:pic>
        <p:nvPicPr>
          <p:cNvPr id="7" name="Рисунок 6" descr="magnit_253.jpg"/>
          <p:cNvPicPr>
            <a:picLocks noChangeAspect="1"/>
          </p:cNvPicPr>
          <p:nvPr/>
        </p:nvPicPr>
        <p:blipFill>
          <a:blip r:embed="rId5"/>
          <a:stretch>
            <a:fillRect/>
          </a:stretch>
        </p:blipFill>
        <p:spPr>
          <a:xfrm rot="19202736">
            <a:off x="1599721" y="4258132"/>
            <a:ext cx="1785950" cy="22942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uk-UA" dirty="0" smtClean="0"/>
              <a:t>Легенди про відкриття магніту</a:t>
            </a:r>
            <a:endParaRPr lang="ru-RU" dirty="0"/>
          </a:p>
        </p:txBody>
      </p:sp>
      <p:sp>
        <p:nvSpPr>
          <p:cNvPr id="3" name="Содержимое 2"/>
          <p:cNvSpPr>
            <a:spLocks noGrp="1"/>
          </p:cNvSpPr>
          <p:nvPr>
            <p:ph idx="1"/>
          </p:nvPr>
        </p:nvSpPr>
        <p:spPr>
          <a:xfrm>
            <a:off x="457200" y="1935480"/>
            <a:ext cx="8229600" cy="2207900"/>
          </a:xfrm>
        </p:spPr>
        <p:txBody>
          <a:bodyPr>
            <a:normAutofit/>
          </a:bodyPr>
          <a:lstStyle/>
          <a:p>
            <a:pPr>
              <a:buNone/>
            </a:pPr>
            <a:r>
              <a:rPr lang="ru-RU" dirty="0" smtClean="0"/>
              <a:t>   Люди </a:t>
            </a:r>
            <a:r>
              <a:rPr lang="ru-RU" dirty="0" err="1" smtClean="0"/>
              <a:t>вірили</a:t>
            </a:r>
            <a:r>
              <a:rPr lang="ru-RU" dirty="0" smtClean="0"/>
              <a:t>, </a:t>
            </a:r>
            <a:r>
              <a:rPr lang="ru-RU" dirty="0" err="1" smtClean="0"/>
              <a:t>що</a:t>
            </a:r>
            <a:r>
              <a:rPr lang="ru-RU" dirty="0" smtClean="0"/>
              <a:t> </a:t>
            </a:r>
            <a:r>
              <a:rPr lang="ru-RU" dirty="0" err="1" smtClean="0"/>
              <a:t>з'явилися</a:t>
            </a:r>
            <a:r>
              <a:rPr lang="ru-RU" dirty="0" smtClean="0"/>
              <a:t> </a:t>
            </a:r>
            <a:r>
              <a:rPr lang="ru-RU" dirty="0" err="1" smtClean="0"/>
              <a:t>цілі</a:t>
            </a:r>
            <a:r>
              <a:rPr lang="ru-RU" dirty="0" smtClean="0"/>
              <a:t> </a:t>
            </a:r>
            <a:r>
              <a:rPr lang="ru-RU" dirty="0" err="1" smtClean="0"/>
              <a:t>острови</a:t>
            </a:r>
            <a:r>
              <a:rPr lang="ru-RU" dirty="0" smtClean="0"/>
              <a:t> </a:t>
            </a:r>
            <a:r>
              <a:rPr lang="ru-RU" dirty="0" err="1" smtClean="0"/>
              <a:t>магнітної</a:t>
            </a:r>
            <a:r>
              <a:rPr lang="ru-RU" dirty="0" smtClean="0"/>
              <a:t> </a:t>
            </a:r>
            <a:r>
              <a:rPr lang="ru-RU" dirty="0" err="1" smtClean="0"/>
              <a:t>природи</a:t>
            </a:r>
            <a:r>
              <a:rPr lang="ru-RU" dirty="0" smtClean="0"/>
              <a:t>, </a:t>
            </a:r>
            <a:r>
              <a:rPr lang="ru-RU" dirty="0" err="1" smtClean="0"/>
              <a:t>які</a:t>
            </a:r>
            <a:r>
              <a:rPr lang="ru-RU" dirty="0" smtClean="0"/>
              <a:t> могли б </a:t>
            </a:r>
            <a:r>
              <a:rPr lang="ru-RU" dirty="0" err="1" smtClean="0"/>
              <a:t>залучити</a:t>
            </a:r>
            <a:r>
              <a:rPr lang="ru-RU" dirty="0" smtClean="0"/>
              <a:t> суду в силу </a:t>
            </a:r>
            <a:r>
              <a:rPr lang="ru-RU" dirty="0" err="1" smtClean="0"/>
              <a:t>залізних</a:t>
            </a:r>
            <a:r>
              <a:rPr lang="ru-RU" dirty="0" smtClean="0"/>
              <a:t> </a:t>
            </a:r>
            <a:r>
              <a:rPr lang="ru-RU" dirty="0" err="1" smtClean="0"/>
              <a:t>цвяхів</a:t>
            </a:r>
            <a:r>
              <a:rPr lang="ru-RU" dirty="0" smtClean="0"/>
              <a:t>, </a:t>
            </a:r>
            <a:r>
              <a:rPr lang="ru-RU" dirty="0" err="1" smtClean="0"/>
              <a:t>що</a:t>
            </a:r>
            <a:r>
              <a:rPr lang="ru-RU" dirty="0" smtClean="0"/>
              <a:t> </a:t>
            </a:r>
            <a:r>
              <a:rPr lang="ru-RU" dirty="0" err="1" smtClean="0"/>
              <a:t>використовуються</a:t>
            </a:r>
            <a:r>
              <a:rPr lang="ru-RU" dirty="0" smtClean="0"/>
              <a:t> в </a:t>
            </a:r>
            <a:r>
              <a:rPr lang="ru-RU" dirty="0" err="1" smtClean="0"/>
              <a:t>їх</a:t>
            </a:r>
            <a:r>
              <a:rPr lang="ru-RU" dirty="0" smtClean="0"/>
              <a:t> </a:t>
            </a:r>
            <a:r>
              <a:rPr lang="ru-RU" dirty="0" err="1" smtClean="0"/>
              <a:t>будівництві</a:t>
            </a:r>
            <a:r>
              <a:rPr lang="ru-RU" dirty="0" smtClean="0"/>
              <a:t>. Суду, </a:t>
            </a:r>
            <a:r>
              <a:rPr lang="ru-RU" dirty="0" err="1" smtClean="0"/>
              <a:t>які</a:t>
            </a:r>
            <a:r>
              <a:rPr lang="ru-RU" dirty="0" smtClean="0"/>
              <a:t> </a:t>
            </a:r>
            <a:r>
              <a:rPr lang="ru-RU" dirty="0" err="1" smtClean="0"/>
              <a:t>зникли</a:t>
            </a:r>
            <a:r>
              <a:rPr lang="ru-RU" dirty="0" smtClean="0"/>
              <a:t> в </a:t>
            </a:r>
            <a:r>
              <a:rPr lang="ru-RU" dirty="0" err="1" smtClean="0"/>
              <a:t>морі</a:t>
            </a:r>
            <a:r>
              <a:rPr lang="ru-RU" dirty="0" smtClean="0"/>
              <a:t>, як </a:t>
            </a:r>
            <a:r>
              <a:rPr lang="ru-RU" dirty="0" err="1" smtClean="0"/>
              <a:t>вважали</a:t>
            </a:r>
            <a:r>
              <a:rPr lang="ru-RU" dirty="0" smtClean="0"/>
              <a:t>, </a:t>
            </a:r>
            <a:r>
              <a:rPr lang="ru-RU" dirty="0" err="1" smtClean="0"/>
              <a:t>були</a:t>
            </a:r>
            <a:r>
              <a:rPr lang="ru-RU" dirty="0" smtClean="0"/>
              <a:t> </a:t>
            </a:r>
            <a:r>
              <a:rPr lang="ru-RU" dirty="0" err="1" smtClean="0"/>
              <a:t>таємниче</a:t>
            </a:r>
            <a:r>
              <a:rPr lang="ru-RU" dirty="0" smtClean="0"/>
              <a:t> </a:t>
            </a:r>
            <a:r>
              <a:rPr lang="ru-RU" dirty="0" err="1" smtClean="0"/>
              <a:t>притягнуті</a:t>
            </a:r>
            <a:r>
              <a:rPr lang="ru-RU" dirty="0" smtClean="0"/>
              <a:t> </a:t>
            </a:r>
            <a:r>
              <a:rPr lang="ru-RU" dirty="0" err="1" smtClean="0"/>
              <a:t>цими</a:t>
            </a:r>
            <a:r>
              <a:rPr lang="ru-RU" dirty="0" smtClean="0"/>
              <a:t> островами. </a:t>
            </a:r>
          </a:p>
          <a:p>
            <a:endParaRPr lang="ru-RU" dirty="0"/>
          </a:p>
        </p:txBody>
      </p:sp>
      <p:pic>
        <p:nvPicPr>
          <p:cNvPr id="4" name="Рисунок 3" descr="Archimed.jpg"/>
          <p:cNvPicPr>
            <a:picLocks noChangeAspect="1"/>
          </p:cNvPicPr>
          <p:nvPr/>
        </p:nvPicPr>
        <p:blipFill>
          <a:blip r:embed="rId2">
            <a:clrChange>
              <a:clrFrom>
                <a:srgbClr val="FFFFFF"/>
              </a:clrFrom>
              <a:clrTo>
                <a:srgbClr val="FFFFFF">
                  <a:alpha val="0"/>
                </a:srgbClr>
              </a:clrTo>
            </a:clrChange>
          </a:blip>
          <a:stretch>
            <a:fillRect/>
          </a:stretch>
        </p:blipFill>
        <p:spPr>
          <a:xfrm>
            <a:off x="6143636" y="3643314"/>
            <a:ext cx="2014049" cy="3004005"/>
          </a:xfrm>
          <a:prstGeom prst="rect">
            <a:avLst/>
          </a:prstGeom>
        </p:spPr>
      </p:pic>
      <p:sp>
        <p:nvSpPr>
          <p:cNvPr id="5" name="TextBox 4"/>
          <p:cNvSpPr txBox="1"/>
          <p:nvPr/>
        </p:nvSpPr>
        <p:spPr>
          <a:xfrm>
            <a:off x="714348" y="4071942"/>
            <a:ext cx="5000660" cy="2092881"/>
          </a:xfrm>
          <a:prstGeom prst="rect">
            <a:avLst/>
          </a:prstGeom>
          <a:noFill/>
        </p:spPr>
        <p:txBody>
          <a:bodyPr wrap="square" rtlCol="0">
            <a:spAutoFit/>
          </a:bodyPr>
          <a:lstStyle/>
          <a:p>
            <a:r>
              <a:rPr lang="ru-RU" sz="2600" dirty="0" err="1" smtClean="0"/>
              <a:t>Підозрюють</a:t>
            </a:r>
            <a:r>
              <a:rPr lang="ru-RU" sz="2600" dirty="0" smtClean="0"/>
              <a:t> </a:t>
            </a:r>
            <a:r>
              <a:rPr lang="ru-RU" sz="2600" dirty="0" err="1" smtClean="0"/>
              <a:t>що</a:t>
            </a:r>
            <a:r>
              <a:rPr lang="ru-RU" sz="2600" dirty="0" smtClean="0"/>
              <a:t> </a:t>
            </a:r>
            <a:r>
              <a:rPr lang="ru-RU" sz="2600" dirty="0" err="1" smtClean="0"/>
              <a:t>Архімед</a:t>
            </a:r>
            <a:r>
              <a:rPr lang="ru-RU" sz="2600" dirty="0" smtClean="0"/>
              <a:t>, </a:t>
            </a:r>
            <a:r>
              <a:rPr lang="ru-RU" sz="2600" dirty="0" err="1" smtClean="0"/>
              <a:t>використовував</a:t>
            </a:r>
            <a:r>
              <a:rPr lang="ru-RU" sz="2600" dirty="0" smtClean="0"/>
              <a:t> </a:t>
            </a:r>
            <a:r>
              <a:rPr lang="ru-RU" sz="2600" dirty="0" err="1" smtClean="0"/>
              <a:t>природні</a:t>
            </a:r>
            <a:r>
              <a:rPr lang="ru-RU" sz="2600" dirty="0" smtClean="0"/>
              <a:t> </a:t>
            </a:r>
            <a:r>
              <a:rPr lang="ru-RU" sz="2600" dirty="0" err="1" smtClean="0"/>
              <a:t>магніти</a:t>
            </a:r>
            <a:r>
              <a:rPr lang="ru-RU" sz="2600" dirty="0" smtClean="0"/>
              <a:t> для </a:t>
            </a:r>
            <a:r>
              <a:rPr lang="ru-RU" sz="2600" dirty="0" err="1" smtClean="0"/>
              <a:t>видалення</a:t>
            </a:r>
            <a:r>
              <a:rPr lang="ru-RU" sz="2600" dirty="0" smtClean="0"/>
              <a:t> </a:t>
            </a:r>
            <a:r>
              <a:rPr lang="ru-RU" sz="2600" dirty="0" err="1" smtClean="0"/>
              <a:t>цвяхів</a:t>
            </a:r>
            <a:r>
              <a:rPr lang="ru-RU" sz="2600" dirty="0" smtClean="0"/>
              <a:t> </a:t>
            </a:r>
            <a:r>
              <a:rPr lang="ru-RU" sz="2600" dirty="0" err="1" smtClean="0"/>
              <a:t>з</a:t>
            </a:r>
            <a:r>
              <a:rPr lang="ru-RU" sz="2600" dirty="0" smtClean="0"/>
              <a:t> </a:t>
            </a:r>
            <a:r>
              <a:rPr lang="ru-RU" sz="2600" dirty="0" err="1" smtClean="0"/>
              <a:t>ворожих</a:t>
            </a:r>
            <a:r>
              <a:rPr lang="ru-RU" sz="2600" dirty="0" smtClean="0"/>
              <a:t> </a:t>
            </a:r>
            <a:r>
              <a:rPr lang="ru-RU" sz="2600" dirty="0" err="1" smtClean="0"/>
              <a:t>кораблів</a:t>
            </a:r>
            <a:r>
              <a:rPr lang="ru-RU" sz="2600" dirty="0" smtClean="0"/>
              <a:t>, </a:t>
            </a:r>
            <a:r>
              <a:rPr lang="ru-RU" sz="2600" dirty="0" err="1" smtClean="0"/>
              <a:t>що</a:t>
            </a:r>
            <a:r>
              <a:rPr lang="ru-RU" sz="2600" dirty="0" smtClean="0"/>
              <a:t> </a:t>
            </a:r>
            <a:r>
              <a:rPr lang="ru-RU" sz="2600" dirty="0" err="1" smtClean="0"/>
              <a:t>призводило</a:t>
            </a:r>
            <a:r>
              <a:rPr lang="ru-RU" sz="2600" dirty="0" smtClean="0"/>
              <a:t> до </a:t>
            </a:r>
            <a:r>
              <a:rPr lang="ru-RU" sz="2600" dirty="0" err="1" smtClean="0"/>
              <a:t>їх</a:t>
            </a:r>
            <a:r>
              <a:rPr lang="ru-RU" sz="2600" dirty="0" smtClean="0"/>
              <a:t> </a:t>
            </a:r>
            <a:r>
              <a:rPr lang="ru-RU" sz="2600" dirty="0" err="1" smtClean="0"/>
              <a:t>потоплення</a:t>
            </a:r>
            <a:r>
              <a:rPr lang="ru-RU" sz="2600" dirty="0" smtClean="0"/>
              <a:t>.</a:t>
            </a:r>
            <a:endParaRPr lang="ru-RU"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lstStyle/>
          <a:p>
            <a:r>
              <a:rPr lang="uk-UA" dirty="0" smtClean="0"/>
              <a:t>Відкриття магніту</a:t>
            </a:r>
            <a:endParaRPr lang="ru-RU" dirty="0"/>
          </a:p>
        </p:txBody>
      </p:sp>
      <p:sp>
        <p:nvSpPr>
          <p:cNvPr id="3" name="Содержимое 2"/>
          <p:cNvSpPr>
            <a:spLocks noGrp="1"/>
          </p:cNvSpPr>
          <p:nvPr>
            <p:ph idx="1"/>
          </p:nvPr>
        </p:nvSpPr>
        <p:spPr>
          <a:xfrm>
            <a:off x="214282" y="1714488"/>
            <a:ext cx="8443914" cy="2350776"/>
          </a:xfrm>
        </p:spPr>
        <p:txBody>
          <a:bodyPr>
            <a:normAutofit/>
          </a:bodyPr>
          <a:lstStyle/>
          <a:p>
            <a:pPr>
              <a:buNone/>
            </a:pPr>
            <a:r>
              <a:rPr lang="ru-RU" dirty="0" smtClean="0"/>
              <a:t>    </a:t>
            </a:r>
            <a:r>
              <a:rPr lang="ru-RU" sz="2400" dirty="0" smtClean="0"/>
              <a:t>У 1820 </a:t>
            </a:r>
            <a:r>
              <a:rPr lang="ru-RU" sz="2400" dirty="0" err="1" smtClean="0"/>
              <a:t>році</a:t>
            </a:r>
            <a:r>
              <a:rPr lang="ru-RU" sz="2400" dirty="0" smtClean="0"/>
              <a:t> </a:t>
            </a:r>
            <a:r>
              <a:rPr lang="ru-RU" sz="2400" dirty="0" err="1" smtClean="0"/>
              <a:t>Ханс</a:t>
            </a:r>
            <a:r>
              <a:rPr lang="ru-RU" sz="2400" dirty="0" smtClean="0"/>
              <a:t> </a:t>
            </a:r>
            <a:r>
              <a:rPr lang="ru-RU" sz="2400" dirty="0" err="1" smtClean="0"/>
              <a:t>Крістіан</a:t>
            </a:r>
            <a:r>
              <a:rPr lang="ru-RU" sz="2400" dirty="0" smtClean="0"/>
              <a:t> </a:t>
            </a:r>
            <a:r>
              <a:rPr lang="ru-RU" sz="2400" dirty="0" err="1" smtClean="0"/>
              <a:t>Ерстед</a:t>
            </a:r>
            <a:r>
              <a:rPr lang="ru-RU" sz="2400" dirty="0" smtClean="0"/>
              <a:t> (1777-1851 датчанин) </a:t>
            </a:r>
            <a:r>
              <a:rPr lang="ru-RU" sz="2400" dirty="0" err="1" smtClean="0"/>
              <a:t>продемонстрував</a:t>
            </a:r>
            <a:r>
              <a:rPr lang="ru-RU" sz="2400" dirty="0" smtClean="0"/>
              <a:t>, </a:t>
            </a:r>
            <a:r>
              <a:rPr lang="ru-RU" sz="2400" dirty="0" err="1" smtClean="0"/>
              <a:t>що</a:t>
            </a:r>
            <a:r>
              <a:rPr lang="ru-RU" sz="2400" dirty="0" smtClean="0"/>
              <a:t> магнетизм, </a:t>
            </a:r>
            <a:r>
              <a:rPr lang="ru-RU" sz="2400" dirty="0" err="1" smtClean="0"/>
              <a:t>був</a:t>
            </a:r>
            <a:r>
              <a:rPr lang="ru-RU" sz="2400" dirty="0" smtClean="0"/>
              <a:t> </a:t>
            </a:r>
            <a:r>
              <a:rPr lang="ru-RU" sz="2400" dirty="0" err="1" smtClean="0"/>
              <a:t>пов'язаний</a:t>
            </a:r>
            <a:r>
              <a:rPr lang="ru-RU" sz="2400" dirty="0" smtClean="0"/>
              <a:t> </a:t>
            </a:r>
            <a:r>
              <a:rPr lang="ru-RU" sz="2400" dirty="0" err="1" smtClean="0"/>
              <a:t>з</a:t>
            </a:r>
            <a:r>
              <a:rPr lang="ru-RU" sz="2400" dirty="0" smtClean="0"/>
              <a:t> </a:t>
            </a:r>
            <a:r>
              <a:rPr lang="ru-RU" sz="2400" dirty="0" err="1" smtClean="0"/>
              <a:t>електрикою</a:t>
            </a:r>
            <a:r>
              <a:rPr lang="ru-RU" sz="2400" dirty="0" smtClean="0"/>
              <a:t>, </a:t>
            </a:r>
            <a:r>
              <a:rPr lang="ru-RU" sz="2400" dirty="0" err="1" smtClean="0"/>
              <a:t>використовуючи</a:t>
            </a:r>
            <a:r>
              <a:rPr lang="ru-RU" sz="2400" dirty="0" smtClean="0"/>
              <a:t> </a:t>
            </a:r>
            <a:r>
              <a:rPr lang="ru-RU" sz="2400" dirty="0" err="1" smtClean="0"/>
              <a:t>дріт</a:t>
            </a:r>
            <a:r>
              <a:rPr lang="ru-RU" sz="2400" dirty="0" smtClean="0"/>
              <a:t> проводить </a:t>
            </a:r>
            <a:r>
              <a:rPr lang="ru-RU" sz="2400" dirty="0" err="1" smtClean="0"/>
              <a:t>електричний</a:t>
            </a:r>
            <a:r>
              <a:rPr lang="ru-RU" sz="2400" dirty="0" smtClean="0"/>
              <a:t> струм, </a:t>
            </a:r>
            <a:r>
              <a:rPr lang="ru-RU" sz="2400" dirty="0" err="1" smtClean="0"/>
              <a:t>близький</a:t>
            </a:r>
            <a:r>
              <a:rPr lang="ru-RU" sz="2400" dirty="0" smtClean="0"/>
              <a:t> за </a:t>
            </a:r>
            <a:r>
              <a:rPr lang="ru-RU" sz="2400" dirty="0" err="1" smtClean="0"/>
              <a:t>своїми</a:t>
            </a:r>
            <a:r>
              <a:rPr lang="ru-RU" sz="2400" dirty="0" smtClean="0"/>
              <a:t> </a:t>
            </a:r>
            <a:r>
              <a:rPr lang="ru-RU" sz="2400" dirty="0" err="1" smtClean="0"/>
              <a:t>властивостями</a:t>
            </a:r>
            <a:r>
              <a:rPr lang="ru-RU" sz="2400" dirty="0" smtClean="0"/>
              <a:t> до </a:t>
            </a:r>
            <a:r>
              <a:rPr lang="ru-RU" sz="2400" dirty="0" err="1" smtClean="0"/>
              <a:t>магнітного</a:t>
            </a:r>
            <a:r>
              <a:rPr lang="ru-RU" sz="2400" dirty="0" smtClean="0"/>
              <a:t> компасу, </a:t>
            </a:r>
            <a:r>
              <a:rPr lang="ru-RU" sz="2400" dirty="0" err="1" smtClean="0"/>
              <a:t>який</a:t>
            </a:r>
            <a:r>
              <a:rPr lang="ru-RU" sz="2400" dirty="0" smtClean="0"/>
              <a:t> </a:t>
            </a:r>
            <a:r>
              <a:rPr lang="ru-RU" sz="2400" dirty="0" err="1" smtClean="0"/>
              <a:t>викликав</a:t>
            </a:r>
            <a:r>
              <a:rPr lang="ru-RU" sz="2400" dirty="0" smtClean="0"/>
              <a:t> </a:t>
            </a:r>
            <a:r>
              <a:rPr lang="ru-RU" sz="2400" dirty="0" err="1" smtClean="0"/>
              <a:t>відхилення</a:t>
            </a:r>
            <a:r>
              <a:rPr lang="ru-RU" sz="2400" dirty="0" smtClean="0"/>
              <a:t> </a:t>
            </a:r>
            <a:r>
              <a:rPr lang="ru-RU" sz="2400" dirty="0" err="1" smtClean="0"/>
              <a:t>стрілки</a:t>
            </a:r>
            <a:r>
              <a:rPr lang="ru-RU" sz="2400" dirty="0" smtClean="0"/>
              <a:t> компаса. </a:t>
            </a:r>
            <a:endParaRPr lang="ru-RU" dirty="0"/>
          </a:p>
        </p:txBody>
      </p:sp>
      <p:pic>
        <p:nvPicPr>
          <p:cNvPr id="4" name="Рисунок 3" descr="d5c6c46564d2bf1eed0e235519d4c0e4.jpg"/>
          <p:cNvPicPr>
            <a:picLocks noChangeAspect="1"/>
          </p:cNvPicPr>
          <p:nvPr/>
        </p:nvPicPr>
        <p:blipFill>
          <a:blip r:embed="rId2"/>
          <a:stretch>
            <a:fillRect/>
          </a:stretch>
        </p:blipFill>
        <p:spPr>
          <a:xfrm>
            <a:off x="6072198" y="3857628"/>
            <a:ext cx="2200284" cy="2860369"/>
          </a:xfrm>
          <a:prstGeom prst="rect">
            <a:avLst/>
          </a:prstGeom>
        </p:spPr>
      </p:pic>
      <p:sp>
        <p:nvSpPr>
          <p:cNvPr id="5" name="TextBox 4"/>
          <p:cNvSpPr txBox="1"/>
          <p:nvPr/>
        </p:nvSpPr>
        <p:spPr>
          <a:xfrm>
            <a:off x="500034" y="4071942"/>
            <a:ext cx="5214974" cy="2677656"/>
          </a:xfrm>
          <a:prstGeom prst="rect">
            <a:avLst/>
          </a:prstGeom>
          <a:noFill/>
        </p:spPr>
        <p:txBody>
          <a:bodyPr wrap="square" rtlCol="0">
            <a:spAutoFit/>
          </a:bodyPr>
          <a:lstStyle/>
          <a:p>
            <a:r>
              <a:rPr lang="ru-RU" sz="2400" dirty="0" smtClean="0"/>
              <a:t>В </a:t>
            </a:r>
            <a:r>
              <a:rPr lang="ru-RU" sz="2400" dirty="0" err="1" smtClean="0"/>
              <a:t>даний</a:t>
            </a:r>
            <a:r>
              <a:rPr lang="ru-RU" sz="2400" dirty="0" smtClean="0"/>
              <a:t> час </a:t>
            </a:r>
            <a:r>
              <a:rPr lang="ru-RU" sz="2400" dirty="0" err="1" smtClean="0"/>
              <a:t>відомо</a:t>
            </a:r>
            <a:r>
              <a:rPr lang="ru-RU" sz="2400" dirty="0" smtClean="0"/>
              <a:t>, </a:t>
            </a:r>
            <a:r>
              <a:rPr lang="ru-RU" sz="2400" dirty="0" err="1" smtClean="0"/>
              <a:t>що</a:t>
            </a:r>
            <a:r>
              <a:rPr lang="ru-RU" sz="2400" dirty="0" smtClean="0"/>
              <a:t> кожного разу, коли струм буде </a:t>
            </a:r>
            <a:r>
              <a:rPr lang="ru-RU" sz="2400" dirty="0" err="1" smtClean="0"/>
              <a:t>пов'язаний</a:t>
            </a:r>
            <a:r>
              <a:rPr lang="ru-RU" sz="2400" dirty="0" smtClean="0"/>
              <a:t> </a:t>
            </a:r>
            <a:r>
              <a:rPr lang="ru-RU" sz="2400" dirty="0" err="1" smtClean="0"/>
              <a:t>магнітним</a:t>
            </a:r>
            <a:r>
              <a:rPr lang="ru-RU" sz="2400" dirty="0" smtClean="0"/>
              <a:t> полем </a:t>
            </a:r>
            <a:r>
              <a:rPr lang="ru-RU" sz="2400" dirty="0" err="1" smtClean="0"/>
              <a:t>з</a:t>
            </a:r>
            <a:r>
              <a:rPr lang="ru-RU" sz="2400" dirty="0" smtClean="0"/>
              <a:t> </a:t>
            </a:r>
            <a:r>
              <a:rPr lang="ru-RU" sz="2400" dirty="0" err="1" smtClean="0"/>
              <a:t>навколишнім</a:t>
            </a:r>
            <a:r>
              <a:rPr lang="ru-RU" sz="2400" dirty="0" smtClean="0"/>
              <a:t> простором буде створено </a:t>
            </a:r>
            <a:r>
              <a:rPr lang="ru-RU" sz="2400" dirty="0" err="1" smtClean="0"/>
              <a:t>магнітне</a:t>
            </a:r>
            <a:r>
              <a:rPr lang="ru-RU" sz="2400" dirty="0" smtClean="0"/>
              <a:t> поле, </a:t>
            </a:r>
            <a:r>
              <a:rPr lang="ru-RU" sz="2400" dirty="0" err="1" smtClean="0"/>
              <a:t>або</a:t>
            </a:r>
            <a:r>
              <a:rPr lang="ru-RU" sz="2400" dirty="0" smtClean="0"/>
              <a:t>, </a:t>
            </a:r>
            <a:r>
              <a:rPr lang="ru-RU" sz="2400" dirty="0" err="1" smtClean="0"/>
              <a:t>більш</a:t>
            </a:r>
            <a:r>
              <a:rPr lang="ru-RU" sz="2400" dirty="0" smtClean="0"/>
              <a:t> </a:t>
            </a:r>
            <a:r>
              <a:rPr lang="ru-RU" sz="2400" dirty="0" err="1" smtClean="0"/>
              <a:t>загально</a:t>
            </a:r>
            <a:r>
              <a:rPr lang="ru-RU" sz="2400" dirty="0" smtClean="0"/>
              <a:t>, </a:t>
            </a:r>
            <a:r>
              <a:rPr lang="ru-RU" sz="2400" dirty="0" err="1" smtClean="0"/>
              <a:t>що</a:t>
            </a:r>
            <a:r>
              <a:rPr lang="ru-RU" sz="2400" dirty="0" smtClean="0"/>
              <a:t> </a:t>
            </a:r>
            <a:r>
              <a:rPr lang="ru-RU" sz="2400" dirty="0" err="1" smtClean="0"/>
              <a:t>рух</a:t>
            </a:r>
            <a:r>
              <a:rPr lang="ru-RU" sz="2400" dirty="0" smtClean="0"/>
              <a:t> </a:t>
            </a:r>
            <a:r>
              <a:rPr lang="ru-RU" sz="2400" dirty="0" err="1" smtClean="0"/>
              <a:t>будь-яких</a:t>
            </a:r>
            <a:r>
              <a:rPr lang="ru-RU" sz="2400" dirty="0" smtClean="0"/>
              <a:t> </a:t>
            </a:r>
            <a:r>
              <a:rPr lang="ru-RU" sz="2400" dirty="0" err="1" smtClean="0"/>
              <a:t>заряджених</a:t>
            </a:r>
            <a:r>
              <a:rPr lang="ru-RU" sz="2400" dirty="0" smtClean="0"/>
              <a:t> </a:t>
            </a:r>
            <a:r>
              <a:rPr lang="ru-RU" sz="2400" dirty="0" err="1" smtClean="0"/>
              <a:t>частинок</a:t>
            </a:r>
            <a:r>
              <a:rPr lang="ru-RU" sz="2400" dirty="0" smtClean="0"/>
              <a:t> буде </a:t>
            </a:r>
            <a:r>
              <a:rPr lang="ru-RU" sz="2400" dirty="0" err="1" smtClean="0"/>
              <a:t>виробляти</a:t>
            </a:r>
            <a:r>
              <a:rPr lang="ru-RU" sz="2400" dirty="0" smtClean="0"/>
              <a:t> </a:t>
            </a:r>
            <a:r>
              <a:rPr lang="ru-RU" sz="2400" dirty="0" err="1" smtClean="0"/>
              <a:t>магнітне</a:t>
            </a:r>
            <a:r>
              <a:rPr lang="ru-RU" sz="2400" dirty="0" smtClean="0"/>
              <a:t> поле.</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Відкриття магніту</a:t>
            </a:r>
            <a:endParaRPr lang="ru-RU" dirty="0"/>
          </a:p>
        </p:txBody>
      </p:sp>
      <p:sp>
        <p:nvSpPr>
          <p:cNvPr id="3" name="Содержимое 2"/>
          <p:cNvSpPr>
            <a:spLocks noGrp="1"/>
          </p:cNvSpPr>
          <p:nvPr>
            <p:ph idx="1"/>
          </p:nvPr>
        </p:nvSpPr>
        <p:spPr>
          <a:xfrm>
            <a:off x="457200" y="1935480"/>
            <a:ext cx="8229600" cy="1850710"/>
          </a:xfrm>
        </p:spPr>
        <p:txBody>
          <a:bodyPr>
            <a:normAutofit/>
          </a:bodyPr>
          <a:lstStyle/>
          <a:p>
            <a:pPr>
              <a:buNone/>
            </a:pPr>
            <a:r>
              <a:rPr lang="uk-UA" dirty="0" smtClean="0"/>
              <a:t>   </a:t>
            </a:r>
            <a:r>
              <a:rPr lang="ru-RU" sz="2400" dirty="0" err="1" smtClean="0"/>
              <a:t>Тоді</a:t>
            </a:r>
            <a:r>
              <a:rPr lang="ru-RU" sz="2400" dirty="0" smtClean="0"/>
              <a:t> ж А.Ампер </a:t>
            </a:r>
            <a:r>
              <a:rPr lang="ru-RU" sz="2400" dirty="0" err="1" smtClean="0"/>
              <a:t>встановив</a:t>
            </a:r>
            <a:r>
              <a:rPr lang="ru-RU" sz="2400" dirty="0" smtClean="0"/>
              <a:t> </a:t>
            </a:r>
            <a:r>
              <a:rPr lang="ru-RU" sz="2400" dirty="0" err="1" smtClean="0"/>
              <a:t>основні</a:t>
            </a:r>
            <a:r>
              <a:rPr lang="ru-RU" sz="2400" dirty="0" smtClean="0"/>
              <a:t> </a:t>
            </a:r>
            <a:r>
              <a:rPr lang="ru-RU" sz="2400" dirty="0" err="1" smtClean="0"/>
              <a:t>закони</a:t>
            </a:r>
            <a:r>
              <a:rPr lang="ru-RU" sz="2400" dirty="0" smtClean="0"/>
              <a:t> </a:t>
            </a:r>
            <a:r>
              <a:rPr lang="ru-RU" sz="2400" dirty="0" err="1" smtClean="0"/>
              <a:t>магнітної</a:t>
            </a:r>
            <a:r>
              <a:rPr lang="ru-RU" sz="2400" dirty="0" smtClean="0"/>
              <a:t> </a:t>
            </a:r>
            <a:r>
              <a:rPr lang="ru-RU" sz="2400" dirty="0" err="1" smtClean="0"/>
              <a:t>взаємодії</a:t>
            </a:r>
            <a:r>
              <a:rPr lang="ru-RU" sz="2400" dirty="0" smtClean="0"/>
              <a:t> </a:t>
            </a:r>
            <a:r>
              <a:rPr lang="ru-RU" sz="2400" dirty="0" err="1" smtClean="0"/>
              <a:t>струмів</a:t>
            </a:r>
            <a:r>
              <a:rPr lang="ru-RU" sz="2400" dirty="0" smtClean="0"/>
              <a:t>. </a:t>
            </a:r>
            <a:r>
              <a:rPr lang="ru-RU" sz="2400" dirty="0" err="1" smtClean="0"/>
              <a:t>Він</a:t>
            </a:r>
            <a:r>
              <a:rPr lang="ru-RU" sz="2400" dirty="0" smtClean="0"/>
              <a:t> </a:t>
            </a:r>
            <a:r>
              <a:rPr lang="ru-RU" sz="2400" dirty="0" err="1" smtClean="0"/>
              <a:t>застосував</a:t>
            </a:r>
            <a:r>
              <a:rPr lang="ru-RU" sz="2400" dirty="0" smtClean="0"/>
              <a:t> у </a:t>
            </a:r>
            <a:r>
              <a:rPr lang="ru-RU" sz="2400" dirty="0" err="1" smtClean="0"/>
              <a:t>фізиці</a:t>
            </a:r>
            <a:r>
              <a:rPr lang="ru-RU" sz="2400" dirty="0" smtClean="0"/>
              <a:t> </a:t>
            </a:r>
            <a:r>
              <a:rPr lang="ru-RU" sz="2400" dirty="0" err="1" smtClean="0"/>
              <a:t>новий</a:t>
            </a:r>
            <a:r>
              <a:rPr lang="ru-RU" sz="2400" dirty="0" smtClean="0"/>
              <a:t> </a:t>
            </a:r>
            <a:r>
              <a:rPr lang="ru-RU" sz="2400" dirty="0" err="1" smtClean="0"/>
              <a:t>термін</a:t>
            </a:r>
            <a:r>
              <a:rPr lang="ru-RU" sz="2400" dirty="0" smtClean="0"/>
              <a:t> - "</a:t>
            </a:r>
            <a:r>
              <a:rPr lang="ru-RU" sz="2400" dirty="0" err="1" smtClean="0"/>
              <a:t>молекулярні</a:t>
            </a:r>
            <a:r>
              <a:rPr lang="ru-RU" sz="2400" dirty="0" smtClean="0"/>
              <a:t> </a:t>
            </a:r>
            <a:r>
              <a:rPr lang="ru-RU" sz="2400" dirty="0" err="1" smtClean="0"/>
              <a:t>струми</a:t>
            </a:r>
            <a:r>
              <a:rPr lang="ru-RU" sz="2400" dirty="0" smtClean="0"/>
              <a:t>", </a:t>
            </a:r>
            <a:r>
              <a:rPr lang="ru-RU" sz="2400" dirty="0" err="1" smtClean="0"/>
              <a:t>що</a:t>
            </a:r>
            <a:r>
              <a:rPr lang="ru-RU" sz="2400" dirty="0" smtClean="0"/>
              <a:t> </a:t>
            </a:r>
            <a:r>
              <a:rPr lang="ru-RU" sz="2400" dirty="0" err="1" smtClean="0"/>
              <a:t>протікають</a:t>
            </a:r>
            <a:r>
              <a:rPr lang="ru-RU" sz="2400" dirty="0" smtClean="0"/>
              <a:t> в </a:t>
            </a:r>
            <a:r>
              <a:rPr lang="ru-RU" sz="2400" dirty="0" err="1" smtClean="0"/>
              <a:t>твердих</a:t>
            </a:r>
            <a:r>
              <a:rPr lang="ru-RU" sz="2400" dirty="0" smtClean="0"/>
              <a:t> </a:t>
            </a:r>
            <a:r>
              <a:rPr lang="ru-RU" sz="2400" dirty="0" err="1" smtClean="0"/>
              <a:t>речовинах</a:t>
            </a:r>
            <a:r>
              <a:rPr lang="ru-RU" sz="2400" dirty="0" smtClean="0"/>
              <a:t>.</a:t>
            </a:r>
            <a:endParaRPr lang="ru-RU" dirty="0"/>
          </a:p>
        </p:txBody>
      </p:sp>
      <p:pic>
        <p:nvPicPr>
          <p:cNvPr id="4" name="Рисунок 3" descr="ampere3.jpg"/>
          <p:cNvPicPr>
            <a:picLocks noChangeAspect="1"/>
          </p:cNvPicPr>
          <p:nvPr/>
        </p:nvPicPr>
        <p:blipFill>
          <a:blip r:embed="rId2"/>
          <a:stretch>
            <a:fillRect/>
          </a:stretch>
        </p:blipFill>
        <p:spPr>
          <a:xfrm>
            <a:off x="5715008" y="3500438"/>
            <a:ext cx="2573086" cy="3141670"/>
          </a:xfrm>
          <a:prstGeom prst="rect">
            <a:avLst/>
          </a:prstGeom>
        </p:spPr>
      </p:pic>
      <p:sp>
        <p:nvSpPr>
          <p:cNvPr id="5" name="TextBox 4"/>
          <p:cNvSpPr txBox="1"/>
          <p:nvPr/>
        </p:nvSpPr>
        <p:spPr>
          <a:xfrm>
            <a:off x="642910" y="3571876"/>
            <a:ext cx="4786346" cy="3447098"/>
          </a:xfrm>
          <a:prstGeom prst="rect">
            <a:avLst/>
          </a:prstGeom>
          <a:noFill/>
        </p:spPr>
        <p:txBody>
          <a:bodyPr wrap="square" rtlCol="0">
            <a:spAutoFit/>
          </a:bodyPr>
          <a:lstStyle/>
          <a:p>
            <a:r>
              <a:rPr lang="ru-RU" sz="2400" dirty="0" err="1" smtClean="0"/>
              <a:t>Наявністю</a:t>
            </a:r>
            <a:r>
              <a:rPr lang="ru-RU" sz="2400" dirty="0" smtClean="0"/>
              <a:t> таких </a:t>
            </a:r>
            <a:r>
              <a:rPr lang="ru-RU" sz="2400" dirty="0" err="1" smtClean="0"/>
              <a:t>струмів</a:t>
            </a:r>
            <a:r>
              <a:rPr lang="ru-RU" sz="2400" dirty="0" smtClean="0"/>
              <a:t> Ампер пояснив </a:t>
            </a:r>
            <a:r>
              <a:rPr lang="ru-RU" sz="2400" dirty="0" err="1" smtClean="0"/>
              <a:t>магнітні</a:t>
            </a:r>
            <a:r>
              <a:rPr lang="ru-RU" sz="2400" dirty="0" smtClean="0"/>
              <a:t> </a:t>
            </a:r>
            <a:r>
              <a:rPr lang="ru-RU" sz="2400" dirty="0" err="1" smtClean="0"/>
              <a:t>властивості</a:t>
            </a:r>
            <a:r>
              <a:rPr lang="ru-RU" sz="2400" dirty="0" smtClean="0"/>
              <a:t> </a:t>
            </a:r>
            <a:r>
              <a:rPr lang="ru-RU" sz="2400" dirty="0" err="1" smtClean="0"/>
              <a:t>речовин</a:t>
            </a:r>
            <a:r>
              <a:rPr lang="ru-RU" sz="2400" dirty="0" smtClean="0"/>
              <a:t>. </a:t>
            </a:r>
            <a:r>
              <a:rPr lang="ru-RU" sz="2400" dirty="0" err="1" smtClean="0"/>
              <a:t>Пізніше</a:t>
            </a:r>
            <a:r>
              <a:rPr lang="ru-RU" sz="2400" dirty="0" smtClean="0"/>
              <a:t> </a:t>
            </a:r>
            <a:r>
              <a:rPr lang="ru-RU" sz="2400" dirty="0" err="1" smtClean="0"/>
              <a:t>було</a:t>
            </a:r>
            <a:r>
              <a:rPr lang="ru-RU" sz="2400" dirty="0" smtClean="0"/>
              <a:t> </a:t>
            </a:r>
            <a:r>
              <a:rPr lang="ru-RU" sz="2400" dirty="0" err="1" smtClean="0"/>
              <a:t>встановлено</a:t>
            </a:r>
            <a:r>
              <a:rPr lang="ru-RU" sz="2400" dirty="0" smtClean="0"/>
              <a:t>, </a:t>
            </a:r>
            <a:r>
              <a:rPr lang="ru-RU" sz="2400" dirty="0" err="1" smtClean="0"/>
              <a:t>що</a:t>
            </a:r>
            <a:r>
              <a:rPr lang="ru-RU" sz="2400" dirty="0" smtClean="0"/>
              <a:t> роль </a:t>
            </a:r>
            <a:r>
              <a:rPr lang="ru-RU" sz="2400" dirty="0" err="1" smtClean="0"/>
              <a:t>молекулярних</a:t>
            </a:r>
            <a:r>
              <a:rPr lang="ru-RU" sz="2400" dirty="0" smtClean="0"/>
              <a:t> </a:t>
            </a:r>
            <a:r>
              <a:rPr lang="ru-RU" sz="2400" dirty="0" err="1" smtClean="0"/>
              <a:t>струмів</a:t>
            </a:r>
            <a:r>
              <a:rPr lang="ru-RU" sz="2400" dirty="0" smtClean="0"/>
              <a:t> в </a:t>
            </a:r>
            <a:r>
              <a:rPr lang="ru-RU" sz="2400" dirty="0" err="1" smtClean="0"/>
              <a:t>твердих</a:t>
            </a:r>
            <a:r>
              <a:rPr lang="ru-RU" sz="2400" dirty="0" smtClean="0"/>
              <a:t> </a:t>
            </a:r>
            <a:r>
              <a:rPr lang="ru-RU" sz="2400" dirty="0" err="1" smtClean="0"/>
              <a:t>тілах</a:t>
            </a:r>
            <a:r>
              <a:rPr lang="ru-RU" sz="2400" dirty="0" smtClean="0"/>
              <a:t> </a:t>
            </a:r>
            <a:r>
              <a:rPr lang="ru-RU" sz="2400" dirty="0" err="1" smtClean="0"/>
              <a:t>виконують</a:t>
            </a:r>
            <a:r>
              <a:rPr lang="ru-RU" sz="2400" dirty="0" smtClean="0"/>
              <a:t> </a:t>
            </a:r>
            <a:r>
              <a:rPr lang="ru-RU" sz="2400" dirty="0" err="1" smtClean="0"/>
              <a:t>електрони</a:t>
            </a:r>
            <a:r>
              <a:rPr lang="ru-RU" sz="2400" dirty="0" smtClean="0"/>
              <a:t>, </a:t>
            </a:r>
            <a:r>
              <a:rPr lang="ru-RU" sz="2400" dirty="0" err="1" smtClean="0"/>
              <a:t>які</a:t>
            </a:r>
            <a:r>
              <a:rPr lang="ru-RU" sz="2400" dirty="0" smtClean="0"/>
              <a:t> </a:t>
            </a:r>
            <a:r>
              <a:rPr lang="ru-RU" sz="2400" dirty="0" err="1" smtClean="0"/>
              <a:t>постійно</a:t>
            </a:r>
            <a:r>
              <a:rPr lang="ru-RU" sz="2400" dirty="0" smtClean="0"/>
              <a:t> </a:t>
            </a:r>
            <a:r>
              <a:rPr lang="ru-RU" sz="2400" dirty="0" err="1" smtClean="0"/>
              <a:t>рухаються</a:t>
            </a:r>
            <a:r>
              <a:rPr lang="ru-RU" sz="2400" dirty="0" smtClean="0"/>
              <a:t> по </a:t>
            </a:r>
            <a:r>
              <a:rPr lang="ru-RU" sz="2400" dirty="0" err="1" smtClean="0"/>
              <a:t>кругових</a:t>
            </a:r>
            <a:r>
              <a:rPr lang="ru-RU" sz="2400" dirty="0" smtClean="0"/>
              <a:t> </a:t>
            </a:r>
            <a:r>
              <a:rPr lang="ru-RU" sz="2400" dirty="0" err="1" smtClean="0"/>
              <a:t>орбітах</a:t>
            </a:r>
            <a:r>
              <a:rPr lang="ru-RU" sz="2400" dirty="0" smtClean="0"/>
              <a:t> </a:t>
            </a:r>
            <a:r>
              <a:rPr lang="ru-RU" sz="2400" dirty="0" err="1" smtClean="0"/>
              <a:t>навколо</a:t>
            </a:r>
            <a:r>
              <a:rPr lang="ru-RU" sz="2400" dirty="0" smtClean="0"/>
              <a:t> ядер.</a:t>
            </a:r>
          </a:p>
          <a:p>
            <a:endParaRPr lang="ru-RU"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lstStyle/>
          <a:p>
            <a:r>
              <a:rPr lang="uk-UA" dirty="0" smtClean="0"/>
              <a:t>Відкриття магніту</a:t>
            </a:r>
            <a:endParaRPr lang="ru-RU" dirty="0"/>
          </a:p>
        </p:txBody>
      </p:sp>
      <p:sp>
        <p:nvSpPr>
          <p:cNvPr id="3" name="Содержимое 2"/>
          <p:cNvSpPr>
            <a:spLocks noGrp="1"/>
          </p:cNvSpPr>
          <p:nvPr>
            <p:ph idx="1"/>
          </p:nvPr>
        </p:nvSpPr>
        <p:spPr>
          <a:xfrm>
            <a:off x="457200" y="1935480"/>
            <a:ext cx="8229600" cy="2422214"/>
          </a:xfrm>
        </p:spPr>
        <p:txBody>
          <a:bodyPr>
            <a:normAutofit/>
          </a:bodyPr>
          <a:lstStyle/>
          <a:p>
            <a:pPr>
              <a:buNone/>
            </a:pPr>
            <a:r>
              <a:rPr lang="uk-UA" sz="2400" dirty="0" smtClean="0"/>
              <a:t>    </a:t>
            </a:r>
            <a:r>
              <a:rPr lang="ru-RU" sz="2400" dirty="0" smtClean="0"/>
              <a:t>У </a:t>
            </a:r>
            <a:r>
              <a:rPr lang="ru-RU" sz="2400" dirty="0" err="1" smtClean="0"/>
              <a:t>кінці</a:t>
            </a:r>
            <a:r>
              <a:rPr lang="ru-RU" sz="2400" dirty="0" smtClean="0"/>
              <a:t> </a:t>
            </a:r>
            <a:r>
              <a:rPr lang="ru-RU" sz="2400" dirty="0" err="1" smtClean="0"/>
              <a:t>кінців</a:t>
            </a:r>
            <a:r>
              <a:rPr lang="ru-RU" sz="2400" dirty="0" smtClean="0"/>
              <a:t>, </a:t>
            </a:r>
            <a:r>
              <a:rPr lang="ru-RU" sz="2400" dirty="0" err="1" smtClean="0"/>
              <a:t>була</a:t>
            </a:r>
            <a:r>
              <a:rPr lang="ru-RU" sz="2400" dirty="0" smtClean="0"/>
              <a:t> </a:t>
            </a:r>
            <a:r>
              <a:rPr lang="ru-RU" sz="2400" dirty="0" err="1" smtClean="0"/>
              <a:t>людина</a:t>
            </a:r>
            <a:r>
              <a:rPr lang="ru-RU" sz="2400" dirty="0" smtClean="0"/>
              <a:t> на </a:t>
            </a:r>
            <a:r>
              <a:rPr lang="ru-RU" sz="2400" dirty="0" err="1" smtClean="0"/>
              <a:t>ім'я</a:t>
            </a:r>
            <a:r>
              <a:rPr lang="ru-RU" sz="2400" dirty="0" smtClean="0"/>
              <a:t> Джеймс Клерк Максвелл (1831-1879 </a:t>
            </a:r>
            <a:r>
              <a:rPr lang="ru-RU" sz="2400" dirty="0" err="1" smtClean="0"/>
              <a:t>шотландець</a:t>
            </a:r>
            <a:r>
              <a:rPr lang="ru-RU" sz="2400" dirty="0" smtClean="0"/>
              <a:t>), </a:t>
            </a:r>
            <a:r>
              <a:rPr lang="ru-RU" sz="2400" dirty="0" err="1" smtClean="0"/>
              <a:t>який</a:t>
            </a:r>
            <a:r>
              <a:rPr lang="ru-RU" sz="2400" dirty="0" smtClean="0"/>
              <a:t> </a:t>
            </a:r>
            <a:r>
              <a:rPr lang="ru-RU" sz="2400" dirty="0" err="1" smtClean="0"/>
              <a:t>встановив</a:t>
            </a:r>
            <a:r>
              <a:rPr lang="ru-RU" sz="2400" dirty="0" smtClean="0"/>
              <a:t> поза всяким </a:t>
            </a:r>
            <a:r>
              <a:rPr lang="ru-RU" sz="2400" dirty="0" err="1" smtClean="0"/>
              <a:t>сумнівом</a:t>
            </a:r>
            <a:r>
              <a:rPr lang="ru-RU" sz="2400" dirty="0" smtClean="0"/>
              <a:t>, </a:t>
            </a:r>
            <a:r>
              <a:rPr lang="ru-RU" sz="2400" dirty="0" err="1" smtClean="0"/>
              <a:t>взаємини</a:t>
            </a:r>
            <a:r>
              <a:rPr lang="ru-RU" sz="2400" dirty="0" smtClean="0"/>
              <a:t> </a:t>
            </a:r>
            <a:r>
              <a:rPr lang="ru-RU" sz="2400" dirty="0" err="1" smtClean="0"/>
              <a:t>між</a:t>
            </a:r>
            <a:r>
              <a:rPr lang="ru-RU" sz="2400" dirty="0" smtClean="0"/>
              <a:t> </a:t>
            </a:r>
            <a:r>
              <a:rPr lang="ru-RU" sz="2400" dirty="0" err="1" smtClean="0"/>
              <a:t>електрикою</a:t>
            </a:r>
            <a:r>
              <a:rPr lang="ru-RU" sz="2400" dirty="0" smtClean="0"/>
              <a:t> </a:t>
            </a:r>
            <a:r>
              <a:rPr lang="ru-RU" sz="2400" dirty="0" err="1" smtClean="0"/>
              <a:t>і</a:t>
            </a:r>
            <a:r>
              <a:rPr lang="ru-RU" sz="2400" dirty="0" smtClean="0"/>
              <a:t> магнетизмом </a:t>
            </a:r>
            <a:r>
              <a:rPr lang="ru-RU" sz="2400" dirty="0" err="1" smtClean="0"/>
              <a:t>і</a:t>
            </a:r>
            <a:r>
              <a:rPr lang="ru-RU" sz="2400" dirty="0" smtClean="0"/>
              <a:t> </a:t>
            </a:r>
            <a:r>
              <a:rPr lang="ru-RU" sz="2400" dirty="0" err="1" smtClean="0"/>
              <a:t>оприлюднив</a:t>
            </a:r>
            <a:r>
              <a:rPr lang="ru-RU" sz="2400" dirty="0" smtClean="0"/>
              <a:t> низку </a:t>
            </a:r>
            <a:r>
              <a:rPr lang="ru-RU" sz="2400" dirty="0" err="1" smtClean="0"/>
              <a:t>оманливо</a:t>
            </a:r>
            <a:r>
              <a:rPr lang="ru-RU" sz="2400" dirty="0" smtClean="0"/>
              <a:t> </a:t>
            </a:r>
            <a:r>
              <a:rPr lang="ru-RU" sz="2400" dirty="0" err="1" smtClean="0"/>
              <a:t>простих</a:t>
            </a:r>
            <a:r>
              <a:rPr lang="ru-RU" sz="2400" dirty="0" smtClean="0"/>
              <a:t> </a:t>
            </a:r>
            <a:r>
              <a:rPr lang="ru-RU" sz="2400" dirty="0" err="1" smtClean="0"/>
              <a:t>рівнянь</a:t>
            </a:r>
            <a:r>
              <a:rPr lang="ru-RU" sz="2400" dirty="0" smtClean="0"/>
              <a:t>, </a:t>
            </a:r>
            <a:r>
              <a:rPr lang="ru-RU" sz="2400" dirty="0" err="1" smtClean="0"/>
              <a:t>які</a:t>
            </a:r>
            <a:r>
              <a:rPr lang="ru-RU" sz="2400" dirty="0" smtClean="0"/>
              <a:t> лежать в </a:t>
            </a:r>
            <a:r>
              <a:rPr lang="ru-RU" sz="2400" dirty="0" err="1" smtClean="0"/>
              <a:t>основі</a:t>
            </a:r>
            <a:r>
              <a:rPr lang="ru-RU" sz="2400" dirty="0" smtClean="0"/>
              <a:t> </a:t>
            </a:r>
            <a:r>
              <a:rPr lang="ru-RU" sz="2400" dirty="0" err="1" smtClean="0"/>
              <a:t>електромагнітної</a:t>
            </a:r>
            <a:r>
              <a:rPr lang="ru-RU" sz="2400" dirty="0" smtClean="0"/>
              <a:t> </a:t>
            </a:r>
            <a:r>
              <a:rPr lang="ru-RU" sz="2400" dirty="0" err="1" smtClean="0"/>
              <a:t>теорії</a:t>
            </a:r>
            <a:r>
              <a:rPr lang="ru-RU" sz="2400" dirty="0" smtClean="0"/>
              <a:t> на </a:t>
            </a:r>
            <a:r>
              <a:rPr lang="ru-RU" sz="2400" dirty="0" err="1" smtClean="0"/>
              <a:t>сьогоднішній</a:t>
            </a:r>
            <a:r>
              <a:rPr lang="ru-RU" sz="2400" dirty="0" smtClean="0"/>
              <a:t> день. </a:t>
            </a:r>
            <a:r>
              <a:rPr lang="ru-RU" sz="2400" dirty="0" err="1" smtClean="0"/>
              <a:t>Що</a:t>
            </a:r>
            <a:r>
              <a:rPr lang="ru-RU" sz="2400" dirty="0" smtClean="0"/>
              <a:t> </a:t>
            </a:r>
            <a:r>
              <a:rPr lang="ru-RU" sz="2400" dirty="0" err="1" smtClean="0"/>
              <a:t>ще</a:t>
            </a:r>
            <a:r>
              <a:rPr lang="ru-RU" sz="2400" dirty="0" smtClean="0"/>
              <a:t> </a:t>
            </a:r>
            <a:r>
              <a:rPr lang="ru-RU" sz="2400" dirty="0" err="1" smtClean="0"/>
              <a:t>більш</a:t>
            </a:r>
            <a:r>
              <a:rPr lang="ru-RU" sz="2400" dirty="0" smtClean="0"/>
              <a:t> </a:t>
            </a:r>
            <a:r>
              <a:rPr lang="ru-RU" sz="2400" dirty="0" err="1" smtClean="0"/>
              <a:t>примітно</a:t>
            </a:r>
            <a:r>
              <a:rPr lang="ru-RU" sz="2400" dirty="0" smtClean="0"/>
              <a:t> так </a:t>
            </a:r>
            <a:r>
              <a:rPr lang="ru-RU" sz="2400" dirty="0" err="1" smtClean="0"/>
              <a:t>це</a:t>
            </a:r>
            <a:r>
              <a:rPr lang="ru-RU" sz="2400" dirty="0" smtClean="0"/>
              <a:t> те, </a:t>
            </a:r>
            <a:r>
              <a:rPr lang="ru-RU" sz="2400" dirty="0" err="1" smtClean="0"/>
              <a:t>що</a:t>
            </a:r>
            <a:endParaRPr lang="ru-RU" sz="2400" dirty="0" smtClean="0"/>
          </a:p>
        </p:txBody>
      </p:sp>
      <p:pic>
        <p:nvPicPr>
          <p:cNvPr id="4" name="Рисунок 3" descr="maxwell.gif"/>
          <p:cNvPicPr>
            <a:picLocks noChangeAspect="1"/>
          </p:cNvPicPr>
          <p:nvPr/>
        </p:nvPicPr>
        <p:blipFill>
          <a:blip r:embed="rId2"/>
          <a:stretch>
            <a:fillRect/>
          </a:stretch>
        </p:blipFill>
        <p:spPr>
          <a:xfrm>
            <a:off x="6429388" y="4429132"/>
            <a:ext cx="1905000" cy="2209800"/>
          </a:xfrm>
          <a:prstGeom prst="rect">
            <a:avLst/>
          </a:prstGeom>
        </p:spPr>
      </p:pic>
      <p:sp>
        <p:nvSpPr>
          <p:cNvPr id="5" name="TextBox 4"/>
          <p:cNvSpPr txBox="1"/>
          <p:nvPr/>
        </p:nvSpPr>
        <p:spPr>
          <a:xfrm>
            <a:off x="714348" y="4180344"/>
            <a:ext cx="5357850" cy="2677656"/>
          </a:xfrm>
          <a:prstGeom prst="rect">
            <a:avLst/>
          </a:prstGeom>
          <a:noFill/>
        </p:spPr>
        <p:txBody>
          <a:bodyPr wrap="square" rtlCol="0">
            <a:spAutoFit/>
          </a:bodyPr>
          <a:lstStyle/>
          <a:p>
            <a:r>
              <a:rPr lang="ru-RU" sz="2400" dirty="0" smtClean="0"/>
              <a:t>Максвелл </a:t>
            </a:r>
            <a:r>
              <a:rPr lang="ru-RU" sz="2400" dirty="0" err="1" smtClean="0"/>
              <a:t>розвинув</a:t>
            </a:r>
            <a:r>
              <a:rPr lang="ru-RU" sz="2400" dirty="0" smtClean="0"/>
              <a:t> </a:t>
            </a:r>
            <a:r>
              <a:rPr lang="ru-RU" sz="2400" dirty="0" err="1" smtClean="0"/>
              <a:t>свої</a:t>
            </a:r>
            <a:r>
              <a:rPr lang="ru-RU" sz="2400" dirty="0" smtClean="0"/>
              <a:t> </a:t>
            </a:r>
            <a:r>
              <a:rPr lang="ru-RU" sz="2400" dirty="0" err="1" smtClean="0"/>
              <a:t>ідеї</a:t>
            </a:r>
            <a:r>
              <a:rPr lang="ru-RU" sz="2400" dirty="0" smtClean="0"/>
              <a:t> в 1862 </a:t>
            </a:r>
            <a:r>
              <a:rPr lang="ru-RU" sz="2400" dirty="0" err="1" smtClean="0"/>
              <a:t>році</a:t>
            </a:r>
            <a:r>
              <a:rPr lang="ru-RU" sz="2400" dirty="0" smtClean="0"/>
              <a:t>, </a:t>
            </a:r>
            <a:r>
              <a:rPr lang="ru-RU" sz="2400" dirty="0" err="1" smtClean="0"/>
              <a:t>більш</a:t>
            </a:r>
            <a:r>
              <a:rPr lang="ru-RU" sz="2400" dirty="0" smtClean="0"/>
              <a:t> </a:t>
            </a:r>
            <a:r>
              <a:rPr lang="ru-RU" sz="2400" dirty="0" err="1" smtClean="0"/>
              <a:t>ніж</a:t>
            </a:r>
            <a:r>
              <a:rPr lang="ru-RU" sz="2400" dirty="0" smtClean="0"/>
              <a:t> </a:t>
            </a:r>
            <a:r>
              <a:rPr lang="ru-RU" sz="2400" dirty="0" err="1" smtClean="0"/>
              <a:t>тридцять</a:t>
            </a:r>
            <a:r>
              <a:rPr lang="ru-RU" sz="2400" dirty="0" smtClean="0"/>
              <a:t> </a:t>
            </a:r>
            <a:r>
              <a:rPr lang="ru-RU" sz="2400" dirty="0" err="1" smtClean="0"/>
              <a:t>років</a:t>
            </a:r>
            <a:r>
              <a:rPr lang="ru-RU" sz="2400" dirty="0" smtClean="0"/>
              <a:t> до того як Дж. Томсон </a:t>
            </a:r>
            <a:r>
              <a:rPr lang="ru-RU" sz="2400" dirty="0" err="1" smtClean="0"/>
              <a:t>відкрив</a:t>
            </a:r>
            <a:r>
              <a:rPr lang="ru-RU" sz="2400" dirty="0" smtClean="0"/>
              <a:t> </a:t>
            </a:r>
            <a:r>
              <a:rPr lang="ru-RU" sz="2400" dirty="0" err="1" smtClean="0"/>
              <a:t>електрон</a:t>
            </a:r>
            <a:r>
              <a:rPr lang="ru-RU" sz="2400" dirty="0" smtClean="0"/>
              <a:t> у 1897 </a:t>
            </a:r>
            <a:r>
              <a:rPr lang="ru-RU" sz="2400" dirty="0" err="1" smtClean="0"/>
              <a:t>році</a:t>
            </a:r>
            <a:r>
              <a:rPr lang="ru-RU" sz="2400" dirty="0" smtClean="0"/>
              <a:t>. </a:t>
            </a:r>
            <a:r>
              <a:rPr lang="ru-RU" sz="2400" dirty="0" err="1" smtClean="0"/>
              <a:t>Частинки</a:t>
            </a:r>
            <a:r>
              <a:rPr lang="ru-RU" sz="2400" dirty="0" smtClean="0"/>
              <a:t> </a:t>
            </a:r>
            <a:r>
              <a:rPr lang="ru-RU" sz="2400" dirty="0" err="1" smtClean="0"/>
              <a:t>придбали</a:t>
            </a:r>
            <a:r>
              <a:rPr lang="ru-RU" sz="2400" dirty="0" smtClean="0"/>
              <a:t> </a:t>
            </a:r>
            <a:r>
              <a:rPr lang="ru-RU" sz="2400" dirty="0" err="1" smtClean="0"/>
              <a:t>настільки</a:t>
            </a:r>
            <a:r>
              <a:rPr lang="ru-RU" sz="2400" dirty="0" smtClean="0"/>
              <a:t> </a:t>
            </a:r>
            <a:r>
              <a:rPr lang="ru-RU" sz="2400" dirty="0" err="1" smtClean="0"/>
              <a:t>фундаментальне</a:t>
            </a:r>
            <a:r>
              <a:rPr lang="ru-RU" sz="2400" dirty="0" smtClean="0"/>
              <a:t> </a:t>
            </a:r>
            <a:r>
              <a:rPr lang="ru-RU" sz="2400" dirty="0" err="1" smtClean="0"/>
              <a:t>значення</a:t>
            </a:r>
            <a:r>
              <a:rPr lang="ru-RU" sz="2400" dirty="0" smtClean="0"/>
              <a:t> для </a:t>
            </a:r>
            <a:r>
              <a:rPr lang="ru-RU" sz="2400" dirty="0" err="1" smtClean="0"/>
              <a:t>сучасного</a:t>
            </a:r>
            <a:r>
              <a:rPr lang="ru-RU" sz="2400" dirty="0" smtClean="0"/>
              <a:t> </a:t>
            </a:r>
            <a:r>
              <a:rPr lang="ru-RU" sz="2400" dirty="0" err="1" smtClean="0"/>
              <a:t>розуміння</a:t>
            </a:r>
            <a:r>
              <a:rPr lang="ru-RU" sz="2400" dirty="0" smtClean="0"/>
              <a:t> як </a:t>
            </a:r>
            <a:r>
              <a:rPr lang="ru-RU" sz="2400" dirty="0" err="1" smtClean="0"/>
              <a:t>електрики</a:t>
            </a:r>
            <a:r>
              <a:rPr lang="ru-RU" sz="2400" dirty="0" smtClean="0"/>
              <a:t> так </a:t>
            </a:r>
            <a:r>
              <a:rPr lang="ru-RU" sz="2400" dirty="0" err="1" smtClean="0"/>
              <a:t>і</a:t>
            </a:r>
            <a:r>
              <a:rPr lang="ru-RU" sz="2400" dirty="0" smtClean="0"/>
              <a:t> магнетизму.</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642918"/>
            <a:ext cx="8229600" cy="1143000"/>
          </a:xfrm>
        </p:spPr>
        <p:txBody>
          <a:bodyPr/>
          <a:lstStyle/>
          <a:p>
            <a:r>
              <a:rPr lang="uk-UA" dirty="0" smtClean="0"/>
              <a:t>Магніт </a:t>
            </a:r>
            <a:endParaRPr lang="ru-RU" dirty="0"/>
          </a:p>
        </p:txBody>
      </p:sp>
      <p:sp>
        <p:nvSpPr>
          <p:cNvPr id="3" name="Содержимое 2"/>
          <p:cNvSpPr>
            <a:spLocks noGrp="1"/>
          </p:cNvSpPr>
          <p:nvPr>
            <p:ph idx="1"/>
          </p:nvPr>
        </p:nvSpPr>
        <p:spPr>
          <a:xfrm>
            <a:off x="357158" y="1928802"/>
            <a:ext cx="8229600" cy="4389120"/>
          </a:xfrm>
        </p:spPr>
        <p:txBody>
          <a:bodyPr/>
          <a:lstStyle/>
          <a:p>
            <a:pPr>
              <a:buNone/>
            </a:pPr>
            <a:r>
              <a:rPr lang="ru-RU" dirty="0" smtClean="0"/>
              <a:t>   У широкому </a:t>
            </a:r>
            <a:r>
              <a:rPr lang="ru-RU" dirty="0" err="1" smtClean="0"/>
              <a:t>розумінні</a:t>
            </a:r>
            <a:r>
              <a:rPr lang="ru-RU" dirty="0" smtClean="0"/>
              <a:t> </a:t>
            </a:r>
            <a:r>
              <a:rPr lang="ru-RU" i="1" u="sng" dirty="0" err="1" smtClean="0"/>
              <a:t>магніт</a:t>
            </a:r>
            <a:r>
              <a:rPr lang="ru-RU" i="1" u="sng" dirty="0" smtClean="0"/>
              <a:t> </a:t>
            </a:r>
            <a:r>
              <a:rPr lang="ru-RU" dirty="0" smtClean="0"/>
              <a:t>— </a:t>
            </a:r>
            <a:r>
              <a:rPr lang="ru-RU" dirty="0" err="1" smtClean="0"/>
              <a:t>намагнічене</a:t>
            </a:r>
            <a:r>
              <a:rPr lang="ru-RU" dirty="0" smtClean="0"/>
              <a:t> </a:t>
            </a:r>
            <a:r>
              <a:rPr lang="ru-RU" dirty="0" err="1" smtClean="0"/>
              <a:t>тіло</a:t>
            </a:r>
            <a:r>
              <a:rPr lang="ru-RU" dirty="0" smtClean="0"/>
              <a:t> (</a:t>
            </a:r>
            <a:r>
              <a:rPr lang="ru-RU" dirty="0" err="1" smtClean="0"/>
              <a:t>здебільшого</a:t>
            </a:r>
            <a:r>
              <a:rPr lang="ru-RU" dirty="0" smtClean="0"/>
              <a:t> </a:t>
            </a:r>
            <a:r>
              <a:rPr lang="ru-RU" dirty="0" err="1" smtClean="0"/>
              <a:t>зі</a:t>
            </a:r>
            <a:r>
              <a:rPr lang="ru-RU" dirty="0" smtClean="0"/>
              <a:t> </a:t>
            </a:r>
            <a:r>
              <a:rPr lang="ru-RU" dirty="0" err="1" smtClean="0"/>
              <a:t>сталі</a:t>
            </a:r>
            <a:r>
              <a:rPr lang="ru-RU" dirty="0" smtClean="0"/>
              <a:t> </a:t>
            </a:r>
            <a:r>
              <a:rPr lang="ru-RU" dirty="0" err="1" smtClean="0"/>
              <a:t>або</a:t>
            </a:r>
            <a:r>
              <a:rPr lang="ru-RU" dirty="0" smtClean="0"/>
              <a:t> </a:t>
            </a:r>
            <a:r>
              <a:rPr lang="ru-RU" dirty="0" err="1" smtClean="0"/>
              <a:t>спеціального</a:t>
            </a:r>
            <a:r>
              <a:rPr lang="ru-RU" dirty="0" smtClean="0"/>
              <a:t> сплаву, </a:t>
            </a:r>
            <a:r>
              <a:rPr lang="ru-RU" dirty="0" err="1" smtClean="0"/>
              <a:t>фериту</a:t>
            </a:r>
            <a:r>
              <a:rPr lang="ru-RU" dirty="0" smtClean="0"/>
              <a:t> </a:t>
            </a:r>
            <a:r>
              <a:rPr lang="ru-RU" dirty="0" err="1" smtClean="0"/>
              <a:t>барію</a:t>
            </a:r>
            <a:r>
              <a:rPr lang="ru-RU" dirty="0" smtClean="0"/>
              <a:t>, </a:t>
            </a:r>
            <a:r>
              <a:rPr lang="ru-RU" dirty="0" err="1" smtClean="0"/>
              <a:t>стронцію</a:t>
            </a:r>
            <a:r>
              <a:rPr lang="ru-RU" dirty="0" smtClean="0"/>
              <a:t>, </a:t>
            </a:r>
            <a:r>
              <a:rPr lang="ru-RU" dirty="0" err="1" smtClean="0"/>
              <a:t>самарій-кобальту</a:t>
            </a:r>
            <a:r>
              <a:rPr lang="ru-RU" dirty="0" smtClean="0"/>
              <a:t>, </a:t>
            </a:r>
            <a:r>
              <a:rPr lang="ru-RU" dirty="0" err="1" smtClean="0"/>
              <a:t>нікель-кобальту</a:t>
            </a:r>
            <a:r>
              <a:rPr lang="ru-RU" dirty="0" smtClean="0"/>
              <a:t>, </a:t>
            </a:r>
            <a:r>
              <a:rPr lang="ru-RU" dirty="0" err="1" smtClean="0"/>
              <a:t>неодим-залізо-бору</a:t>
            </a:r>
            <a:r>
              <a:rPr lang="ru-RU" dirty="0" smtClean="0"/>
              <a:t>) </a:t>
            </a:r>
            <a:r>
              <a:rPr lang="ru-RU" dirty="0" err="1" smtClean="0"/>
              <a:t>або</a:t>
            </a:r>
            <a:r>
              <a:rPr lang="ru-RU" dirty="0" smtClean="0"/>
              <a:t> </a:t>
            </a:r>
            <a:r>
              <a:rPr lang="ru-RU" dirty="0" err="1" smtClean="0"/>
              <a:t>пристрій</a:t>
            </a:r>
            <a:r>
              <a:rPr lang="ru-RU" dirty="0" smtClean="0"/>
              <a:t>, </a:t>
            </a:r>
            <a:r>
              <a:rPr lang="ru-RU" dirty="0" err="1" smtClean="0"/>
              <a:t>що</a:t>
            </a:r>
            <a:r>
              <a:rPr lang="ru-RU" dirty="0" smtClean="0"/>
              <a:t> </a:t>
            </a:r>
            <a:r>
              <a:rPr lang="ru-RU" dirty="0" err="1" smtClean="0"/>
              <a:t>утворює</a:t>
            </a:r>
            <a:r>
              <a:rPr lang="ru-RU" dirty="0" smtClean="0"/>
              <a:t> </a:t>
            </a:r>
            <a:r>
              <a:rPr lang="ru-RU" dirty="0" err="1" smtClean="0"/>
              <a:t>магнітне</a:t>
            </a:r>
            <a:r>
              <a:rPr lang="ru-RU" dirty="0" smtClean="0"/>
              <a:t> поле. </a:t>
            </a:r>
            <a:r>
              <a:rPr lang="ru-RU" dirty="0" err="1" smtClean="0"/>
              <a:t>Розрізняють</a:t>
            </a:r>
            <a:r>
              <a:rPr lang="ru-RU" dirty="0" smtClean="0"/>
              <a:t> </a:t>
            </a:r>
            <a:r>
              <a:rPr lang="ru-RU" dirty="0" err="1" smtClean="0"/>
              <a:t>постійні</a:t>
            </a:r>
            <a:r>
              <a:rPr lang="ru-RU" dirty="0" smtClean="0"/>
              <a:t> </a:t>
            </a:r>
            <a:r>
              <a:rPr lang="ru-RU" dirty="0" err="1" smtClean="0"/>
              <a:t>магніти</a:t>
            </a:r>
            <a:r>
              <a:rPr lang="ru-RU" dirty="0" smtClean="0"/>
              <a:t>, </a:t>
            </a:r>
            <a:r>
              <a:rPr lang="ru-RU" dirty="0" err="1" smtClean="0"/>
              <a:t>електромагніти</a:t>
            </a:r>
            <a:r>
              <a:rPr lang="ru-RU" dirty="0" smtClean="0"/>
              <a:t>, </a:t>
            </a:r>
            <a:r>
              <a:rPr lang="ru-RU" dirty="0" err="1" smtClean="0"/>
              <a:t>надпровідні</a:t>
            </a:r>
            <a:r>
              <a:rPr lang="ru-RU" dirty="0" smtClean="0"/>
              <a:t> </a:t>
            </a:r>
            <a:r>
              <a:rPr lang="ru-RU" dirty="0" err="1" smtClean="0"/>
              <a:t>магніти</a:t>
            </a:r>
            <a:r>
              <a:rPr lang="ru-RU" dirty="0" smtClean="0"/>
              <a:t>.</a:t>
            </a:r>
          </a:p>
          <a:p>
            <a:endParaRPr lang="ru-RU" dirty="0"/>
          </a:p>
        </p:txBody>
      </p:sp>
      <p:pic>
        <p:nvPicPr>
          <p:cNvPr id="4" name="Рисунок 3" descr="UMU1Uocx.jpg"/>
          <p:cNvPicPr>
            <a:picLocks noChangeAspect="1"/>
          </p:cNvPicPr>
          <p:nvPr/>
        </p:nvPicPr>
        <p:blipFill>
          <a:blip r:embed="rId2">
            <a:clrChange>
              <a:clrFrom>
                <a:srgbClr val="FFFFFF"/>
              </a:clrFrom>
              <a:clrTo>
                <a:srgbClr val="FFFFFF">
                  <a:alpha val="0"/>
                </a:srgbClr>
              </a:clrTo>
            </a:clrChange>
          </a:blip>
          <a:stretch>
            <a:fillRect/>
          </a:stretch>
        </p:blipFill>
        <p:spPr>
          <a:xfrm>
            <a:off x="2643174" y="4104178"/>
            <a:ext cx="3611570" cy="27538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00108"/>
            <a:ext cx="8229600" cy="4389120"/>
          </a:xfrm>
        </p:spPr>
        <p:txBody>
          <a:bodyPr>
            <a:normAutofit/>
          </a:bodyPr>
          <a:lstStyle/>
          <a:p>
            <a:pPr>
              <a:buNone/>
            </a:pPr>
            <a:r>
              <a:rPr lang="uk-UA" dirty="0" smtClean="0"/>
              <a:t>   Місця магніту, де магнітна дія виявляється найсильнішою, називають полюсами магніту.</a:t>
            </a:r>
            <a:endParaRPr lang="ru-RU" dirty="0" smtClean="0"/>
          </a:p>
          <a:p>
            <a:pPr>
              <a:buNone/>
            </a:pPr>
            <a:r>
              <a:rPr lang="ru-RU" dirty="0" smtClean="0"/>
              <a:t>   </a:t>
            </a:r>
            <a:r>
              <a:rPr lang="ru-RU" dirty="0" err="1" smtClean="0"/>
              <a:t>Постійний</a:t>
            </a:r>
            <a:r>
              <a:rPr lang="ru-RU" dirty="0" smtClean="0"/>
              <a:t> </a:t>
            </a:r>
            <a:r>
              <a:rPr lang="ru-RU" dirty="0" err="1" smtClean="0"/>
              <a:t>магніт</a:t>
            </a:r>
            <a:r>
              <a:rPr lang="ru-RU" dirty="0" smtClean="0"/>
              <a:t> </a:t>
            </a:r>
            <a:r>
              <a:rPr lang="ru-RU" dirty="0" err="1" smtClean="0"/>
              <a:t>має</a:t>
            </a:r>
            <a:r>
              <a:rPr lang="ru-RU" dirty="0" smtClean="0"/>
              <a:t> два </a:t>
            </a:r>
            <a:r>
              <a:rPr lang="ru-RU" dirty="0" err="1" smtClean="0"/>
              <a:t>полюси</a:t>
            </a:r>
            <a:r>
              <a:rPr lang="ru-RU" dirty="0" smtClean="0"/>
              <a:t>. Той </a:t>
            </a:r>
            <a:r>
              <a:rPr lang="ru-RU" dirty="0" err="1" smtClean="0"/>
              <a:t>із</a:t>
            </a:r>
            <a:r>
              <a:rPr lang="ru-RU" dirty="0" smtClean="0"/>
              <a:t> </a:t>
            </a:r>
            <a:r>
              <a:rPr lang="ru-RU" dirty="0" err="1" smtClean="0"/>
              <a:t>полюсів</a:t>
            </a:r>
            <a:r>
              <a:rPr lang="ru-RU" dirty="0" smtClean="0"/>
              <a:t>, </a:t>
            </a:r>
            <a:r>
              <a:rPr lang="ru-RU" dirty="0" err="1" smtClean="0"/>
              <a:t>який</a:t>
            </a:r>
            <a:r>
              <a:rPr lang="ru-RU" dirty="0" smtClean="0"/>
              <a:t> </a:t>
            </a:r>
            <a:r>
              <a:rPr lang="ru-RU" dirty="0" err="1" smtClean="0"/>
              <a:t>притягається</a:t>
            </a:r>
            <a:r>
              <a:rPr lang="ru-RU" dirty="0" smtClean="0"/>
              <a:t> до </a:t>
            </a:r>
            <a:r>
              <a:rPr lang="ru-RU" dirty="0" err="1" smtClean="0"/>
              <a:t>північного</a:t>
            </a:r>
            <a:r>
              <a:rPr lang="ru-RU" dirty="0" smtClean="0"/>
              <a:t> полюсу </a:t>
            </a:r>
            <a:r>
              <a:rPr lang="ru-RU" dirty="0" err="1" smtClean="0"/>
              <a:t>Землі</a:t>
            </a:r>
            <a:r>
              <a:rPr lang="ru-RU" dirty="0" smtClean="0"/>
              <a:t>, </a:t>
            </a:r>
            <a:r>
              <a:rPr lang="ru-RU" dirty="0" err="1" smtClean="0"/>
              <a:t>називається</a:t>
            </a:r>
            <a:r>
              <a:rPr lang="ru-RU" dirty="0" smtClean="0"/>
              <a:t> </a:t>
            </a:r>
            <a:r>
              <a:rPr lang="ru-RU" dirty="0" err="1" smtClean="0"/>
              <a:t>північним</a:t>
            </a:r>
            <a:r>
              <a:rPr lang="ru-RU" dirty="0" smtClean="0"/>
              <a:t>, </a:t>
            </a:r>
            <a:r>
              <a:rPr lang="ru-RU" dirty="0" err="1" smtClean="0"/>
              <a:t>інший</a:t>
            </a:r>
            <a:r>
              <a:rPr lang="ru-RU" dirty="0" smtClean="0"/>
              <a:t> — </a:t>
            </a:r>
            <a:r>
              <a:rPr lang="ru-RU" dirty="0" err="1" smtClean="0"/>
              <a:t>південним</a:t>
            </a:r>
            <a:r>
              <a:rPr lang="ru-RU" dirty="0" smtClean="0"/>
              <a:t>. </a:t>
            </a:r>
            <a:r>
              <a:rPr lang="ru-RU" dirty="0" err="1" smtClean="0"/>
              <a:t>Північний</a:t>
            </a:r>
            <a:r>
              <a:rPr lang="ru-RU" dirty="0" smtClean="0"/>
              <a:t> полюс </a:t>
            </a:r>
            <a:r>
              <a:rPr lang="ru-RU" dirty="0" err="1" smtClean="0"/>
              <a:t>магніта</a:t>
            </a:r>
            <a:r>
              <a:rPr lang="ru-RU" dirty="0" smtClean="0"/>
              <a:t> </a:t>
            </a:r>
            <a:r>
              <a:rPr lang="ru-RU" dirty="0" err="1" smtClean="0"/>
              <a:t>позначається</a:t>
            </a:r>
            <a:r>
              <a:rPr lang="ru-RU" dirty="0" smtClean="0"/>
              <a:t> </a:t>
            </a:r>
            <a:r>
              <a:rPr lang="ru-RU" dirty="0" err="1" smtClean="0"/>
              <a:t>літерою</a:t>
            </a:r>
            <a:r>
              <a:rPr lang="ru-RU" dirty="0" smtClean="0"/>
              <a:t> N, </a:t>
            </a:r>
            <a:r>
              <a:rPr lang="ru-RU" dirty="0" err="1" smtClean="0"/>
              <a:t>південний</a:t>
            </a:r>
            <a:r>
              <a:rPr lang="ru-RU" dirty="0" smtClean="0"/>
              <a:t> — </a:t>
            </a:r>
            <a:r>
              <a:rPr lang="ru-RU" dirty="0" err="1" smtClean="0"/>
              <a:t>літерою</a:t>
            </a:r>
            <a:r>
              <a:rPr lang="ru-RU" dirty="0" smtClean="0"/>
              <a:t> S. </a:t>
            </a:r>
            <a:r>
              <a:rPr lang="ru-RU" dirty="0" err="1" smtClean="0"/>
              <a:t>Різнойменні</a:t>
            </a:r>
            <a:r>
              <a:rPr lang="ru-RU" dirty="0" smtClean="0"/>
              <a:t> </a:t>
            </a:r>
            <a:r>
              <a:rPr lang="ru-RU" dirty="0" err="1" smtClean="0"/>
              <a:t>полюси</a:t>
            </a:r>
            <a:r>
              <a:rPr lang="ru-RU" dirty="0" smtClean="0"/>
              <a:t> </a:t>
            </a:r>
            <a:r>
              <a:rPr lang="ru-RU" dirty="0" err="1" smtClean="0"/>
              <a:t>магнітів</a:t>
            </a:r>
            <a:r>
              <a:rPr lang="ru-RU" dirty="0" smtClean="0"/>
              <a:t> </a:t>
            </a:r>
            <a:r>
              <a:rPr lang="ru-RU" dirty="0" err="1" smtClean="0"/>
              <a:t>притягуються</a:t>
            </a:r>
            <a:r>
              <a:rPr lang="ru-RU" dirty="0" smtClean="0"/>
              <a:t>, </a:t>
            </a:r>
            <a:r>
              <a:rPr lang="ru-RU" dirty="0" err="1" smtClean="0"/>
              <a:t>однойменні</a:t>
            </a:r>
            <a:r>
              <a:rPr lang="ru-RU" dirty="0" smtClean="0"/>
              <a:t> — </a:t>
            </a:r>
            <a:r>
              <a:rPr lang="ru-RU" dirty="0" err="1" smtClean="0"/>
              <a:t>відштовхуються</a:t>
            </a:r>
            <a:r>
              <a:rPr lang="ru-RU" dirty="0" smtClean="0"/>
              <a:t>. </a:t>
            </a:r>
          </a:p>
          <a:p>
            <a:endParaRPr lang="ru-RU" dirty="0"/>
          </a:p>
        </p:txBody>
      </p:sp>
      <p:pic>
        <p:nvPicPr>
          <p:cNvPr id="4" name="Рисунок 3" descr="b6e01d44ba28.jpg"/>
          <p:cNvPicPr>
            <a:picLocks noChangeAspect="1"/>
          </p:cNvPicPr>
          <p:nvPr/>
        </p:nvPicPr>
        <p:blipFill>
          <a:blip r:embed="rId2">
            <a:clrChange>
              <a:clrFrom>
                <a:srgbClr val="E3EAF2"/>
              </a:clrFrom>
              <a:clrTo>
                <a:srgbClr val="E3EAF2">
                  <a:alpha val="0"/>
                </a:srgbClr>
              </a:clrTo>
            </a:clrChange>
          </a:blip>
          <a:srcRect r="2499" b="62500"/>
          <a:stretch>
            <a:fillRect/>
          </a:stretch>
        </p:blipFill>
        <p:spPr>
          <a:xfrm>
            <a:off x="2500298" y="4357694"/>
            <a:ext cx="3714776" cy="1071570"/>
          </a:xfrm>
          <a:prstGeom prst="rect">
            <a:avLst/>
          </a:prstGeom>
        </p:spPr>
      </p:pic>
      <p:pic>
        <p:nvPicPr>
          <p:cNvPr id="5" name="Рисунок 4" descr="b6e01d44ba28.jpg"/>
          <p:cNvPicPr>
            <a:picLocks noChangeAspect="1"/>
          </p:cNvPicPr>
          <p:nvPr/>
        </p:nvPicPr>
        <p:blipFill>
          <a:blip r:embed="rId2">
            <a:clrChange>
              <a:clrFrom>
                <a:srgbClr val="E3EAF2"/>
              </a:clrFrom>
              <a:clrTo>
                <a:srgbClr val="E3EAF2">
                  <a:alpha val="0"/>
                </a:srgbClr>
              </a:clrTo>
            </a:clrChange>
          </a:blip>
          <a:srcRect t="50000" r="2499"/>
          <a:stretch>
            <a:fillRect/>
          </a:stretch>
        </p:blipFill>
        <p:spPr>
          <a:xfrm>
            <a:off x="2357422" y="5429260"/>
            <a:ext cx="3714776" cy="142874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480</TotalTime>
  <Words>2557</Words>
  <PresentationFormat>Экран (4:3)</PresentationFormat>
  <Paragraphs>89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Поток</vt:lpstr>
      <vt:lpstr>Магніт   Магнітне поле</vt:lpstr>
      <vt:lpstr>Легенди про відкриття магніту</vt:lpstr>
      <vt:lpstr>Легенди про відкриття магніту</vt:lpstr>
      <vt:lpstr>Легенди про відкриття магніту</vt:lpstr>
      <vt:lpstr>Відкриття магніту</vt:lpstr>
      <vt:lpstr>Відкриття магніту</vt:lpstr>
      <vt:lpstr>Відкриття магніту</vt:lpstr>
      <vt:lpstr>Магніт </vt:lpstr>
      <vt:lpstr>Слайд 9</vt:lpstr>
      <vt:lpstr>Феромагнетики </vt:lpstr>
      <vt:lpstr>Постійні магніти</vt:lpstr>
      <vt:lpstr>Застосування </vt:lpstr>
      <vt:lpstr>Застосування </vt:lpstr>
      <vt:lpstr>Намагнічування </vt:lpstr>
      <vt:lpstr>Розмагнічування </vt:lpstr>
      <vt:lpstr>Магнітне поле</vt:lpstr>
      <vt:lpstr>Лінії магнітного поля </vt:lpstr>
      <vt:lpstr>Лінії магнітного поля</vt:lpstr>
      <vt:lpstr>Правило лівої руки</vt:lpstr>
      <vt:lpstr>Котушка </vt:lpstr>
      <vt:lpstr>Слайд 21</vt:lpstr>
      <vt:lpstr>Правило правої руки </vt:lpstr>
      <vt:lpstr>Електромагнітна індукція</vt:lpstr>
      <vt:lpstr>Застосування елентромагнітної індукції</vt:lpstr>
      <vt:lpstr>Правило правої руки</vt:lpstr>
      <vt:lpstr>Магнітні полюси землі</vt:lpstr>
      <vt:lpstr>Магнітні полюси землі</vt:lpstr>
      <vt:lpstr>Магнітні полюси землі</vt:lpstr>
      <vt:lpstr>Магнітне поле землі</vt:lpstr>
      <vt:lpstr>Компас </vt:lpstr>
      <vt:lpstr>Будова копаса</vt:lpstr>
      <vt:lpstr>Принцип роботи магнітного компаса</vt:lpstr>
      <vt:lpstr>Вплив на організм людини</vt:lpstr>
      <vt:lpstr>Вплив на організм людини</vt:lpstr>
      <vt:lpstr>Вплив на організм людини</vt:lpstr>
      <vt:lpstr>Профілактика негативного впливу МП</vt:lpstr>
      <vt:lpstr>Профілактика негативного впливу МП</vt:lpstr>
      <vt:lpstr>Кінець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Магніт   Магнітне поле</dc:title>
  <dc:creator>Garbuz</dc:creator>
  <cp:lastModifiedBy>Garbuz</cp:lastModifiedBy>
  <cp:revision>98</cp:revision>
  <dcterms:created xsi:type="dcterms:W3CDTF">2012-04-07T06:34:46Z</dcterms:created>
  <dcterms:modified xsi:type="dcterms:W3CDTF">2012-04-08T08:51:18Z</dcterms:modified>
</cp:coreProperties>
</file>