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0" r:id="rId9"/>
    <p:sldId id="262" r:id="rId10"/>
    <p:sldId id="271" r:id="rId11"/>
    <p:sldId id="268" r:id="rId12"/>
    <p:sldId id="263" r:id="rId13"/>
    <p:sldId id="265" r:id="rId14"/>
    <p:sldId id="266" r:id="rId15"/>
    <p:sldId id="267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1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</a:t>
            </a:r>
            <a:r>
              <a:rPr lang="uk-UA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зонанс</a:t>
            </a:r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у </a:t>
            </a:r>
            <a:b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медицині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57192"/>
            <a:ext cx="6400800" cy="12192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uk-UA" dirty="0" smtClean="0"/>
              <a:t>Підготувала </a:t>
            </a:r>
          </a:p>
          <a:p>
            <a:pPr algn="r"/>
            <a:r>
              <a:rPr lang="uk-UA" dirty="0" smtClean="0"/>
              <a:t>Учениця 11 класу</a:t>
            </a:r>
          </a:p>
          <a:p>
            <a:pPr algn="r"/>
            <a:r>
              <a:rPr lang="uk-UA" dirty="0" err="1" smtClean="0"/>
              <a:t>Герасименко</a:t>
            </a:r>
            <a:r>
              <a:rPr lang="uk-UA" dirty="0" smtClean="0"/>
              <a:t> Анастасія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3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390451" cy="5933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13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08912" cy="567490"/>
          </a:xfrm>
        </p:spPr>
        <p:txBody>
          <a:bodyPr/>
          <a:lstStyle/>
          <a:p>
            <a:r>
              <a:rPr lang="uk-UA" sz="2400" i="1" dirty="0" err="1" smtClean="0">
                <a:solidFill>
                  <a:schemeClr val="tx1"/>
                </a:solidFill>
                <a:effectLst/>
              </a:rPr>
              <a:t>Магнітно</a:t>
            </a:r>
            <a:r>
              <a:rPr lang="uk-UA" sz="2400" i="1" dirty="0" smtClean="0">
                <a:solidFill>
                  <a:schemeClr val="tx1"/>
                </a:solidFill>
                <a:effectLst/>
              </a:rPr>
              <a:t> – резонансне зображення коліна</a:t>
            </a:r>
            <a:endParaRPr lang="ru-RU" sz="2400" i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5400600" cy="54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572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8335"/>
            <a:ext cx="5400600" cy="658132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/>
              </a:rPr>
              <a:t>Роком </a:t>
            </a:r>
            <a:r>
              <a:rPr lang="ru-RU" sz="2800" dirty="0" err="1" smtClean="0">
                <a:solidFill>
                  <a:schemeClr val="tx1"/>
                </a:solidFill>
                <a:latin typeface="Arial"/>
              </a:rPr>
              <a:t>заснування</a:t>
            </a:r>
            <a:r>
              <a:rPr lang="ru-RU" sz="2800" dirty="0" smtClean="0">
                <a:solidFill>
                  <a:schemeClr val="tx1"/>
                </a:solidFill>
                <a:latin typeface="Arial"/>
              </a:rPr>
              <a:t> МРТ </a:t>
            </a:r>
            <a:r>
              <a:rPr lang="ru-RU" sz="2800" dirty="0" err="1" smtClean="0">
                <a:solidFill>
                  <a:schemeClr val="tx1"/>
                </a:solidFill>
                <a:latin typeface="Arial"/>
              </a:rPr>
              <a:t>вважають</a:t>
            </a:r>
            <a:r>
              <a:rPr lang="ru-RU" sz="2800" dirty="0" smtClean="0">
                <a:solidFill>
                  <a:schemeClr val="tx1"/>
                </a:solidFill>
                <a:latin typeface="Arial"/>
              </a:rPr>
              <a:t> 1973 </a:t>
            </a:r>
            <a:r>
              <a:rPr lang="ru-RU" sz="2800" dirty="0" err="1">
                <a:solidFill>
                  <a:schemeClr val="tx1"/>
                </a:solidFill>
                <a:latin typeface="Arial"/>
              </a:rPr>
              <a:t>рік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Arial"/>
              </a:rPr>
              <a:t>після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/>
              </a:rPr>
              <a:t>опублікування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/>
              </a:rPr>
              <a:t>професором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/>
              </a:rPr>
              <a:t>хімії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 Полом </a:t>
            </a:r>
            <a:r>
              <a:rPr lang="ru-RU" sz="2800" dirty="0" err="1">
                <a:solidFill>
                  <a:schemeClr val="tx1"/>
                </a:solidFill>
                <a:latin typeface="Arial"/>
              </a:rPr>
              <a:t>Лотербуром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Arial"/>
              </a:rPr>
              <a:t>статті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Arial"/>
              </a:rPr>
              <a:t>журналі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 </a:t>
            </a:r>
            <a:r>
              <a:rPr lang="en-US" sz="2800" dirty="0">
                <a:solidFill>
                  <a:schemeClr val="tx1"/>
                </a:solidFill>
                <a:latin typeface="Arial"/>
              </a:rPr>
              <a:t>Nature </a:t>
            </a:r>
            <a:r>
              <a:rPr lang="ru-RU" sz="2800" dirty="0" err="1">
                <a:solidFill>
                  <a:schemeClr val="tx1"/>
                </a:solidFill>
                <a:latin typeface="Arial"/>
              </a:rPr>
              <a:t>під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/>
              </a:rPr>
              <a:t>назвою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 "</a:t>
            </a:r>
            <a:r>
              <a:rPr lang="ru-RU" sz="2800" dirty="0" err="1">
                <a:solidFill>
                  <a:schemeClr val="tx1"/>
                </a:solidFill>
                <a:latin typeface="Arial"/>
              </a:rPr>
              <a:t>Створення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/>
              </a:rPr>
              <a:t>зображень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 за </a:t>
            </a:r>
            <a:r>
              <a:rPr lang="ru-RU" sz="2800" dirty="0" err="1">
                <a:solidFill>
                  <a:schemeClr val="tx1"/>
                </a:solidFill>
                <a:latin typeface="Arial"/>
              </a:rPr>
              <a:t>допомогою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/>
              </a:rPr>
              <a:t>індукованої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/>
              </a:rPr>
              <a:t>локальної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/>
              </a:rPr>
              <a:t>взаємодії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; </a:t>
            </a:r>
            <a:r>
              <a:rPr lang="ru-RU" sz="2800" dirty="0" err="1">
                <a:solidFill>
                  <a:schemeClr val="tx1"/>
                </a:solidFill>
                <a:latin typeface="Arial"/>
              </a:rPr>
              <a:t>приклади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Arial"/>
              </a:rPr>
              <a:t>основі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/>
              </a:rPr>
              <a:t>магнітного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 резонансу". </a:t>
            </a:r>
            <a:r>
              <a:rPr lang="ru-RU" sz="2800" dirty="0" smtClean="0">
                <a:solidFill>
                  <a:schemeClr val="tx1"/>
                </a:solidFill>
                <a:latin typeface="Arial"/>
              </a:rPr>
              <a:t>У 2003 </a:t>
            </a:r>
            <a:r>
              <a:rPr lang="ru-RU" sz="2800" dirty="0" err="1" smtClean="0">
                <a:solidFill>
                  <a:schemeClr val="tx1"/>
                </a:solidFill>
                <a:latin typeface="Arial"/>
              </a:rPr>
              <a:t>році</a:t>
            </a:r>
            <a:r>
              <a:rPr lang="ru-RU" sz="28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rial"/>
              </a:rPr>
              <a:t>отримав</a:t>
            </a:r>
            <a:r>
              <a:rPr lang="ru-RU" sz="28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rial"/>
              </a:rPr>
              <a:t>Нобелівську</a:t>
            </a:r>
            <a:r>
              <a:rPr lang="ru-RU" sz="28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rial"/>
              </a:rPr>
              <a:t>премію</a:t>
            </a:r>
            <a:r>
              <a:rPr lang="ru-RU" sz="2800" dirty="0" smtClean="0">
                <a:solidFill>
                  <a:schemeClr val="tx1"/>
                </a:solidFill>
                <a:latin typeface="Arial"/>
              </a:rPr>
              <a:t> за </a:t>
            </a:r>
            <a:r>
              <a:rPr lang="ru-RU" sz="2800" dirty="0" err="1" smtClean="0">
                <a:solidFill>
                  <a:schemeClr val="tx1"/>
                </a:solidFill>
                <a:latin typeface="Arial"/>
              </a:rPr>
              <a:t>це</a:t>
            </a:r>
            <a:r>
              <a:rPr lang="ru-RU" sz="28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rial"/>
              </a:rPr>
              <a:t>відкриття</a:t>
            </a:r>
            <a:r>
              <a:rPr lang="ru-RU" sz="2800" dirty="0" smtClean="0">
                <a:solidFill>
                  <a:schemeClr val="tx1"/>
                </a:solidFill>
                <a:latin typeface="Arial"/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92" y="260648"/>
            <a:ext cx="4173789" cy="5780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784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5112568" cy="5112568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21196" y="53889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>
                <a:solidFill>
                  <a:srgbClr val="252525"/>
                </a:solidFill>
                <a:latin typeface="Arial"/>
              </a:rPr>
              <a:t>Мультиплікація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, створена з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декількох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перерізів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голови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людини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199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23528" y="5373216"/>
            <a:ext cx="8229600" cy="892696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>
                <a:solidFill>
                  <a:schemeClr val="tx1"/>
                </a:solidFill>
              </a:rPr>
              <a:t>Спостереження за роботою серця із застосуванням МРТ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088310" cy="514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8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064" y="6165304"/>
            <a:ext cx="8424936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252525"/>
                </a:solidFill>
                <a:latin typeface="Arial"/>
              </a:rPr>
              <a:t>3D МРТ-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відтворення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будови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голови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людини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4664"/>
            <a:ext cx="4624908" cy="56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2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al time MRI   Thorax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672" y="764704"/>
            <a:ext cx="5184576" cy="518457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97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980728"/>
          </a:xfrm>
        </p:spPr>
        <p:txBody>
          <a:bodyPr/>
          <a:lstStyle/>
          <a:p>
            <a:r>
              <a:rPr lang="uk-UA" dirty="0" smtClean="0"/>
              <a:t>Переваги МРТ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47260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Перша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перевага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/>
              <a:t>- </a:t>
            </a:r>
            <a:r>
              <a:rPr lang="ru-RU" dirty="0" err="1"/>
              <a:t>заміна</a:t>
            </a:r>
            <a:r>
              <a:rPr lang="ru-RU" dirty="0"/>
              <a:t> </a:t>
            </a:r>
            <a:r>
              <a:rPr lang="ru-RU" dirty="0" err="1"/>
              <a:t>рентгенівських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 </a:t>
            </a:r>
            <a:r>
              <a:rPr lang="ru-RU" dirty="0" err="1"/>
              <a:t>радіохвилями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усунути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на контингент </a:t>
            </a:r>
            <a:r>
              <a:rPr lang="ru-RU" dirty="0" err="1"/>
              <a:t>обстежуваних</a:t>
            </a:r>
            <a:r>
              <a:rPr lang="ru-RU" dirty="0"/>
              <a:t> (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вагітних</a:t>
            </a:r>
            <a:r>
              <a:rPr lang="ru-RU" dirty="0"/>
              <a:t>), </a:t>
            </a:r>
            <a:r>
              <a:rPr lang="ru-RU" dirty="0" smtClean="0"/>
              <a:t>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знімається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променевого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пацієнта</a:t>
            </a:r>
            <a:r>
              <a:rPr lang="ru-RU" dirty="0"/>
              <a:t> і </a:t>
            </a:r>
            <a:r>
              <a:rPr lang="ru-RU" dirty="0" err="1"/>
              <a:t>лікаря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відпадає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у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персоналу і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рентгенівського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Друга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перевага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/>
              <a:t>- </a:t>
            </a:r>
            <a:r>
              <a:rPr lang="ru-RU" dirty="0" err="1"/>
              <a:t>чутливість</a:t>
            </a:r>
            <a:r>
              <a:rPr lang="ru-RU" dirty="0"/>
              <a:t> методу до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життєво</a:t>
            </a:r>
            <a:r>
              <a:rPr lang="ru-RU" dirty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ізотопів</a:t>
            </a:r>
            <a:r>
              <a:rPr lang="ru-RU" dirty="0" smtClean="0"/>
              <a:t> </a:t>
            </a:r>
            <a:r>
              <a:rPr lang="ru-RU" dirty="0"/>
              <a:t>і особливо до </a:t>
            </a:r>
            <a:r>
              <a:rPr lang="ru-RU" dirty="0" err="1"/>
              <a:t>водню</a:t>
            </a:r>
            <a:r>
              <a:rPr lang="ru-RU" dirty="0"/>
              <a:t>, </a:t>
            </a:r>
            <a:r>
              <a:rPr lang="ru-RU" dirty="0" smtClean="0"/>
              <a:t>одного  </a:t>
            </a:r>
            <a:r>
              <a:rPr lang="ru-RU" dirty="0"/>
              <a:t>з </a:t>
            </a:r>
            <a:r>
              <a:rPr lang="ru-RU" dirty="0" err="1"/>
              <a:t>найпоширеніших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м'яких</a:t>
            </a:r>
            <a:r>
              <a:rPr lang="ru-RU" dirty="0"/>
              <a:t> тканин.  </a:t>
            </a:r>
            <a:endParaRPr lang="ru-RU" dirty="0" smtClean="0"/>
          </a:p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Третя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перевага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чутливості</a:t>
            </a:r>
            <a:r>
              <a:rPr lang="ru-RU" dirty="0"/>
              <a:t> до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smtClean="0"/>
              <a:t>молекулах,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контрастність</a:t>
            </a:r>
            <a:r>
              <a:rPr lang="ru-RU" dirty="0"/>
              <a:t> картинки. </a:t>
            </a:r>
            <a:endParaRPr lang="ru-RU" dirty="0" smtClean="0"/>
          </a:p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Четверта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перевага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 err="1"/>
              <a:t>криється</a:t>
            </a:r>
            <a:r>
              <a:rPr lang="ru-RU" dirty="0"/>
              <a:t> в </a:t>
            </a:r>
            <a:r>
              <a:rPr lang="ru-RU" dirty="0" err="1"/>
              <a:t>зображенні</a:t>
            </a:r>
            <a:r>
              <a:rPr lang="ru-RU" dirty="0"/>
              <a:t> </a:t>
            </a:r>
            <a:r>
              <a:rPr lang="ru-RU" dirty="0" err="1"/>
              <a:t>судинного</a:t>
            </a:r>
            <a:r>
              <a:rPr lang="ru-RU" dirty="0"/>
              <a:t> русла без </a:t>
            </a:r>
            <a:r>
              <a:rPr lang="ru-RU" dirty="0" err="1"/>
              <a:t>додаткового</a:t>
            </a:r>
            <a:r>
              <a:rPr lang="ru-RU" dirty="0"/>
              <a:t> </a:t>
            </a:r>
            <a:r>
              <a:rPr lang="ru-RU" dirty="0" err="1"/>
              <a:t>контрастування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з </a:t>
            </a:r>
            <a:r>
              <a:rPr lang="ru-RU" dirty="0" err="1"/>
              <a:t>визначенням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кровотоку. </a:t>
            </a:r>
            <a:endParaRPr lang="ru-RU" dirty="0" smtClean="0"/>
          </a:p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П'ята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перевага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полягає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/>
              <a:t>в </a:t>
            </a:r>
            <a:r>
              <a:rPr lang="ru-RU" dirty="0" err="1"/>
              <a:t>більшій</a:t>
            </a:r>
            <a:r>
              <a:rPr lang="ru-RU" dirty="0"/>
              <a:t> 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роздільній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-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в </a:t>
            </a:r>
            <a:r>
              <a:rPr lang="ru-RU" dirty="0" err="1"/>
              <a:t>долі</a:t>
            </a:r>
            <a:r>
              <a:rPr lang="ru-RU" dirty="0"/>
              <a:t> </a:t>
            </a:r>
            <a:r>
              <a:rPr lang="ru-RU" dirty="0" err="1"/>
              <a:t>міліметра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І, </a:t>
            </a:r>
            <a:r>
              <a:rPr lang="ru-RU" dirty="0" err="1"/>
              <a:t>нарешті</a:t>
            </a:r>
            <a:r>
              <a:rPr lang="ru-RU" dirty="0"/>
              <a:t>,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шоста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/>
              <a:t>- МРТ </a:t>
            </a:r>
            <a:r>
              <a:rPr lang="ru-RU" dirty="0" err="1"/>
              <a:t>дозволяє</a:t>
            </a:r>
            <a:r>
              <a:rPr lang="ru-RU" dirty="0"/>
              <a:t> легко </a:t>
            </a:r>
            <a:r>
              <a:rPr lang="ru-RU" dirty="0" err="1"/>
              <a:t>отримувати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поперечних</a:t>
            </a:r>
            <a:r>
              <a:rPr lang="ru-RU" dirty="0"/>
              <a:t> </a:t>
            </a:r>
            <a:r>
              <a:rPr lang="ru-RU" dirty="0" err="1"/>
              <a:t>перерізів</a:t>
            </a:r>
            <a:r>
              <a:rPr lang="ru-RU" dirty="0"/>
              <a:t>, але і </a:t>
            </a:r>
            <a:r>
              <a:rPr lang="ru-RU" dirty="0" err="1"/>
              <a:t>поздовжніх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4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9036496" cy="3024336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Резона́нс</a:t>
            </a:r>
            <a:r>
              <a:rPr lang="ru-RU" sz="3200" dirty="0"/>
              <a:t> — </a:t>
            </a:r>
            <a:r>
              <a:rPr lang="ru-RU" sz="3200" dirty="0" err="1"/>
              <a:t>явище</a:t>
            </a:r>
            <a:r>
              <a:rPr lang="ru-RU" sz="3200" dirty="0"/>
              <a:t> сильного </a:t>
            </a:r>
            <a:r>
              <a:rPr lang="ru-RU" sz="3200" dirty="0" err="1"/>
              <a:t>зростання</a:t>
            </a:r>
            <a:r>
              <a:rPr lang="ru-RU" sz="3200" dirty="0"/>
              <a:t> </a:t>
            </a:r>
            <a:r>
              <a:rPr lang="ru-RU" sz="3200" dirty="0" err="1"/>
              <a:t>амплітуди</a:t>
            </a:r>
            <a:r>
              <a:rPr lang="ru-RU" sz="3200" dirty="0"/>
              <a:t> </a:t>
            </a:r>
            <a:r>
              <a:rPr lang="ru-RU" sz="3200" dirty="0" err="1"/>
              <a:t>вимушеного</a:t>
            </a:r>
            <a:r>
              <a:rPr lang="ru-RU" sz="3200" dirty="0"/>
              <a:t>  </a:t>
            </a:r>
            <a:r>
              <a:rPr lang="en-US" sz="3200" dirty="0" smtClean="0"/>
              <a:t>           </a:t>
            </a:r>
            <a:r>
              <a:rPr lang="ru-RU" sz="3200" dirty="0" err="1" smtClean="0"/>
              <a:t>коливання</a:t>
            </a:r>
            <a:r>
              <a:rPr lang="ru-RU" sz="3200" dirty="0"/>
              <a:t> у </a:t>
            </a:r>
            <a:r>
              <a:rPr lang="ru-RU" sz="3200" dirty="0" err="1"/>
              <a:t>разі</a:t>
            </a:r>
            <a:r>
              <a:rPr lang="ru-RU" sz="3200" dirty="0"/>
              <a:t>, коли частота </a:t>
            </a:r>
            <a:r>
              <a:rPr lang="ru-RU" sz="3200" dirty="0" err="1"/>
              <a:t>зовнішньої</a:t>
            </a:r>
            <a:r>
              <a:rPr lang="ru-RU" sz="3200" dirty="0"/>
              <a:t> </a:t>
            </a:r>
            <a:r>
              <a:rPr lang="ru-RU" sz="3200" dirty="0" err="1"/>
              <a:t>сили</a:t>
            </a:r>
            <a:r>
              <a:rPr lang="ru-RU" sz="3200" dirty="0"/>
              <a:t> </a:t>
            </a:r>
            <a:r>
              <a:rPr lang="ru-RU" sz="3200" dirty="0" err="1"/>
              <a:t>збігається</a:t>
            </a:r>
            <a:r>
              <a:rPr lang="ru-RU" sz="3200" dirty="0"/>
              <a:t> з </a:t>
            </a:r>
            <a:r>
              <a:rPr lang="ru-RU" sz="3200" dirty="0" err="1"/>
              <a:t>власною</a:t>
            </a:r>
            <a:r>
              <a:rPr lang="ru-RU" sz="3200" dirty="0"/>
              <a:t> частотою </a:t>
            </a:r>
            <a:r>
              <a:rPr lang="ru-RU" sz="3200" dirty="0" err="1"/>
              <a:t>коливань</a:t>
            </a:r>
            <a:r>
              <a:rPr lang="ru-RU" sz="3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2887216"/>
            <a:ext cx="4756547" cy="34846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490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4372">
            <a:off x="461906" y="1543026"/>
            <a:ext cx="2603247" cy="1952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816935"/>
            <a:ext cx="5409127" cy="276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6743">
            <a:off x="4882736" y="3296629"/>
            <a:ext cx="3496955" cy="2817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04380"/>
            <a:ext cx="3668762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260649"/>
            <a:ext cx="8222883" cy="10801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T Sans"/>
              </a:rPr>
              <a:t>Резонанс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PT Sans"/>
              </a:rPr>
              <a:t>зустрічається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в </a:t>
            </a:r>
            <a:r>
              <a:rPr lang="ru-RU" dirty="0" err="1" smtClean="0">
                <a:solidFill>
                  <a:srgbClr val="333333"/>
                </a:solidFill>
                <a:latin typeface="PT Sans"/>
              </a:rPr>
              <a:t>природі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PT Sans"/>
              </a:rPr>
              <a:t>механіці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PT Sans"/>
              </a:rPr>
              <a:t>електроніці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PT Sans"/>
              </a:rPr>
              <a:t>оптиці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PT Sans"/>
              </a:rPr>
              <a:t>акустиці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dirty="0" err="1" smtClean="0">
                <a:solidFill>
                  <a:srgbClr val="333333"/>
                </a:solidFill>
                <a:latin typeface="PT Sans"/>
              </a:rPr>
              <a:t>астрофізиці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, а </a:t>
            </a:r>
            <a:r>
              <a:rPr lang="ru-RU" dirty="0" err="1" smtClean="0">
                <a:solidFill>
                  <a:srgbClr val="333333"/>
                </a:solidFill>
                <a:latin typeface="PT Sans"/>
              </a:rPr>
              <a:t>також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 у </a:t>
            </a:r>
            <a:r>
              <a:rPr lang="ru-RU" dirty="0" err="1" smtClean="0">
                <a:solidFill>
                  <a:srgbClr val="333333"/>
                </a:solidFill>
                <a:latin typeface="PT Sans"/>
              </a:rPr>
              <a:t>медицині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78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437112"/>
            <a:ext cx="8229600" cy="4525963"/>
          </a:xfrm>
        </p:spPr>
        <p:txBody>
          <a:bodyPr/>
          <a:lstStyle/>
          <a:p>
            <a:r>
              <a:rPr lang="ru-RU" dirty="0" err="1">
                <a:solidFill>
                  <a:srgbClr val="555555"/>
                </a:solidFill>
                <a:latin typeface="Arial"/>
              </a:rPr>
              <a:t>Залежно</a:t>
            </a:r>
            <a:r>
              <a:rPr lang="ru-RU" dirty="0">
                <a:solidFill>
                  <a:srgbClr val="55555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Arial"/>
              </a:rPr>
              <a:t>від</a:t>
            </a:r>
            <a:r>
              <a:rPr lang="ru-RU" dirty="0">
                <a:solidFill>
                  <a:srgbClr val="555555"/>
                </a:solidFill>
                <a:latin typeface="Arial"/>
              </a:rPr>
              <a:t> типу </a:t>
            </a:r>
            <a:r>
              <a:rPr lang="ru-RU" dirty="0" err="1">
                <a:solidFill>
                  <a:srgbClr val="555555"/>
                </a:solidFill>
                <a:latin typeface="Arial"/>
              </a:rPr>
              <a:t>частинок</a:t>
            </a:r>
            <a:r>
              <a:rPr lang="ru-RU" dirty="0">
                <a:solidFill>
                  <a:srgbClr val="555555"/>
                </a:solidFill>
                <a:latin typeface="Arial"/>
              </a:rPr>
              <a:t>— </a:t>
            </a:r>
            <a:r>
              <a:rPr lang="ru-RU" dirty="0" err="1">
                <a:solidFill>
                  <a:srgbClr val="555555"/>
                </a:solidFill>
                <a:latin typeface="Arial"/>
              </a:rPr>
              <a:t>носіїв</a:t>
            </a:r>
            <a:r>
              <a:rPr lang="ru-RU" dirty="0">
                <a:solidFill>
                  <a:srgbClr val="55555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555555"/>
                </a:solidFill>
                <a:latin typeface="Arial"/>
              </a:rPr>
              <a:t>магнітного</a:t>
            </a:r>
            <a:r>
              <a:rPr lang="ru-RU" dirty="0">
                <a:solidFill>
                  <a:srgbClr val="555555"/>
                </a:solidFill>
                <a:latin typeface="Arial"/>
              </a:rPr>
              <a:t> моменту — </a:t>
            </a:r>
            <a:r>
              <a:rPr lang="ru-RU" dirty="0" err="1">
                <a:solidFill>
                  <a:srgbClr val="555555"/>
                </a:solidFill>
                <a:latin typeface="Arial"/>
              </a:rPr>
              <a:t>розрізняють</a:t>
            </a:r>
            <a:r>
              <a:rPr lang="ru-RU" dirty="0">
                <a:solidFill>
                  <a:srgbClr val="555555"/>
                </a:solidFill>
                <a:latin typeface="Arial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електронний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парамагнітний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резонанс (ЕПР)</a:t>
            </a:r>
            <a:r>
              <a:rPr lang="ru-RU" dirty="0">
                <a:solidFill>
                  <a:srgbClr val="555555"/>
                </a:solidFill>
                <a:latin typeface="Arial"/>
              </a:rPr>
              <a:t> і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ядерний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магнітний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резонанс (ЯМР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).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48" y="1052736"/>
            <a:ext cx="3938048" cy="256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996972" y="3789040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Принцип </a:t>
            </a:r>
            <a:r>
              <a:rPr lang="ru-RU" i="1" dirty="0">
                <a:solidFill>
                  <a:srgbClr val="000000"/>
                </a:solidFill>
              </a:rPr>
              <a:t>ЯМР</a:t>
            </a:r>
            <a:endParaRPr lang="ru-RU" b="0" i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4285250" cy="256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9552" y="3789040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Принцип ЕПР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9472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7" y="332656"/>
            <a:ext cx="5342031" cy="4525963"/>
          </a:xfrm>
        </p:spPr>
        <p:txBody>
          <a:bodyPr>
            <a:noAutofit/>
          </a:bodyPr>
          <a:lstStyle/>
          <a:p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Електронний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парамагнітний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 резонанс</a:t>
            </a:r>
            <a:r>
              <a:rPr lang="ru-RU" dirty="0">
                <a:solidFill>
                  <a:schemeClr val="tx1"/>
                </a:solidFill>
                <a:latin typeface="Arial"/>
              </a:rPr>
              <a:t> (ЕПР) —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фізичне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явище</a:t>
            </a:r>
            <a:r>
              <a:rPr lang="ru-RU" dirty="0">
                <a:solidFill>
                  <a:schemeClr val="tx1"/>
                </a:solidFill>
                <a:latin typeface="Arial"/>
              </a:rPr>
              <a:t>, яке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полягає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вибірковому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поглинанні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електромагнітних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хвиль</a:t>
            </a:r>
            <a:r>
              <a:rPr lang="ru-RU" dirty="0">
                <a:solidFill>
                  <a:schemeClr val="tx1"/>
                </a:solidFill>
                <a:latin typeface="Arial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парамагнітною</a:t>
            </a:r>
            <a:r>
              <a:rPr lang="ru-RU" dirty="0">
                <a:solidFill>
                  <a:schemeClr val="tx1"/>
                </a:solidFill>
                <a:latin typeface="Arial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речовиною</a:t>
            </a:r>
            <a:r>
              <a:rPr lang="ru-RU" dirty="0">
                <a:solidFill>
                  <a:schemeClr val="tx1"/>
                </a:solidFill>
                <a:latin typeface="Arial"/>
              </a:rPr>
              <a:t>, яку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помістили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зовнішнє</a:t>
            </a:r>
            <a:r>
              <a:rPr lang="ru-RU" dirty="0">
                <a:solidFill>
                  <a:schemeClr val="tx1"/>
                </a:solidFill>
                <a:latin typeface="Arial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магнітне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поле</a:t>
            </a:r>
            <a:r>
              <a:rPr lang="ru-RU" dirty="0" smtClean="0">
                <a:solidFill>
                  <a:schemeClr val="tx1"/>
                </a:solidFill>
                <a:latin typeface="Arial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/>
              </a:rPr>
              <a:t>ЕПР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був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відкритий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Е. К.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Завойськім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/>
              </a:rPr>
              <a:t>1944 р. У перших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дослідах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спостерігалося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резонансне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поглинання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в солях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іонів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групи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заліза</a:t>
            </a:r>
            <a:r>
              <a:rPr lang="ru-RU" dirty="0">
                <a:solidFill>
                  <a:schemeClr val="tx1"/>
                </a:solidFill>
                <a:latin typeface="Arial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Завойському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вдалося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вивчити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ряд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закономірностей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цього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явища</a:t>
            </a:r>
            <a:r>
              <a:rPr lang="ru-RU" dirty="0">
                <a:solidFill>
                  <a:schemeClr val="tx1"/>
                </a:solidFill>
                <a:latin typeface="Arial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95" y="548680"/>
            <a:ext cx="4054505" cy="540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32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1612776"/>
          </a:xfrm>
        </p:spPr>
        <p:txBody>
          <a:bodyPr>
            <a:normAutofit fontScale="77500" lnSpcReduction="20000"/>
          </a:bodyPr>
          <a:lstStyle/>
          <a:p>
            <a:r>
              <a:rPr lang="vi-V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Я́дерний магні́тний резона́нс (ЯМР)</a:t>
            </a:r>
            <a:r>
              <a:rPr lang="vi-VN" dirty="0">
                <a:solidFill>
                  <a:schemeClr val="tx1"/>
                </a:solidFill>
                <a:latin typeface="Arial"/>
              </a:rPr>
              <a:t> — це явище резонансного поглинання радіочастотних хвиль деякими ядрами атомів, що розміщені у зовнішньому магнітному </a:t>
            </a:r>
            <a:r>
              <a:rPr lang="vi-VN" dirty="0" smtClean="0">
                <a:solidFill>
                  <a:schemeClr val="tx1"/>
                </a:solidFill>
                <a:latin typeface="Arial"/>
              </a:rPr>
              <a:t>по</a:t>
            </a:r>
            <a:r>
              <a:rPr lang="uk-UA" dirty="0">
                <a:solidFill>
                  <a:schemeClr val="tx1"/>
                </a:solidFill>
                <a:latin typeface="Arial"/>
              </a:rPr>
              <a:t>л</a:t>
            </a:r>
            <a:r>
              <a:rPr lang="vi-VN" dirty="0" smtClean="0">
                <a:solidFill>
                  <a:schemeClr val="tx1"/>
                </a:solidFill>
                <a:latin typeface="Arial"/>
              </a:rPr>
              <a:t>і</a:t>
            </a:r>
            <a:r>
              <a:rPr lang="vi-VN" dirty="0">
                <a:solidFill>
                  <a:schemeClr val="tx1"/>
                </a:solidFill>
                <a:latin typeface="Arial"/>
              </a:rPr>
              <a:t>. </a:t>
            </a:r>
            <a:endParaRPr lang="uk-UA" dirty="0" smtClean="0">
              <a:solidFill>
                <a:schemeClr val="tx1"/>
              </a:solidFill>
              <a:latin typeface="Arial"/>
            </a:endParaRPr>
          </a:p>
          <a:p>
            <a:r>
              <a:rPr lang="ru-RU" dirty="0">
                <a:solidFill>
                  <a:schemeClr val="tx1"/>
                </a:solidFill>
                <a:latin typeface="Arial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конденсованій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речовині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ЯМР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вперше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спостерігали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в 1946 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році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Фелікс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Блох і 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Едвард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Перселл</a:t>
            </a:r>
            <a:r>
              <a:rPr lang="ru-RU" dirty="0">
                <a:solidFill>
                  <a:schemeClr val="tx1"/>
                </a:solidFill>
                <a:latin typeface="Arial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Arial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Arial"/>
              </a:rPr>
              <a:t>які</a:t>
            </a:r>
            <a:r>
              <a:rPr lang="ru-RU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були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удостоєні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це</a:t>
            </a:r>
            <a:r>
              <a:rPr lang="ru-RU" dirty="0">
                <a:solidFill>
                  <a:schemeClr val="tx1"/>
                </a:solidFill>
                <a:latin typeface="Arial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Нобелівської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премії</a:t>
            </a:r>
            <a:r>
              <a:rPr lang="ru-RU" dirty="0">
                <a:solidFill>
                  <a:schemeClr val="tx1"/>
                </a:solidFill>
                <a:latin typeface="Arial"/>
              </a:rPr>
              <a:t> в </a:t>
            </a:r>
            <a:r>
              <a:rPr lang="ru-RU" dirty="0" smtClean="0">
                <a:solidFill>
                  <a:schemeClr val="tx1"/>
                </a:solidFill>
                <a:latin typeface="Arial"/>
              </a:rPr>
              <a:t>1952 </a:t>
            </a:r>
            <a:r>
              <a:rPr lang="ru-RU" dirty="0" err="1" smtClean="0">
                <a:solidFill>
                  <a:schemeClr val="tx1"/>
                </a:solidFill>
                <a:latin typeface="Arial"/>
              </a:rPr>
              <a:t>році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6237312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Ф. </a:t>
            </a:r>
            <a:r>
              <a:rPr lang="uk-UA" i="1" dirty="0" err="1" smtClean="0"/>
              <a:t>Блох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092280" y="6237312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Е. </a:t>
            </a:r>
            <a:r>
              <a:rPr lang="uk-UA" i="1" dirty="0" err="1" smtClean="0"/>
              <a:t>Перселл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808919" cy="4761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10" y="1894919"/>
            <a:ext cx="3628712" cy="4711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226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805264"/>
            <a:ext cx="8003232" cy="7486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1" dirty="0" err="1" smtClean="0">
                <a:solidFill>
                  <a:srgbClr val="252525"/>
                </a:solidFill>
                <a:latin typeface="Arial"/>
              </a:rPr>
              <a:t>Отримане</a:t>
            </a:r>
            <a:r>
              <a:rPr lang="ru-RU" i="1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за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домомогою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</a:rPr>
              <a:t>ядерного </a:t>
            </a:r>
            <a:r>
              <a:rPr lang="ru-RU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</a:rPr>
              <a:t>магнітного</a:t>
            </a:r>
            <a:r>
              <a:rPr lang="ru-RU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</a:rPr>
              <a:t> резонансу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зображення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змін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у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мозку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людини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при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його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збудженні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7708"/>
            <a:ext cx="5933381" cy="4936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9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229200"/>
            <a:ext cx="8147248" cy="2116831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1"/>
                </a:solidFill>
              </a:rPr>
              <a:t>Це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дуже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інформативний</a:t>
            </a:r>
            <a:r>
              <a:rPr lang="ru-RU" sz="2000" dirty="0">
                <a:solidFill>
                  <a:schemeClr val="tx1"/>
                </a:solidFill>
              </a:rPr>
              <a:t> метод для </a:t>
            </a:r>
            <a:r>
              <a:rPr lang="ru-RU" sz="2000" dirty="0" err="1">
                <a:solidFill>
                  <a:schemeClr val="tx1"/>
                </a:solidFill>
              </a:rPr>
              <a:t>діагностики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захворювань</a:t>
            </a:r>
            <a:r>
              <a:rPr lang="ru-RU" sz="2000" dirty="0">
                <a:solidFill>
                  <a:schemeClr val="tx1"/>
                </a:solidFill>
              </a:rPr>
              <a:t> хребта, особливо </a:t>
            </a:r>
            <a:r>
              <a:rPr lang="ru-RU" sz="2000" dirty="0" err="1">
                <a:solidFill>
                  <a:schemeClr val="tx1"/>
                </a:solidFill>
              </a:rPr>
              <a:t>міжхребцевих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дисків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Дає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можливість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виявити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навіть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найменші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порушення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цілісності</a:t>
            </a:r>
            <a:r>
              <a:rPr lang="ru-RU" sz="2000" dirty="0">
                <a:solidFill>
                  <a:schemeClr val="tx1"/>
                </a:solidFill>
              </a:rPr>
              <a:t> диска. </a:t>
            </a:r>
            <a:r>
              <a:rPr lang="ru-RU" sz="2000" dirty="0" err="1">
                <a:solidFill>
                  <a:schemeClr val="tx1"/>
                </a:solidFill>
              </a:rPr>
              <a:t>Виявляє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ракові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пухлини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ранніх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стадіях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зародження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7" y="1001850"/>
            <a:ext cx="5405405" cy="403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19" y="260648"/>
            <a:ext cx="4622281" cy="303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97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122413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Магнітно-резонансна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томографія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,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(МРТ) </a:t>
            </a:r>
            <a:r>
              <a:rPr lang="en-US" dirty="0" smtClean="0">
                <a:solidFill>
                  <a:schemeClr val="tx1"/>
                </a:solidFill>
                <a:latin typeface="Arial"/>
              </a:rPr>
              <a:t>—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це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метод 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медичної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візуалізації</a:t>
            </a:r>
            <a:r>
              <a:rPr lang="ru-RU" dirty="0">
                <a:solidFill>
                  <a:schemeClr val="tx1"/>
                </a:solidFill>
                <a:latin typeface="Arial"/>
              </a:rPr>
              <a:t> з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використанням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фізичного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явища</a:t>
            </a:r>
            <a:r>
              <a:rPr lang="ru-RU" dirty="0">
                <a:solidFill>
                  <a:schemeClr val="tx1"/>
                </a:solidFill>
                <a:latin typeface="Arial"/>
              </a:rPr>
              <a:t> ядерного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магнітного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/>
              </a:rPr>
              <a:t>резонансу,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який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використовується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для детального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зображення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внутрішніх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структур </a:t>
            </a:r>
            <a:r>
              <a:rPr lang="ru-RU" dirty="0" err="1" smtClean="0">
                <a:solidFill>
                  <a:schemeClr val="tx1"/>
                </a:solidFill>
                <a:latin typeface="Arial"/>
              </a:rPr>
              <a:t>організму</a:t>
            </a:r>
            <a:r>
              <a:rPr lang="ru-RU" dirty="0" smtClean="0">
                <a:solidFill>
                  <a:schemeClr val="tx1"/>
                </a:solidFill>
                <a:latin typeface="Arial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34755"/>
            <a:ext cx="7302425" cy="54768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451579" y="6518589"/>
            <a:ext cx="369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252525"/>
                </a:solidFill>
                <a:latin typeface="Arial"/>
              </a:rPr>
              <a:t>Магнітно-резонансний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томограф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8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177</TotalTime>
  <Words>312</Words>
  <Application>Microsoft Office PowerPoint</Application>
  <PresentationFormat>Экран (4:3)</PresentationFormat>
  <Paragraphs>31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Резонанс у  медицині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Магнітно – резонансне зображення коліна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Переваги МРТ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Резонанс у  медицині</dc:title>
  <dc:creator>admin</dc:creator>
  <cp:lastModifiedBy>admin</cp:lastModifiedBy>
  <cp:revision>18</cp:revision>
  <dcterms:created xsi:type="dcterms:W3CDTF">2014-11-23T15:30:28Z</dcterms:created>
  <dcterms:modified xsi:type="dcterms:W3CDTF">2014-12-09T20:16:11Z</dcterms:modified>
</cp:coreProperties>
</file>