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327" r:id="rId2"/>
    <p:sldId id="329" r:id="rId3"/>
    <p:sldId id="330" r:id="rId4"/>
    <p:sldId id="350" r:id="rId5"/>
    <p:sldId id="332" r:id="rId6"/>
    <p:sldId id="336" r:id="rId7"/>
    <p:sldId id="347" r:id="rId8"/>
    <p:sldId id="348" r:id="rId9"/>
    <p:sldId id="349" r:id="rId10"/>
    <p:sldId id="337" r:id="rId11"/>
    <p:sldId id="344" r:id="rId12"/>
    <p:sldId id="351" r:id="rId13"/>
    <p:sldId id="326" r:id="rId14"/>
    <p:sldId id="343" r:id="rId15"/>
    <p:sldId id="341" r:id="rId16"/>
    <p:sldId id="338" r:id="rId17"/>
    <p:sldId id="352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00"/>
    <a:srgbClr val="6666FF"/>
    <a:srgbClr val="9966FF"/>
    <a:srgbClr val="9999FF"/>
    <a:srgbClr val="0000FF"/>
    <a:srgbClr val="660033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5CA03-61D9-4C2D-A795-8B2F95EB66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A1A23-3130-41AE-86BB-FB5E2EAF88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96D8C-CF55-44BD-8DB6-16149FC44A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AC496-1858-4500-AF60-786C6DFDDF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5C2B0-F90C-4944-B87D-9EE446013C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0BB63-EB82-49EF-96AB-E433DC3FC6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95FCD-DDD3-495F-A928-08F8A36C7D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328BE-2316-4D08-B33B-5DC4AD39A5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B468C-45ED-4317-8E33-3F06DFADC3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BFD55-E0CE-4E56-AE67-A1D9A0604B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58AD8-282E-4473-85AC-83799E3B57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040D61-3548-438F-A117-6C2C709932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5;&#1088;&#1080;&#1085;&#1094;&#1080;&#1087;%20&#1088;&#1072;&#1073;&#1086;&#1090;&#1099;%20&#1103;&#1076;&#1077;&#1088;&#1085;&#1086;&#1075;&#1086;%20&#1088;&#1077;&#1072;&#1082;&#1090;&#1086;&#1088;&#1072;%20%5bHigh%20quality%20and%20size%5d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429000"/>
            <a:ext cx="302433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816568"/>
            <a:ext cx="8784977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8800" b="1" i="1" kern="10" dirty="0" err="1">
                <a:ln w="24500" cmpd="dbl">
                  <a:solidFill>
                    <a:srgbClr val="9966FF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lumMod val="20000"/>
                        <a:lumOff val="80000"/>
                      </a:schemeClr>
                    </a:gs>
                    <a:gs pos="6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6666FF"/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Ядерни</a:t>
            </a:r>
            <a:r>
              <a:rPr lang="ru-RU" sz="8800" b="1" i="1" kern="10" dirty="0">
                <a:ln w="24500" cmpd="dbl">
                  <a:solidFill>
                    <a:srgbClr val="9966FF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lumMod val="20000"/>
                        <a:lumOff val="80000"/>
                      </a:schemeClr>
                    </a:gs>
                    <a:gs pos="6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6666FF"/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й </a:t>
            </a:r>
            <a:r>
              <a:rPr lang="ru-RU" sz="8800" b="1" i="1" kern="10" dirty="0" smtClean="0">
                <a:ln w="24500" cmpd="dbl">
                  <a:solidFill>
                    <a:srgbClr val="9966FF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lumMod val="20000"/>
                        <a:lumOff val="80000"/>
                      </a:schemeClr>
                    </a:gs>
                    <a:gs pos="6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6666FF"/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реактор</a:t>
            </a:r>
            <a:endParaRPr lang="ru-RU" sz="8800" b="1" i="1" kern="10" dirty="0">
              <a:ln w="24500" cmpd="dbl">
                <a:solidFill>
                  <a:srgbClr val="9966FF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lumMod val="20000"/>
                      <a:lumOff val="80000"/>
                    </a:schemeClr>
                  </a:gs>
                  <a:gs pos="60000">
                    <a:schemeClr val="accent4">
                      <a:lumMod val="60000"/>
                      <a:lumOff val="40000"/>
                    </a:schemeClr>
                  </a:gs>
                  <a:gs pos="100000">
                    <a:srgbClr val="6666FF"/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Impac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3047720" cy="2282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-19147" y="188912"/>
            <a:ext cx="9144000" cy="666908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b="1" i="1" dirty="0" smtClean="0">
                <a:solidFill>
                  <a:srgbClr val="0000FF"/>
                </a:solidFill>
              </a:rPr>
              <a:t>По спектру нейтронів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Реактор на теплових (повільних) нейтронах («тепловий реактор</a:t>
            </a:r>
            <a:r>
              <a:rPr lang="uk-UA" sz="2800" dirty="0" smtClean="0"/>
              <a:t>»); </a:t>
            </a:r>
            <a:endParaRPr lang="uk-UA" sz="2800" dirty="0" smtClean="0"/>
          </a:p>
          <a:p>
            <a:pPr>
              <a:lnSpc>
                <a:spcPct val="90000"/>
              </a:lnSpc>
            </a:pPr>
            <a:r>
              <a:rPr lang="uk-UA" sz="2800" dirty="0" smtClean="0"/>
              <a:t>Реактор на швидких </a:t>
            </a:r>
            <a:r>
              <a:rPr lang="uk-UA" sz="2800" dirty="0" smtClean="0"/>
              <a:t>нейтронах;</a:t>
            </a:r>
            <a:endParaRPr lang="uk-UA" sz="2800" dirty="0" smtClean="0"/>
          </a:p>
          <a:p>
            <a:pPr>
              <a:lnSpc>
                <a:spcPct val="90000"/>
              </a:lnSpc>
            </a:pPr>
            <a:r>
              <a:rPr lang="uk-UA" sz="2800" dirty="0" smtClean="0"/>
              <a:t>Реактор на проміжних </a:t>
            </a:r>
            <a:r>
              <a:rPr lang="uk-UA" sz="2800" dirty="0" smtClean="0"/>
              <a:t>нейтронах; </a:t>
            </a:r>
            <a:endParaRPr lang="uk-UA" sz="2800" dirty="0" smtClean="0"/>
          </a:p>
          <a:p>
            <a:pPr>
              <a:lnSpc>
                <a:spcPct val="90000"/>
              </a:lnSpc>
            </a:pPr>
            <a:r>
              <a:rPr lang="uk-UA" sz="2800" dirty="0" smtClean="0"/>
              <a:t>Реактор зі змішаним </a:t>
            </a:r>
            <a:r>
              <a:rPr lang="uk-UA" sz="2800" dirty="0" smtClean="0"/>
              <a:t>спектром.</a:t>
            </a:r>
            <a:endParaRPr lang="uk-UA" sz="2800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uk-UA" b="1" i="1" dirty="0" smtClean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uk-UA" b="1" i="1" dirty="0" smtClean="0">
                <a:solidFill>
                  <a:srgbClr val="0000FF"/>
                </a:solidFill>
              </a:rPr>
              <a:t>По розміщенню палива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Гетерогенні реактори, де паливо </a:t>
            </a:r>
            <a:r>
              <a:rPr lang="uk-UA" sz="2800" dirty="0" smtClean="0"/>
              <a:t>розміщене </a:t>
            </a:r>
            <a:r>
              <a:rPr lang="uk-UA" sz="2800" dirty="0" smtClean="0"/>
              <a:t>в активній зоні дискретно в вигляді блоків, між якими знаходиться сповільнювач; 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Гомогенні реактори, де паливо і сповільнювач утворюють однорідну суміш (гомогенну систему).</a:t>
            </a:r>
            <a:r>
              <a:rPr lang="ru-RU" sz="2800" dirty="0" smtClean="0"/>
              <a:t> 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Основні елементи ядерного реактора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pic>
        <p:nvPicPr>
          <p:cNvPr id="104458" name="Picture 10" descr="27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47392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инцип работы ядерного реактора [High quality and size]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743200" y="2392363"/>
            <a:ext cx="3657600" cy="207327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548680"/>
            <a:ext cx="4106862" cy="5589588"/>
          </a:xfrm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251520" y="692696"/>
            <a:ext cx="4392613" cy="52629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uk-UA" sz="2800" dirty="0" smtClean="0"/>
              <a:t>Паливом ядерних реакторів є або природний уран, в якому концентрація урану-235 складає 0,7 % або «збагачений» уран тобто уран, в якому концентрація ізотопів урану-235 досягає 2 – 4%. Збагачення урану відбувається на спеціалізованих заводах.</a:t>
            </a:r>
            <a:endParaRPr lang="uk-UA" sz="28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Box 3"/>
          <p:cNvSpPr txBox="1">
            <a:spLocks noChangeArrowheads="1"/>
          </p:cNvSpPr>
          <p:nvPr/>
        </p:nvSpPr>
        <p:spPr bwMode="auto">
          <a:xfrm>
            <a:off x="0" y="357188"/>
            <a:ext cx="89296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None/>
            </a:pPr>
            <a:r>
              <a:rPr lang="uk-UA" b="1" dirty="0" smtClean="0">
                <a:latin typeface="Corbel" pitchFamily="34" charset="0"/>
              </a:rPr>
              <a:t>Керують реактором за допомогою стержнів,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uk-UA" b="1" dirty="0" smtClean="0">
                <a:latin typeface="Corbel" pitchFamily="34" charset="0"/>
              </a:rPr>
              <a:t>що містять </a:t>
            </a:r>
            <a:r>
              <a:rPr lang="uk-UA" b="1" dirty="0" smtClean="0">
                <a:latin typeface="Corbel" pitchFamily="34" charset="0"/>
              </a:rPr>
              <a:t>кадмій (</a:t>
            </a:r>
            <a:r>
              <a:rPr lang="en-US" b="1" dirty="0" err="1" smtClean="0">
                <a:latin typeface="Corbel" pitchFamily="34" charset="0"/>
              </a:rPr>
              <a:t>Cd</a:t>
            </a:r>
            <a:r>
              <a:rPr lang="en-US" b="1" dirty="0" smtClean="0">
                <a:latin typeface="Corbel" pitchFamily="34" charset="0"/>
              </a:rPr>
              <a:t>)</a:t>
            </a:r>
            <a:r>
              <a:rPr lang="uk-UA" b="1" dirty="0" smtClean="0">
                <a:latin typeface="Corbel" pitchFamily="34" charset="0"/>
              </a:rPr>
              <a:t> </a:t>
            </a:r>
            <a:r>
              <a:rPr lang="uk-UA" b="1" dirty="0" smtClean="0">
                <a:latin typeface="Corbel" pitchFamily="34" charset="0"/>
              </a:rPr>
              <a:t>або </a:t>
            </a:r>
            <a:r>
              <a:rPr lang="uk-UA" b="1" dirty="0" smtClean="0">
                <a:latin typeface="Corbel" pitchFamily="34" charset="0"/>
              </a:rPr>
              <a:t>бор</a:t>
            </a:r>
            <a:r>
              <a:rPr lang="en-US" b="1" dirty="0" smtClean="0">
                <a:latin typeface="Corbel" pitchFamily="34" charset="0"/>
              </a:rPr>
              <a:t> (B)</a:t>
            </a:r>
            <a:r>
              <a:rPr lang="uk-UA" b="1" dirty="0" smtClean="0">
                <a:latin typeface="Corbel" pitchFamily="34" charset="0"/>
              </a:rPr>
              <a:t>.</a:t>
            </a:r>
            <a:endParaRPr lang="uk-UA" b="1" dirty="0">
              <a:latin typeface="Corbel" pitchFamily="34" charset="0"/>
            </a:endParaRPr>
          </a:p>
        </p:txBody>
      </p:sp>
      <p:grpSp>
        <p:nvGrpSpPr>
          <p:cNvPr id="7" name="Скругленный прямоугольник 6"/>
          <p:cNvGrpSpPr>
            <a:grpSpLocks/>
          </p:cNvGrpSpPr>
          <p:nvPr/>
        </p:nvGrpSpPr>
        <p:grpSpPr bwMode="auto">
          <a:xfrm>
            <a:off x="1258888" y="1916113"/>
            <a:ext cx="3505200" cy="1785937"/>
            <a:chOff x="945" y="787"/>
            <a:chExt cx="2208" cy="1125"/>
          </a:xfrm>
          <a:solidFill>
            <a:srgbClr val="FFFFCC"/>
          </a:solidFill>
        </p:grpSpPr>
        <p:pic>
          <p:nvPicPr>
            <p:cNvPr id="103428" name="Скругленный прямоугольник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5" y="787"/>
              <a:ext cx="2208" cy="1125"/>
            </a:xfrm>
            <a:prstGeom prst="rect">
              <a:avLst/>
            </a:prstGeom>
            <a:grpFill/>
          </p:spPr>
        </p:pic>
        <p:sp>
          <p:nvSpPr>
            <p:cNvPr id="103429" name="Text Box 5"/>
            <p:cNvSpPr txBox="1">
              <a:spLocks noChangeArrowheads="1"/>
            </p:cNvSpPr>
            <p:nvPr/>
          </p:nvSpPr>
          <p:spPr bwMode="auto">
            <a:xfrm>
              <a:off x="1063" y="883"/>
              <a:ext cx="1969" cy="8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sz="2400" dirty="0" smtClean="0">
                  <a:solidFill>
                    <a:srgbClr val="000000"/>
                  </a:solidFill>
                  <a:latin typeface="Corbel" pitchFamily="34" charset="0"/>
                </a:rPr>
                <a:t>При виведених із активної зони реактора стержнях 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k&gt;</a:t>
              </a:r>
              <a:r>
                <a:rPr lang="ru-RU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1.</a:t>
              </a:r>
              <a:r>
                <a:rPr lang="ru-RU" sz="1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800" dirty="0">
                <a:solidFill>
                  <a:srgbClr val="000000"/>
                </a:solidFill>
                <a:latin typeface="Corbel" pitchFamily="34" charset="0"/>
              </a:endParaRPr>
            </a:p>
          </p:txBody>
        </p:sp>
      </p:grpSp>
      <p:grpSp>
        <p:nvGrpSpPr>
          <p:cNvPr id="8" name="Скругленный прямоугольник 7"/>
          <p:cNvGrpSpPr>
            <a:grpSpLocks/>
          </p:cNvGrpSpPr>
          <p:nvPr/>
        </p:nvGrpSpPr>
        <p:grpSpPr bwMode="auto">
          <a:xfrm>
            <a:off x="4859338" y="1916113"/>
            <a:ext cx="3505200" cy="1785937"/>
            <a:chOff x="3329" y="787"/>
            <a:chExt cx="2208" cy="1125"/>
          </a:xfrm>
          <a:solidFill>
            <a:srgbClr val="FFFFCC"/>
          </a:solidFill>
        </p:grpSpPr>
        <p:pic>
          <p:nvPicPr>
            <p:cNvPr id="103431" name="Скругленный прямоугольник 7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29" y="787"/>
              <a:ext cx="2208" cy="1125"/>
            </a:xfrm>
            <a:prstGeom prst="rect">
              <a:avLst/>
            </a:prstGeom>
            <a:grpFill/>
          </p:spPr>
        </p:pic>
        <p:sp>
          <p:nvSpPr>
            <p:cNvPr id="103432" name="Text Box 8"/>
            <p:cNvSpPr txBox="1">
              <a:spLocks noChangeArrowheads="1"/>
            </p:cNvSpPr>
            <p:nvPr/>
          </p:nvSpPr>
          <p:spPr bwMode="auto">
            <a:xfrm>
              <a:off x="3448" y="883"/>
              <a:ext cx="1969" cy="8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sz="2400" dirty="0" smtClean="0">
                  <a:solidFill>
                    <a:srgbClr val="000000"/>
                  </a:solidFill>
                  <a:latin typeface="Corbel" pitchFamily="34" charset="0"/>
                </a:rPr>
                <a:t>При повністю введених стержнях 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k&lt;</a:t>
              </a:r>
              <a:r>
                <a:rPr lang="ru-RU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endParaRPr lang="ru-RU" sz="2400" dirty="0">
                <a:solidFill>
                  <a:srgbClr val="000000"/>
                </a:solidFill>
                <a:latin typeface="Corbel" pitchFamily="34" charset="0"/>
              </a:endParaRPr>
            </a:p>
          </p:txBody>
        </p:sp>
      </p:grp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2124075" y="4797425"/>
            <a:ext cx="5256213" cy="1584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26697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2400" dirty="0" smtClean="0">
                <a:latin typeface="Corbel" pitchFamily="34" charset="0"/>
              </a:rPr>
              <a:t>Вводячи стержні всередину активної зони, можна в будь - який момент  зупинити ланцюгову реакцію</a:t>
            </a:r>
            <a:r>
              <a:rPr lang="ru-RU" sz="2400" dirty="0" smtClean="0">
                <a:latin typeface="Corbel" pitchFamily="34" charset="0"/>
              </a:rPr>
              <a:t>.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10" name="Стрелка вниз 9"/>
          <p:cNvSpPr>
            <a:spLocks noChangeArrowheads="1"/>
          </p:cNvSpPr>
          <p:nvPr/>
        </p:nvSpPr>
        <p:spPr bwMode="auto">
          <a:xfrm>
            <a:off x="2843213" y="3860800"/>
            <a:ext cx="484187" cy="785813"/>
          </a:xfrm>
          <a:prstGeom prst="downArrow">
            <a:avLst>
              <a:gd name="adj1" fmla="val 50000"/>
              <a:gd name="adj2" fmla="val 50049"/>
            </a:avLst>
          </a:prstGeom>
          <a:solidFill>
            <a:srgbClr val="FFFF99"/>
          </a:solidFill>
          <a:ln w="25400" algn="ctr">
            <a:solidFill>
              <a:srgbClr val="26697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вниз 10"/>
          <p:cNvSpPr>
            <a:spLocks noChangeArrowheads="1"/>
          </p:cNvSpPr>
          <p:nvPr/>
        </p:nvSpPr>
        <p:spPr bwMode="auto">
          <a:xfrm>
            <a:off x="6227763" y="3789363"/>
            <a:ext cx="484187" cy="785812"/>
          </a:xfrm>
          <a:prstGeom prst="downArrow">
            <a:avLst>
              <a:gd name="adj1" fmla="val 50000"/>
              <a:gd name="adj2" fmla="val 50049"/>
            </a:avLst>
          </a:prstGeom>
          <a:solidFill>
            <a:srgbClr val="FFFF99"/>
          </a:solidFill>
          <a:ln w="25400" algn="ctr">
            <a:solidFill>
              <a:srgbClr val="26697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80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3175" cy="2146300"/>
          </a:xfrm>
        </p:spPr>
        <p:txBody>
          <a:bodyPr/>
          <a:lstStyle/>
          <a:p>
            <a:r>
              <a:rPr lang="uk-UA" sz="4000" dirty="0" smtClean="0"/>
              <a:t> </a:t>
            </a:r>
            <a:r>
              <a:rPr lang="uk-UA" sz="3600" dirty="0" smtClean="0"/>
              <a:t>В активній зоні ядерного реактора йде керована ядерна реакція</a:t>
            </a:r>
            <a:br>
              <a:rPr lang="uk-UA" sz="3600" dirty="0" smtClean="0"/>
            </a:br>
            <a:r>
              <a:rPr lang="uk-UA" sz="3600" dirty="0" smtClean="0"/>
              <a:t>з виділенням великої кількості енергії. </a:t>
            </a:r>
          </a:p>
        </p:txBody>
      </p:sp>
      <p:pic>
        <p:nvPicPr>
          <p:cNvPr id="1013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2060848"/>
            <a:ext cx="8229600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980728"/>
            <a:ext cx="3614301" cy="5616624"/>
          </a:xfrm>
        </p:spPr>
      </p:pic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179512" y="260648"/>
            <a:ext cx="8762876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dirty="0"/>
              <a:t>Модель </a:t>
            </a:r>
            <a:r>
              <a:rPr lang="ru-RU" b="1" dirty="0"/>
              <a:t>ядерного</a:t>
            </a:r>
            <a:r>
              <a:rPr lang="ru-RU" dirty="0"/>
              <a:t> </a:t>
            </a:r>
            <a:r>
              <a:rPr lang="ru-RU" b="1" dirty="0"/>
              <a:t>реактора</a:t>
            </a:r>
            <a:r>
              <a:rPr lang="ru-RU" dirty="0"/>
              <a:t> в </a:t>
            </a:r>
            <a:r>
              <a:rPr lang="ru-RU" dirty="0" err="1" smtClean="0"/>
              <a:t>масштабі</a:t>
            </a:r>
            <a:r>
              <a:rPr lang="ru-RU" dirty="0" smtClean="0"/>
              <a:t> </a:t>
            </a:r>
            <a:r>
              <a:rPr lang="ru-RU" dirty="0"/>
              <a:t>1:50 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052736"/>
            <a:ext cx="694433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Підготували</a:t>
            </a:r>
            <a:b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учні 11-А класу</a:t>
            </a:r>
            <a:b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Гринюк І., Сова І.,</a:t>
            </a:r>
            <a:b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Борисюк В.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" y="51738"/>
            <a:ext cx="5004048" cy="3988469"/>
          </a:xfrm>
        </p:spPr>
        <p:txBody>
          <a:bodyPr/>
          <a:lstStyle/>
          <a:p>
            <a:pPr marL="0" indent="0">
              <a:buNone/>
            </a:pPr>
            <a:r>
              <a:rPr lang="uk-UA" sz="4000" b="1" dirty="0" smtClean="0"/>
              <a:t>Ядерний реактор</a:t>
            </a:r>
            <a:r>
              <a:rPr lang="uk-UA" sz="4000" dirty="0" smtClean="0"/>
              <a:t> — пристрій, в якому підтримується керована реакція поділу ядер</a:t>
            </a:r>
            <a:r>
              <a:rPr lang="ru-RU" sz="3600" dirty="0" smtClean="0"/>
              <a:t>.</a:t>
            </a: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2657"/>
            <a:ext cx="3975848" cy="63229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9094" name="Picture 6" descr="s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646" y="3860789"/>
            <a:ext cx="2880258" cy="2880255"/>
          </a:xfrm>
          <a:prstGeom prst="rect">
            <a:avLst/>
          </a:prstGeom>
          <a:noFill/>
        </p:spPr>
      </p:pic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2339975" y="3068638"/>
            <a:ext cx="3960813" cy="223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098" name="AutoShape 10"/>
          <p:cNvSpPr>
            <a:spLocks noChangeArrowheads="1"/>
          </p:cNvSpPr>
          <p:nvPr/>
        </p:nvSpPr>
        <p:spPr bwMode="auto">
          <a:xfrm>
            <a:off x="1979613" y="1700213"/>
            <a:ext cx="2736850" cy="1081087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9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7724" y="140350"/>
            <a:ext cx="4968552" cy="3274051"/>
          </a:xfrm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42844" y="3429000"/>
            <a:ext cx="8715436" cy="3145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uk-UA" b="1" dirty="0" smtClean="0"/>
              <a:t>Перший ядерний реактор був побудований у 1942 році в США під керівництвом Е. Фермі.</a:t>
            </a:r>
            <a:br>
              <a:rPr lang="uk-UA" b="1" dirty="0" smtClean="0"/>
            </a:br>
            <a:endParaRPr lang="uk-UA" b="1" dirty="0" smtClean="0"/>
          </a:p>
          <a:p>
            <a:pPr marL="342900" indent="-342900"/>
            <a:r>
              <a:rPr lang="uk-UA" b="1" dirty="0" smtClean="0"/>
              <a:t>В нашій країні перший реактор побудував у 1946 році І. В. </a:t>
            </a:r>
            <a:r>
              <a:rPr lang="uk-UA" b="1" dirty="0" err="1" smtClean="0"/>
              <a:t>Курчатов</a:t>
            </a:r>
            <a:r>
              <a:rPr lang="uk-UA" b="1" dirty="0" smtClean="0"/>
              <a:t>.</a:t>
            </a:r>
            <a:endParaRPr lang="uk-UA" b="1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563888" y="404664"/>
            <a:ext cx="5292080" cy="6250276"/>
          </a:xfrm>
        </p:spPr>
        <p:txBody>
          <a:bodyPr>
            <a:normAutofit fontScale="92500"/>
          </a:bodyPr>
          <a:lstStyle/>
          <a:p>
            <a:pPr marL="0" indent="542925" algn="r">
              <a:lnSpc>
                <a:spcPct val="80000"/>
              </a:lnSpc>
              <a:buNone/>
            </a:pPr>
            <a:r>
              <a:rPr lang="uk-UA" sz="4700" b="1" dirty="0" err="1" smtClean="0"/>
              <a:t>Енріко</a:t>
            </a:r>
            <a:r>
              <a:rPr lang="uk-UA" sz="4700" b="1" dirty="0" smtClean="0"/>
              <a:t> </a:t>
            </a:r>
            <a:r>
              <a:rPr lang="uk-UA" sz="4700" b="1" dirty="0" smtClean="0"/>
              <a:t>Фермі</a:t>
            </a:r>
            <a:r>
              <a:rPr lang="en-US" sz="4700" b="1" dirty="0" smtClean="0"/>
              <a:t> </a:t>
            </a:r>
            <a:r>
              <a:rPr lang="en-US" sz="3600" b="1" dirty="0" smtClean="0"/>
              <a:t>(1901 – 1954) </a:t>
            </a:r>
            <a:r>
              <a:rPr lang="uk-UA" sz="3600" dirty="0" smtClean="0"/>
              <a:t>— </a:t>
            </a:r>
            <a:r>
              <a:rPr lang="uk-UA" sz="3600" dirty="0" smtClean="0"/>
              <a:t>видатний італійський фізик, </a:t>
            </a:r>
            <a:r>
              <a:rPr lang="ru-RU" sz="3600" dirty="0" err="1"/>
              <a:t>відомий</a:t>
            </a:r>
            <a:r>
              <a:rPr lang="ru-RU" sz="3600" dirty="0"/>
              <a:t> </a:t>
            </a:r>
            <a:r>
              <a:rPr lang="ru-RU" sz="3600" dirty="0" err="1"/>
              <a:t>своїми</a:t>
            </a:r>
            <a:r>
              <a:rPr lang="ru-RU" sz="3600" dirty="0"/>
              <a:t> роботами в </a:t>
            </a:r>
            <a:r>
              <a:rPr lang="ru-RU" sz="3600" dirty="0" err="1"/>
              <a:t>області</a:t>
            </a:r>
            <a:r>
              <a:rPr lang="ru-RU" sz="3600" dirty="0"/>
              <a:t> </a:t>
            </a:r>
            <a:r>
              <a:rPr lang="ru-RU" sz="3600" dirty="0" err="1">
                <a:solidFill>
                  <a:srgbClr val="C00000"/>
                </a:solidFill>
              </a:rPr>
              <a:t>ядерної</a:t>
            </a:r>
            <a:r>
              <a:rPr lang="ru-RU" sz="3600" dirty="0">
                <a:solidFill>
                  <a:srgbClr val="C00000"/>
                </a:solidFill>
              </a:rPr>
              <a:t>, </a:t>
            </a:r>
            <a:r>
              <a:rPr lang="ru-RU" sz="3600" dirty="0" err="1">
                <a:solidFill>
                  <a:srgbClr val="C00000"/>
                </a:solidFill>
              </a:rPr>
              <a:t>квантової</a:t>
            </a:r>
            <a:r>
              <a:rPr lang="ru-RU" sz="3600" dirty="0">
                <a:solidFill>
                  <a:srgbClr val="C00000"/>
                </a:solidFill>
              </a:rPr>
              <a:t> </a:t>
            </a:r>
            <a:r>
              <a:rPr lang="ru-RU" sz="3600" dirty="0" err="1">
                <a:solidFill>
                  <a:srgbClr val="C00000"/>
                </a:solidFill>
              </a:rPr>
              <a:t>і</a:t>
            </a:r>
            <a:r>
              <a:rPr lang="ru-RU" sz="3600" dirty="0">
                <a:solidFill>
                  <a:srgbClr val="C00000"/>
                </a:solidFill>
              </a:rPr>
              <a:t> </a:t>
            </a:r>
            <a:r>
              <a:rPr lang="ru-RU" sz="3600" dirty="0" err="1">
                <a:solidFill>
                  <a:srgbClr val="C00000"/>
                </a:solidFill>
              </a:rPr>
              <a:t>статистичної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 smtClean="0"/>
              <a:t>фізики</a:t>
            </a:r>
            <a:r>
              <a:rPr lang="ru-RU" sz="3600" dirty="0" smtClean="0"/>
              <a:t>.</a:t>
            </a:r>
            <a:r>
              <a:rPr lang="en-US" sz="3600" dirty="0" smtClean="0"/>
              <a:t> </a:t>
            </a:r>
            <a:r>
              <a:rPr lang="ru-RU" sz="3600" dirty="0" err="1"/>
              <a:t>Серед</a:t>
            </a:r>
            <a:r>
              <a:rPr lang="ru-RU" sz="3600" dirty="0"/>
              <a:t> </a:t>
            </a:r>
            <a:r>
              <a:rPr lang="ru-RU" sz="3600" dirty="0" err="1"/>
              <a:t>його</a:t>
            </a:r>
            <a:r>
              <a:rPr lang="ru-RU" sz="3600" dirty="0"/>
              <a:t> </a:t>
            </a:r>
            <a:r>
              <a:rPr lang="ru-RU" sz="3600" dirty="0" err="1"/>
              <a:t>досягнень</a:t>
            </a:r>
            <a:r>
              <a:rPr lang="ru-RU" sz="3600" dirty="0"/>
              <a:t> — </a:t>
            </a:r>
            <a:r>
              <a:rPr lang="ru-RU" sz="3600" dirty="0" err="1"/>
              <a:t>відкриття</a:t>
            </a:r>
            <a:r>
              <a:rPr lang="ru-RU" sz="3600" dirty="0"/>
              <a:t> </a:t>
            </a:r>
            <a:r>
              <a:rPr lang="ru-RU" sz="3600" dirty="0" err="1" smtClean="0"/>
              <a:t>ядерни</a:t>
            </a:r>
            <a:r>
              <a:rPr lang="uk-UA" sz="3600" dirty="0" smtClean="0"/>
              <a:t>х </a:t>
            </a:r>
            <a:r>
              <a:rPr lang="ru-RU" sz="3600" dirty="0" err="1" smtClean="0"/>
              <a:t>реакцій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відбуваються</a:t>
            </a:r>
            <a:r>
              <a:rPr lang="ru-RU" sz="3600" dirty="0"/>
              <a:t> при </a:t>
            </a:r>
            <a:r>
              <a:rPr lang="ru-RU" sz="3600" dirty="0" err="1"/>
              <a:t>бомбардуванні</a:t>
            </a:r>
            <a:r>
              <a:rPr lang="ru-RU" sz="3600" dirty="0"/>
              <a:t> </a:t>
            </a:r>
            <a:r>
              <a:rPr lang="ru-RU" sz="3600" dirty="0" err="1"/>
              <a:t>речовини</a:t>
            </a:r>
            <a:r>
              <a:rPr lang="ru-RU" sz="3600" dirty="0"/>
              <a:t> нейтронами, в </a:t>
            </a:r>
            <a:r>
              <a:rPr lang="ru-RU" sz="3600" dirty="0" err="1"/>
              <a:t>результаті</a:t>
            </a:r>
            <a:r>
              <a:rPr lang="ru-RU" sz="3600" dirty="0"/>
              <a:t> </a:t>
            </a:r>
            <a:r>
              <a:rPr lang="ru-RU" sz="3600" dirty="0" err="1"/>
              <a:t>яких</a:t>
            </a:r>
            <a:r>
              <a:rPr lang="ru-RU" sz="3600" dirty="0"/>
              <a:t> </a:t>
            </a:r>
            <a:r>
              <a:rPr lang="ru-RU" sz="3600" dirty="0" err="1"/>
              <a:t>народжуються</a:t>
            </a:r>
            <a:r>
              <a:rPr lang="ru-RU" sz="3600" dirty="0"/>
              <a:t> </a:t>
            </a:r>
            <a:r>
              <a:rPr lang="ru-RU" sz="3600" dirty="0" err="1"/>
              <a:t>нові</a:t>
            </a:r>
            <a:r>
              <a:rPr lang="ru-RU" sz="3600" dirty="0"/>
              <a:t> </a:t>
            </a:r>
            <a:r>
              <a:rPr lang="ru-RU" sz="3600" dirty="0" err="1"/>
              <a:t>радіоактивні</a:t>
            </a:r>
            <a:r>
              <a:rPr lang="ru-RU" sz="3600" dirty="0"/>
              <a:t> </a:t>
            </a:r>
            <a:r>
              <a:rPr lang="ru-RU" sz="3600" dirty="0" err="1"/>
              <a:t>елементи</a:t>
            </a:r>
            <a:r>
              <a:rPr lang="ru-RU" sz="3600" dirty="0"/>
              <a:t>.</a:t>
            </a:r>
            <a:endParaRPr lang="uk-UA" sz="3600" dirty="0" smtClean="0"/>
          </a:p>
        </p:txBody>
      </p:sp>
      <p:pic>
        <p:nvPicPr>
          <p:cNvPr id="1028" name="Picture 4" descr="https://pp.vk.me/c608324/v608324987/4e97/XE6rHgGFD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010516" cy="4041708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312368" cy="410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30" name="Picture 6" descr="https://pp.vk.me/c608324/v608324987/4e9e/FZq8F4Y_4W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3456384" cy="47327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052736"/>
            <a:ext cx="3118222" cy="4691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251520" y="980728"/>
            <a:ext cx="4464496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542925">
              <a:buNone/>
            </a:pPr>
            <a:r>
              <a:rPr lang="uk-UA" sz="2800" b="1" dirty="0" smtClean="0"/>
              <a:t>Ігор Васильович </a:t>
            </a:r>
            <a:r>
              <a:rPr lang="uk-UA" sz="2800" b="1" dirty="0" err="1" smtClean="0"/>
              <a:t>Курчатов</a:t>
            </a:r>
            <a:r>
              <a:rPr lang="uk-UA" sz="2800" dirty="0" smtClean="0"/>
              <a:t> — «батько» радянської атомної бомби. Засновник і перший директор інституту атомної енергії з </a:t>
            </a:r>
            <a:r>
              <a:rPr lang="uk-UA" sz="2800" dirty="0" smtClean="0"/>
              <a:t>1943 по 1960 </a:t>
            </a:r>
            <a:r>
              <a:rPr lang="uk-UA" sz="2800" dirty="0" smtClean="0"/>
              <a:t>р., один із основоположників </a:t>
            </a:r>
            <a:r>
              <a:rPr lang="uk-UA" sz="2800" dirty="0" smtClean="0">
                <a:solidFill>
                  <a:srgbClr val="FF0000"/>
                </a:solidFill>
              </a:rPr>
              <a:t>використання ядерної енергії</a:t>
            </a:r>
            <a:r>
              <a:rPr lang="uk-UA" sz="2800" dirty="0" smtClean="0"/>
              <a:t> у мирних цілях.</a:t>
            </a:r>
            <a:endParaRPr lang="uk-UA" sz="2800" dirty="0"/>
          </a:p>
        </p:txBody>
      </p:sp>
      <p:pic>
        <p:nvPicPr>
          <p:cNvPr id="26626" name="Picture 2" descr="https://pp.vk.me/c608324/v608324987/4ea5/Oeu4IgPKTyc.jpg"/>
          <p:cNvPicPr>
            <a:picLocks noChangeAspect="1" noChangeArrowheads="1"/>
          </p:cNvPicPr>
          <p:nvPr/>
        </p:nvPicPr>
        <p:blipFill>
          <a:blip r:embed="rId3" cstate="print"/>
          <a:srcRect r="57093"/>
          <a:stretch>
            <a:fillRect/>
          </a:stretch>
        </p:blipFill>
        <p:spPr bwMode="auto">
          <a:xfrm>
            <a:off x="4860032" y="980728"/>
            <a:ext cx="3888432" cy="4741292"/>
          </a:xfrm>
          <a:prstGeom prst="rect">
            <a:avLst/>
          </a:prstGeom>
          <a:noFill/>
        </p:spPr>
      </p:pic>
      <p:pic>
        <p:nvPicPr>
          <p:cNvPr id="26628" name="Picture 4" descr="https://pp.vk.me/c608324/v608324987/4eb5/qW-RzM_-dL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20688"/>
            <a:ext cx="4104456" cy="55811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404664"/>
            <a:ext cx="8928993" cy="2996952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uk-UA" b="1" dirty="0" smtClean="0"/>
              <a:t>Класифікація реакторів: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sz="2000" b="1" i="1" dirty="0" smtClean="0">
                <a:solidFill>
                  <a:srgbClr val="0000FF"/>
                </a:solidFill>
              </a:rPr>
              <a:t>По характеру використання ядерні реактори діляться на: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2000" b="1" i="1" dirty="0" smtClean="0">
              <a:solidFill>
                <a:srgbClr val="0000FF"/>
              </a:solidFill>
            </a:endParaRPr>
          </a:p>
          <a:p>
            <a:pPr marL="0" indent="542925" algn="just">
              <a:lnSpc>
                <a:spcPct val="80000"/>
              </a:lnSpc>
              <a:buNone/>
            </a:pPr>
            <a:r>
              <a:rPr lang="uk-UA" sz="2800" b="1" dirty="0" smtClean="0"/>
              <a:t>Експериментальні реактори</a:t>
            </a:r>
            <a:r>
              <a:rPr lang="uk-UA" sz="2800" dirty="0" smtClean="0"/>
              <a:t>, призначені для вивчення різних фізичних величин, необхідних для проектування та експлуатації ядерних реакторів; потужність таких реакторів не перевищує декілька кВт.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5258607" cy="2982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00493"/>
            <a:ext cx="3240360" cy="3140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107503" y="404664"/>
            <a:ext cx="8928993" cy="3356992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uk-UA" b="1" dirty="0" smtClean="0"/>
              <a:t>Класифікація реакторів: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sz="2000" b="1" i="1" dirty="0" smtClean="0">
                <a:solidFill>
                  <a:srgbClr val="0000FF"/>
                </a:solidFill>
              </a:rPr>
              <a:t>По характеру використання ядерні реактори діляться на:</a:t>
            </a:r>
          </a:p>
          <a:p>
            <a:pPr marL="0" indent="0" algn="just">
              <a:lnSpc>
                <a:spcPct val="80000"/>
              </a:lnSpc>
              <a:buNone/>
            </a:pPr>
            <a:endParaRPr lang="uk-UA" sz="2000" dirty="0" smtClean="0"/>
          </a:p>
          <a:p>
            <a:pPr marL="0" indent="542925" algn="just">
              <a:lnSpc>
                <a:spcPct val="80000"/>
              </a:lnSpc>
              <a:buNone/>
            </a:pPr>
            <a:r>
              <a:rPr lang="uk-UA" sz="2400" b="1" dirty="0" smtClean="0"/>
              <a:t>Дослідницькі реактори</a:t>
            </a:r>
            <a:r>
              <a:rPr lang="uk-UA" sz="2400" dirty="0" smtClean="0"/>
              <a:t>, в яких потоки нейтронів і гамма-квантів, що створюються в активній зоні, використовуються для досліджень в області ядерної фізики, </a:t>
            </a:r>
            <a:r>
              <a:rPr lang="uk-UA" sz="2400" dirty="0" err="1" smtClean="0"/>
              <a:t>фізики</a:t>
            </a:r>
            <a:r>
              <a:rPr lang="uk-UA" sz="2400" dirty="0" smtClean="0"/>
              <a:t> твердого тіла, радіаційної хімії, біології, для дослідження матеріалів, призначених для роботи в інтенсивних нейтронних потоках (в т. ч. деталей ядерних реакторів), для виробництва ізотопів. Потужність  не перевищує 100 МВт.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3979143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11"/>
          <a:stretch/>
        </p:blipFill>
        <p:spPr bwMode="auto">
          <a:xfrm>
            <a:off x="827584" y="3717032"/>
            <a:ext cx="2952328" cy="295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520338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107503" y="404664"/>
            <a:ext cx="8928993" cy="2304256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uk-UA" b="1" dirty="0" smtClean="0"/>
              <a:t>Класифікація реакторів: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sz="2000" b="1" i="1" dirty="0" smtClean="0">
                <a:solidFill>
                  <a:srgbClr val="0000FF"/>
                </a:solidFill>
              </a:rPr>
              <a:t>По характеру використання ядерні реактори діляться на:</a:t>
            </a:r>
          </a:p>
          <a:p>
            <a:pPr algn="just">
              <a:lnSpc>
                <a:spcPct val="80000"/>
              </a:lnSpc>
              <a:buNone/>
            </a:pPr>
            <a:endParaRPr lang="uk-UA" sz="2000" dirty="0" smtClean="0"/>
          </a:p>
          <a:p>
            <a:pPr marL="0" indent="542925" algn="just">
              <a:lnSpc>
                <a:spcPct val="80000"/>
              </a:lnSpc>
              <a:buNone/>
            </a:pPr>
            <a:r>
              <a:rPr lang="uk-UA" sz="2800" b="1" dirty="0" smtClean="0"/>
              <a:t>Ізотопні (промислові) реактори</a:t>
            </a:r>
            <a:r>
              <a:rPr lang="uk-UA" sz="2800" dirty="0" smtClean="0"/>
              <a:t>, використовують для отримання ізотопів, що використовуються в ядерній </a:t>
            </a:r>
            <a:r>
              <a:rPr lang="uk-UA" sz="2800" dirty="0" smtClean="0"/>
              <a:t>зброї.</a:t>
            </a:r>
            <a:endParaRPr lang="uk-UA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78015"/>
            <a:ext cx="4257650" cy="3234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46730"/>
            <a:ext cx="2448272" cy="3534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27010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107503" y="476672"/>
            <a:ext cx="8928993" cy="2448272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uk-UA" b="1" dirty="0" smtClean="0"/>
              <a:t>Класифікація реакторів: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sz="2000" b="1" i="1" dirty="0" smtClean="0">
                <a:solidFill>
                  <a:srgbClr val="0000FF"/>
                </a:solidFill>
              </a:rPr>
              <a:t>По характеру використання ядерні реактори діляться на:</a:t>
            </a:r>
          </a:p>
          <a:p>
            <a:pPr algn="just">
              <a:lnSpc>
                <a:spcPct val="80000"/>
              </a:lnSpc>
              <a:buNone/>
            </a:pPr>
            <a:endParaRPr lang="uk-UA" sz="2000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uk-UA" sz="2800" b="1" dirty="0" smtClean="0"/>
              <a:t>Енергетичні реактори</a:t>
            </a:r>
            <a:r>
              <a:rPr lang="uk-UA" sz="2800" dirty="0" smtClean="0"/>
              <a:t>, призначені для отримання електричної і теплової енергії. Теплова потужність сучасних енергетичних реакторів сягає  5 ГВт.</a:t>
            </a:r>
            <a:r>
              <a:rPr lang="uk-UA" sz="2400" dirty="0" smtClean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2"/>
            <a:ext cx="4981988" cy="2951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4752528" cy="2961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544680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403</Words>
  <Application>Microsoft Office PowerPoint</Application>
  <PresentationFormat>Экран (4:3)</PresentationFormat>
  <Paragraphs>41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Основні елементи ядерного реактора:</vt:lpstr>
      <vt:lpstr>Слайд 12</vt:lpstr>
      <vt:lpstr>Слайд 13</vt:lpstr>
      <vt:lpstr>Слайд 14</vt:lpstr>
      <vt:lpstr> В активній зоні ядерного реактора йде керована ядерна реакція з виділенням великої кількості енергії.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Борис</dc:creator>
  <cp:lastModifiedBy>User</cp:lastModifiedBy>
  <cp:revision>56</cp:revision>
  <dcterms:created xsi:type="dcterms:W3CDTF">2008-02-05T15:19:49Z</dcterms:created>
  <dcterms:modified xsi:type="dcterms:W3CDTF">2014-04-07T16:06:58Z</dcterms:modified>
</cp:coreProperties>
</file>