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8" r:id="rId2"/>
    <p:sldId id="269" r:id="rId3"/>
    <p:sldId id="270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C6600"/>
    <a:srgbClr val="CC3300"/>
    <a:srgbClr val="FFCC00"/>
    <a:srgbClr val="336699"/>
    <a:srgbClr val="3366CC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6" autoAdjust="0"/>
    <p:restoredTop sz="94660"/>
  </p:normalViewPr>
  <p:slideViewPr>
    <p:cSldViewPr>
      <p:cViewPr varScale="1">
        <p:scale>
          <a:sx n="111" d="100"/>
          <a:sy n="111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CFC936-2F02-4764-9E57-FFF5C492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09600"/>
          </a:xfrm>
        </p:spPr>
        <p:txBody>
          <a:bodyPr/>
          <a:lstStyle>
            <a:lvl1pPr>
              <a:defRPr sz="6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228600"/>
          </a:xfrm>
        </p:spPr>
        <p:txBody>
          <a:bodyPr/>
          <a:lstStyle>
            <a:lvl1pPr marL="0" indent="0" algn="ctr">
              <a:defRPr sz="2000" b="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9C3D7A-E44D-4955-8C3F-8852C7278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408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F9F8-559C-4E18-B5BD-EA8CC46EA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6809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024A4-CE60-41A4-B46F-D2F9DCB3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26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2C21D-5316-4E84-A041-F04D00591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359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8921-CFB0-4BA9-92DA-0174018B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3733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C61A-2772-4E90-8485-AC300821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954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3962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AFFB-D61F-4E83-BBB6-C68C1DFDC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032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07BE-2A19-487D-852D-95EB98AE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456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3376-5A1B-4A3C-B46F-596F3FDE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0240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F86D-4A40-4BD6-A50D-F4060C116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94189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C36D-4A64-4053-AC2D-54680E0B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644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D0BA-6200-449B-B352-7CE2065DA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408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07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Eras Bold IT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79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Eras Bold IT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579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Eras Bold ITC" pitchFamily="34" charset="0"/>
                <a:cs typeface="+mn-cs"/>
              </a:defRPr>
            </a:lvl1pPr>
          </a:lstStyle>
          <a:p>
            <a:pPr>
              <a:defRPr/>
            </a:pPr>
            <a:fld id="{DFB06845-40B7-44C3-9662-6FA60C877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ranklin Gothic Demi Con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250000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250000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250000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50000"/>
        <a:defRPr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allist.gif" TargetMode="External"/><Relationship Id="rId7" Type="http://schemas.openxmlformats.org/officeDocument/2006/relationships/hyperlink" Target="tramvai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raketa.jpg" TargetMode="External"/><Relationship Id="rId5" Type="http://schemas.openxmlformats.org/officeDocument/2006/relationships/hyperlink" Target="planeta.jpg" TargetMode="External"/><Relationship Id="rId4" Type="http://schemas.openxmlformats.org/officeDocument/2006/relationships/hyperlink" Target="samole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Механічний</a:t>
            </a:r>
            <a:r>
              <a:rPr lang="uk-UA" dirty="0" smtClean="0"/>
              <a:t> рух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050"/>
            <a:ext cx="9144000" cy="433388"/>
          </a:xfrm>
        </p:spPr>
        <p:txBody>
          <a:bodyPr/>
          <a:lstStyle/>
          <a:p>
            <a:r>
              <a:rPr lang="uk-UA" sz="2400" i="1" smtClean="0"/>
              <a:t>Відносність руху. Траєкторія. Час, який пройшло тіло. Одиниці швидкості</a:t>
            </a:r>
            <a:endParaRPr lang="ru-RU" sz="2400" i="1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52513"/>
            <a:ext cx="35718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7167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Матеріальна точка</a:t>
            </a:r>
            <a:endParaRPr lang="ru-RU" smtClean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algn="ctr"/>
            <a:r>
              <a:rPr lang="uk-UA" smtClean="0"/>
              <a:t>Під час руху кожна точка тіла має свою траєкторію!</a:t>
            </a:r>
            <a:endParaRPr lang="ru-RU" smtClean="0"/>
          </a:p>
        </p:txBody>
      </p:sp>
      <p:pic>
        <p:nvPicPr>
          <p:cNvPr id="17412" name="Picture 4" descr="http://kmpblits.com.ua/kmpblits.com.ua/foto/img/tun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22639" r="8783" b="18356"/>
          <a:stretch>
            <a:fillRect/>
          </a:stretch>
        </p:blipFill>
        <p:spPr bwMode="auto">
          <a:xfrm>
            <a:off x="1357313" y="3286125"/>
            <a:ext cx="64293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057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Матеріальна точка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Задача. Автомобіль, рухаючись із постійною швидкістю і ніде не зупиняючись, проїхав з Ровеньок до Луганська за 1 год 10 хвилин. Відстань між цими містами 58 км. З якою швидкістю він їхав?</a:t>
            </a:r>
          </a:p>
          <a:p>
            <a:endParaRPr lang="uk-UA" smtClean="0"/>
          </a:p>
          <a:p>
            <a:r>
              <a:rPr lang="uk-UA" smtClean="0"/>
              <a:t>Чи потрібно для розв’язання цієї задачі досліджувати рух кожної точки автомобіля?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spd="med" advTm="330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Матеріальна точка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0"/>
            <a:ext cx="6935788" cy="5029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uk-UA" i="1" dirty="0" smtClean="0"/>
              <a:t>Якщо розмірами тіла можна знехтувати, то таке тіло називають </a:t>
            </a:r>
            <a:r>
              <a:rPr lang="uk-UA" i="1" dirty="0" smtClean="0">
                <a:solidFill>
                  <a:srgbClr val="FF0000"/>
                </a:solidFill>
              </a:rPr>
              <a:t>матеріальною точкою</a:t>
            </a:r>
            <a:endParaRPr lang="uk-UA" i="1" dirty="0" smtClean="0"/>
          </a:p>
          <a:p>
            <a:pPr>
              <a:defRPr/>
            </a:pPr>
            <a:r>
              <a:rPr lang="uk-UA" i="1" dirty="0" smtClean="0"/>
              <a:t>У попередній задачі автомобіль можна назвати </a:t>
            </a:r>
            <a:r>
              <a:rPr lang="uk-UA" i="1" dirty="0" smtClean="0">
                <a:solidFill>
                  <a:srgbClr val="FF0000"/>
                </a:solidFill>
              </a:rPr>
              <a:t>матеріальною точкою</a:t>
            </a:r>
          </a:p>
          <a:p>
            <a:pPr>
              <a:defRPr/>
            </a:pPr>
            <a:r>
              <a:rPr lang="uk-UA" i="1" dirty="0" smtClean="0"/>
              <a:t>Коли автомобіль </a:t>
            </a:r>
            <a:r>
              <a:rPr lang="uk-UA" i="1" dirty="0" err="1" smtClean="0"/>
              <a:t>паркується</a:t>
            </a:r>
            <a:r>
              <a:rPr lang="uk-UA" i="1" dirty="0" smtClean="0"/>
              <a:t> на стоянці, то його розмірами нехтувати не можна, тому його</a:t>
            </a:r>
            <a:r>
              <a:rPr lang="uk-UA" i="1" dirty="0" smtClean="0">
                <a:solidFill>
                  <a:srgbClr val="FF0000"/>
                </a:solidFill>
              </a:rPr>
              <a:t> не можна вважати матеріальною точкою</a:t>
            </a:r>
            <a:r>
              <a:rPr lang="uk-UA" i="1" dirty="0" smtClean="0"/>
              <a:t> в цьому випадку</a:t>
            </a:r>
          </a:p>
          <a:p>
            <a:pPr>
              <a:defRPr/>
            </a:pPr>
            <a:r>
              <a:rPr lang="uk-UA" i="1" dirty="0" smtClean="0"/>
              <a:t>Коли Земля рухається відносно Сонця, її можна вважати </a:t>
            </a:r>
            <a:r>
              <a:rPr lang="uk-UA" i="1" dirty="0" smtClean="0">
                <a:solidFill>
                  <a:srgbClr val="FF0000"/>
                </a:solidFill>
              </a:rPr>
              <a:t>матеріальною точкою</a:t>
            </a:r>
          </a:p>
          <a:p>
            <a:pPr>
              <a:defRPr/>
            </a:pPr>
            <a:r>
              <a:rPr lang="uk-UA" i="1" dirty="0" smtClean="0"/>
              <a:t>Коли вчені вивчають падіння метеоритів на Землю, то розмірами Землі нехтувати не можна, і </a:t>
            </a:r>
            <a:r>
              <a:rPr lang="uk-UA" i="1" dirty="0" smtClean="0">
                <a:solidFill>
                  <a:srgbClr val="FF0000"/>
                </a:solidFill>
              </a:rPr>
              <a:t>її не можна вважати матеріальною точкою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4340" name="Picture 283" descr="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60575"/>
            <a:ext cx="1831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364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Шлях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Шлях – фізична величина, що дорівнює довжині траєкторії. Позначається </a:t>
            </a:r>
            <a:r>
              <a:rPr lang="en-US" i="1" smtClean="0"/>
              <a:t>l</a:t>
            </a:r>
            <a:r>
              <a:rPr lang="en-US" smtClean="0"/>
              <a:t>.</a:t>
            </a:r>
            <a:endParaRPr lang="uk-UA" i="1" smtClean="0"/>
          </a:p>
          <a:p>
            <a:endParaRPr lang="uk-UA" smtClean="0"/>
          </a:p>
          <a:p>
            <a:r>
              <a:rPr lang="uk-UA" smtClean="0"/>
              <a:t>Одиниця шляху в СІ – 1 метр (м).</a:t>
            </a:r>
          </a:p>
          <a:p>
            <a:r>
              <a:rPr lang="uk-UA" smtClean="0"/>
              <a:t>1 мм = 0,001 м</a:t>
            </a:r>
          </a:p>
          <a:p>
            <a:r>
              <a:rPr lang="uk-UA" smtClean="0"/>
              <a:t>1 см = 0,01 м</a:t>
            </a:r>
          </a:p>
          <a:p>
            <a:r>
              <a:rPr lang="uk-UA" smtClean="0"/>
              <a:t>1 дм = 0,1 м</a:t>
            </a:r>
          </a:p>
          <a:p>
            <a:r>
              <a:rPr lang="uk-UA" smtClean="0"/>
              <a:t>1 км = 1000 м</a:t>
            </a:r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230505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 advTm="241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275" y="4763"/>
            <a:ext cx="9144000" cy="1584325"/>
          </a:xfrm>
        </p:spPr>
        <p:txBody>
          <a:bodyPr/>
          <a:lstStyle/>
          <a:p>
            <a:r>
              <a:rPr lang="uk-UA" sz="4000" i="1" smtClean="0"/>
              <a:t>Презентацію підготувала Райчева </a:t>
            </a:r>
            <a:r>
              <a:rPr lang="uk-UA" sz="3600" i="1" smtClean="0"/>
              <a:t>Аліна</a:t>
            </a:r>
            <a:r>
              <a:rPr lang="uk-UA" sz="4000" i="1" smtClean="0"/>
              <a:t> </a:t>
            </a:r>
            <a:br>
              <a:rPr lang="uk-UA" sz="4000" i="1" smtClean="0"/>
            </a:br>
            <a:endParaRPr lang="en-US" sz="4000" i="1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6" descr="smart_guy_really_upset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34353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671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865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i="1" dirty="0" smtClean="0"/>
              <a:t>Рух – одне з найпоширеніших фізичних явищ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Основні риси руху:</a:t>
            </a:r>
          </a:p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Зміна положення тіл відбувається з плином часу</a:t>
            </a:r>
          </a:p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Тіла, що рухаються, змінюють своє положення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відносно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інших тіл</a:t>
            </a:r>
          </a:p>
          <a:p>
            <a:pPr>
              <a:defRPr/>
            </a:pPr>
            <a:endParaRPr lang="uk-U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ctr">
              <a:defRPr/>
            </a:pP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З’ясувати, рухається тіло чи ні, можна лише розглядаючи його положення відносно інших тіл!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13263"/>
            <a:ext cx="21605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 advTm="217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7559675" cy="976313"/>
          </a:xfrm>
        </p:spPr>
        <p:txBody>
          <a:bodyPr/>
          <a:lstStyle/>
          <a:p>
            <a:r>
              <a:rPr lang="uk-UA" sz="3600" smtClean="0">
                <a:solidFill>
                  <a:srgbClr val="FFFFFF"/>
                </a:solidFill>
              </a:rPr>
              <a:t>Якщо уявити, що у Всесвіті є тільки Земля, то рухається вона чи ні?</a:t>
            </a:r>
            <a:endParaRPr lang="en-US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6143625" cy="5029200"/>
          </a:xfrm>
        </p:spPr>
        <p:txBody>
          <a:bodyPr/>
          <a:lstStyle/>
          <a:p>
            <a:pPr marL="0" indent="0"/>
            <a:endParaRPr lang="ru-RU" sz="2400" smtClean="0"/>
          </a:p>
        </p:txBody>
      </p:sp>
      <p:pic>
        <p:nvPicPr>
          <p:cNvPr id="5124" name="Picture 13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28600"/>
            <a:ext cx="3014663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54006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1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0350"/>
            <a:ext cx="8534400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Відносність руху: дозаправка літаків у повітрі</a:t>
            </a:r>
            <a:endParaRPr lang="ru-RU" dirty="0"/>
          </a:p>
        </p:txBody>
      </p:sp>
      <p:pic>
        <p:nvPicPr>
          <p:cNvPr id="16386" name="Picture 2" descr="http://www.krugosvet.ru/uploads/enc/images/13/12359834968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14563"/>
            <a:ext cx="47148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" y="2500313"/>
            <a:ext cx="1571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/>
              <a:t>Відносно першого літака другий нерухомий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00875" y="2500313"/>
            <a:ext cx="1571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/>
              <a:t>Відносно землі обидва літака</a:t>
            </a:r>
          </a:p>
          <a:p>
            <a:pPr eaLnBrk="1" hangingPunct="1"/>
            <a:r>
              <a:rPr lang="uk-UA"/>
              <a:t>рухаються</a:t>
            </a: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1025" y="541655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/>
              <a:t>Якщо </a:t>
            </a:r>
            <a:r>
              <a:rPr lang="uk-UA">
                <a:solidFill>
                  <a:srgbClr val="FF0000"/>
                </a:solidFill>
              </a:rPr>
              <a:t>тіло відліку</a:t>
            </a:r>
            <a:r>
              <a:rPr lang="uk-UA"/>
              <a:t> – перший літак, то другий нерухомий</a:t>
            </a:r>
          </a:p>
          <a:p>
            <a:pPr eaLnBrk="1" hangingPunct="1"/>
            <a:r>
              <a:rPr lang="uk-UA"/>
              <a:t>Якщо ж </a:t>
            </a:r>
            <a:r>
              <a:rPr lang="uk-UA">
                <a:solidFill>
                  <a:srgbClr val="FF0000"/>
                </a:solidFill>
              </a:rPr>
              <a:t>тіло відліку</a:t>
            </a:r>
            <a:r>
              <a:rPr lang="uk-UA"/>
              <a:t> – Земля, то другий літак, як і перший, рухається</a:t>
            </a:r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252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295400" y="2667000"/>
            <a:ext cx="350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По форм</a:t>
            </a:r>
            <a:r>
              <a:rPr lang="uk-UA" sz="2800" b="1">
                <a:solidFill>
                  <a:srgbClr val="CC3300"/>
                </a:solidFill>
              </a:rPr>
              <a:t>і</a:t>
            </a:r>
            <a:r>
              <a:rPr lang="ru-RU" sz="2800" b="1">
                <a:solidFill>
                  <a:srgbClr val="CC3300"/>
                </a:solidFill>
              </a:rPr>
              <a:t> тра</a:t>
            </a:r>
            <a:r>
              <a:rPr lang="uk-UA" sz="2800" b="1">
                <a:solidFill>
                  <a:srgbClr val="CC3300"/>
                </a:solidFill>
              </a:rPr>
              <a:t>є</a:t>
            </a:r>
            <a:r>
              <a:rPr lang="ru-RU" sz="2800" b="1">
                <a:solidFill>
                  <a:srgbClr val="CC3300"/>
                </a:solidFill>
              </a:rPr>
              <a:t>ктор</a:t>
            </a:r>
            <a:r>
              <a:rPr lang="uk-UA" sz="2800" b="1">
                <a:solidFill>
                  <a:srgbClr val="CC3300"/>
                </a:solidFill>
              </a:rPr>
              <a:t>ії</a:t>
            </a:r>
            <a:r>
              <a:rPr lang="ru-RU" sz="2800" b="1">
                <a:solidFill>
                  <a:srgbClr val="CC3300"/>
                </a:solidFill>
              </a:rPr>
              <a:t>:</a:t>
            </a:r>
            <a:endParaRPr lang="ru-RU" sz="2800">
              <a:solidFill>
                <a:srgbClr val="FF3399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486400" y="2667000"/>
            <a:ext cx="304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По характеру </a:t>
            </a:r>
            <a:r>
              <a:rPr lang="uk-UA" sz="2800" b="1">
                <a:solidFill>
                  <a:srgbClr val="FF0000"/>
                </a:solidFill>
              </a:rPr>
              <a:t>руху</a:t>
            </a:r>
            <a:r>
              <a:rPr lang="ru-RU" sz="2800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172" name="Line 7"/>
          <p:cNvSpPr>
            <a:spLocks noChangeShapeType="1"/>
          </p:cNvSpPr>
          <p:nvPr/>
        </p:nvSpPr>
        <p:spPr bwMode="auto">
          <a:xfrm>
            <a:off x="2133600" y="3581400"/>
            <a:ext cx="2209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 flipH="1">
            <a:off x="5867400" y="3657600"/>
            <a:ext cx="45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6324600" y="36576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0" y="4876800"/>
            <a:ext cx="2971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b="1" i="1">
                <a:solidFill>
                  <a:srgbClr val="993300"/>
                </a:solidFill>
              </a:rPr>
              <a:t>п</a:t>
            </a:r>
            <a:r>
              <a:rPr lang="ru-RU" sz="2800" b="1" i="1">
                <a:solidFill>
                  <a:srgbClr val="993300"/>
                </a:solidFill>
              </a:rPr>
              <a:t>рямол</a:t>
            </a:r>
            <a:r>
              <a:rPr lang="uk-UA" sz="2800" b="1" i="1">
                <a:solidFill>
                  <a:srgbClr val="993300"/>
                </a:solidFill>
              </a:rPr>
              <a:t>і</a:t>
            </a:r>
            <a:r>
              <a:rPr lang="ru-RU" sz="2800" b="1" i="1">
                <a:solidFill>
                  <a:srgbClr val="993300"/>
                </a:solidFill>
              </a:rPr>
              <a:t>н</a:t>
            </a:r>
            <a:r>
              <a:rPr lang="uk-UA" sz="2800" b="1" i="1">
                <a:solidFill>
                  <a:srgbClr val="993300"/>
                </a:solidFill>
              </a:rPr>
              <a:t>і</a:t>
            </a:r>
            <a:r>
              <a:rPr lang="ru-RU" sz="2800" b="1" i="1">
                <a:solidFill>
                  <a:srgbClr val="993300"/>
                </a:solidFill>
              </a:rPr>
              <a:t>й</a:t>
            </a:r>
            <a:r>
              <a:rPr lang="uk-UA" sz="2800" b="1" i="1">
                <a:solidFill>
                  <a:srgbClr val="993300"/>
                </a:solidFill>
              </a:rPr>
              <a:t>ний</a:t>
            </a:r>
            <a:endParaRPr lang="uk-UA" sz="2400" b="1" i="1">
              <a:solidFill>
                <a:srgbClr val="9933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uk-UA" sz="2800" i="1">
                <a:solidFill>
                  <a:srgbClr val="FF3399"/>
                </a:solidFill>
              </a:rPr>
              <a:t>  </a:t>
            </a:r>
            <a:endParaRPr lang="ru-RU" sz="2800" i="1">
              <a:solidFill>
                <a:srgbClr val="FF3399"/>
              </a:solidFill>
            </a:endParaRP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330450" y="5367338"/>
            <a:ext cx="297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кривол</a:t>
            </a:r>
            <a:r>
              <a:rPr lang="uk-UA" sz="2800" b="1" i="1">
                <a:solidFill>
                  <a:srgbClr val="FF0000"/>
                </a:solidFill>
              </a:rPr>
              <a:t>і</a:t>
            </a:r>
            <a:r>
              <a:rPr lang="ru-RU" sz="2800" b="1" i="1">
                <a:solidFill>
                  <a:srgbClr val="FF0000"/>
                </a:solidFill>
              </a:rPr>
              <a:t>н</a:t>
            </a:r>
            <a:r>
              <a:rPr lang="uk-UA" sz="2800" b="1" i="1">
                <a:solidFill>
                  <a:srgbClr val="FF0000"/>
                </a:solidFill>
              </a:rPr>
              <a:t>і</a:t>
            </a:r>
            <a:r>
              <a:rPr lang="ru-RU" sz="2800" b="1" i="1">
                <a:solidFill>
                  <a:srgbClr val="FF0000"/>
                </a:solidFill>
              </a:rPr>
              <a:t>йн</a:t>
            </a:r>
            <a:r>
              <a:rPr lang="uk-UA" sz="2800" b="1" i="1">
                <a:solidFill>
                  <a:srgbClr val="FF0000"/>
                </a:solidFill>
              </a:rPr>
              <a:t>ий</a:t>
            </a:r>
            <a:endParaRPr lang="ru-RU" sz="2800" b="1" i="1">
              <a:solidFill>
                <a:srgbClr val="FF9900"/>
              </a:solidFill>
            </a:endParaRP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4191000" y="4495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i="1">
                <a:solidFill>
                  <a:srgbClr val="CC00CC"/>
                </a:solidFill>
              </a:rPr>
              <a:t>рівном</a:t>
            </a:r>
            <a:r>
              <a:rPr lang="uk-UA" sz="3200" b="1" i="1">
                <a:solidFill>
                  <a:srgbClr val="CC00CC"/>
                </a:solidFill>
              </a:rPr>
              <a:t>і</a:t>
            </a:r>
            <a:r>
              <a:rPr lang="ru-RU" sz="3200" b="1" i="1">
                <a:solidFill>
                  <a:srgbClr val="CC00CC"/>
                </a:solidFill>
              </a:rPr>
              <a:t>рн</a:t>
            </a:r>
            <a:r>
              <a:rPr lang="uk-UA" sz="3200" b="1" i="1">
                <a:solidFill>
                  <a:srgbClr val="CC00CC"/>
                </a:solidFill>
              </a:rPr>
              <a:t>ий</a:t>
            </a:r>
            <a:endParaRPr lang="ru-RU" sz="3200" b="1" i="1">
              <a:solidFill>
                <a:srgbClr val="CC00CC"/>
              </a:solidFill>
            </a:endParaRP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6019800" y="5181600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b="1" i="1">
                <a:solidFill>
                  <a:srgbClr val="336600"/>
                </a:solidFill>
              </a:rPr>
              <a:t>нерівном</a:t>
            </a:r>
            <a:r>
              <a:rPr lang="uk-UA" sz="2800" b="1" i="1">
                <a:solidFill>
                  <a:srgbClr val="336600"/>
                </a:solidFill>
              </a:rPr>
              <a:t>і</a:t>
            </a:r>
            <a:r>
              <a:rPr lang="ru-RU" sz="2800" b="1" i="1">
                <a:solidFill>
                  <a:srgbClr val="336600"/>
                </a:solidFill>
              </a:rPr>
              <a:t>рн</a:t>
            </a:r>
            <a:r>
              <a:rPr lang="uk-UA" sz="2800" b="1" i="1">
                <a:solidFill>
                  <a:srgbClr val="336600"/>
                </a:solidFill>
              </a:rPr>
              <a:t>ий</a:t>
            </a:r>
            <a:endParaRPr lang="ru-RU" sz="2800" b="1" i="1">
              <a:solidFill>
                <a:srgbClr val="FF9900"/>
              </a:solidFill>
            </a:endParaRPr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 flipH="1">
            <a:off x="1143000" y="3581400"/>
            <a:ext cx="990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WordArt 22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61722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BADDE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Механічний рух</a:t>
            </a:r>
          </a:p>
        </p:txBody>
      </p:sp>
      <p:sp>
        <p:nvSpPr>
          <p:cNvPr id="7181" name="Line 25"/>
          <p:cNvSpPr>
            <a:spLocks noChangeShapeType="1"/>
          </p:cNvSpPr>
          <p:nvPr/>
        </p:nvSpPr>
        <p:spPr bwMode="auto">
          <a:xfrm flipH="1">
            <a:off x="2590800" y="17526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Line 26"/>
          <p:cNvSpPr>
            <a:spLocks noChangeShapeType="1"/>
          </p:cNvSpPr>
          <p:nvPr/>
        </p:nvSpPr>
        <p:spPr bwMode="auto">
          <a:xfrm>
            <a:off x="4114800" y="1752600"/>
            <a:ext cx="2895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83" name="Picture 288" descr="smart_guy_think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145891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182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388" y="26988"/>
            <a:ext cx="8534400" cy="809625"/>
          </a:xfrm>
        </p:spPr>
        <p:txBody>
          <a:bodyPr/>
          <a:lstStyle/>
          <a:p>
            <a:r>
              <a:rPr lang="uk-UA" sz="4400" i="1" smtClean="0"/>
              <a:t>Траєкторія</a:t>
            </a:r>
            <a:endParaRPr lang="ru-RU" sz="4400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i="1" smtClean="0"/>
              <a:t>Траєкторія руху – це лінія, яку описує в просторі точка, що рухається</a:t>
            </a:r>
            <a:endParaRPr lang="ru-RU" i="1" smtClean="0"/>
          </a:p>
          <a:p>
            <a:endParaRPr lang="uk-UA" i="1" smtClean="0"/>
          </a:p>
          <a:p>
            <a:pPr algn="ctr"/>
            <a:r>
              <a:rPr lang="uk-UA" i="1" u="sng" smtClean="0"/>
              <a:t>Приклади траєкторій:</a:t>
            </a:r>
          </a:p>
          <a:p>
            <a:pPr algn="ctr">
              <a:buFontTx/>
              <a:buChar char="-"/>
            </a:pPr>
            <a:r>
              <a:rPr lang="uk-UA" i="1" smtClean="0">
                <a:hlinkClick r:id="rId3" action="ppaction://hlinkfile"/>
              </a:rPr>
              <a:t>Балістична траєкторія</a:t>
            </a:r>
            <a:endParaRPr lang="uk-UA" i="1" smtClean="0"/>
          </a:p>
          <a:p>
            <a:pPr algn="ctr">
              <a:buFontTx/>
              <a:buChar char="-"/>
            </a:pPr>
            <a:r>
              <a:rPr lang="uk-UA" i="1" smtClean="0">
                <a:hlinkClick r:id="rId4" action="ppaction://hlinkfile"/>
              </a:rPr>
              <a:t>Траєкторія літака</a:t>
            </a:r>
            <a:endParaRPr lang="uk-UA" i="1" smtClean="0"/>
          </a:p>
          <a:p>
            <a:pPr algn="ctr">
              <a:buFontTx/>
              <a:buChar char="-"/>
            </a:pPr>
            <a:r>
              <a:rPr lang="uk-UA" i="1" smtClean="0">
                <a:hlinkClick r:id="rId5" action="ppaction://hlinkfile"/>
              </a:rPr>
              <a:t>Траєкторії планет</a:t>
            </a:r>
            <a:endParaRPr lang="uk-UA" i="1" smtClean="0"/>
          </a:p>
          <a:p>
            <a:pPr algn="ctr">
              <a:buFontTx/>
              <a:buChar char="-"/>
            </a:pPr>
            <a:r>
              <a:rPr lang="uk-UA" i="1" smtClean="0">
                <a:hlinkClick r:id="rId6" action="ppaction://hlinkfile"/>
              </a:rPr>
              <a:t>Траєкторія ракети</a:t>
            </a:r>
            <a:endParaRPr lang="uk-UA" i="1" smtClean="0"/>
          </a:p>
          <a:p>
            <a:pPr algn="ctr">
              <a:buFontTx/>
              <a:buChar char="-"/>
            </a:pPr>
            <a:r>
              <a:rPr lang="uk-UA" i="1" smtClean="0">
                <a:hlinkClick r:id="rId7" action="ppaction://hlinkfile"/>
              </a:rPr>
              <a:t>Траєкторія трамвая</a:t>
            </a:r>
            <a:endParaRPr lang="uk-UA" i="1" smtClean="0"/>
          </a:p>
        </p:txBody>
      </p:sp>
    </p:spTree>
    <p:custDataLst>
      <p:tags r:id="rId1"/>
    </p:custDataLst>
  </p:cSld>
  <p:clrMapOvr>
    <a:masterClrMapping/>
  </p:clrMapOvr>
  <p:transition spd="med" advTm="228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/>
              <a:t>Рівномірний прямолінійний рух</a:t>
            </a:r>
            <a:endParaRPr lang="ru-RU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smtClean="0"/>
              <a:t>За рівні проміжки часу тіло проходить рівні відстані</a:t>
            </a:r>
          </a:p>
          <a:p>
            <a:r>
              <a:rPr lang="uk-UA" sz="2700" i="1" smtClean="0"/>
              <a:t>Рівномірний рух = рух із постійною швидкістю</a:t>
            </a:r>
          </a:p>
          <a:p>
            <a:r>
              <a:rPr lang="uk-UA" sz="2700" i="1" smtClean="0"/>
              <a:t>ШВИДКІСТЬ руху – це фізична величина, що дорівнює відношенню шляху </a:t>
            </a:r>
            <a:r>
              <a:rPr lang="en-US" sz="2700" i="1" smtClean="0"/>
              <a:t>l, </a:t>
            </a:r>
            <a:r>
              <a:rPr lang="uk-UA" sz="2700" i="1" smtClean="0"/>
              <a:t>який пройшло тіло, до часу </a:t>
            </a:r>
            <a:r>
              <a:rPr lang="en-US" sz="2700" i="1" smtClean="0"/>
              <a:t>t, </a:t>
            </a:r>
            <a:r>
              <a:rPr lang="uk-UA" sz="2700" i="1" smtClean="0"/>
              <a:t>протягом якого цей шлях було пройдено.</a:t>
            </a:r>
          </a:p>
          <a:p>
            <a:endParaRPr lang="ru-RU" sz="2700" i="1" smtClean="0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2357438" y="5286375"/>
            <a:ext cx="2071687" cy="1214438"/>
            <a:chOff x="2357422" y="5286388"/>
            <a:chExt cx="2071702" cy="12144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357422" y="5286388"/>
              <a:ext cx="2071702" cy="12144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24" name="TextBox 4"/>
            <p:cNvSpPr txBox="1">
              <a:spLocks noChangeArrowheads="1"/>
            </p:cNvSpPr>
            <p:nvPr/>
          </p:nvSpPr>
          <p:spPr bwMode="auto">
            <a:xfrm>
              <a:off x="2864918" y="5572140"/>
              <a:ext cx="7858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i="1"/>
                <a:t>v </a:t>
              </a:r>
              <a:r>
                <a:rPr lang="en-US" sz="3200"/>
                <a:t>=</a:t>
              </a:r>
              <a:endParaRPr lang="ru-RU" sz="3200"/>
            </a:p>
          </p:txBody>
        </p:sp>
        <p:sp>
          <p:nvSpPr>
            <p:cNvPr id="9225" name="TextBox 5"/>
            <p:cNvSpPr txBox="1">
              <a:spLocks noChangeArrowheads="1"/>
            </p:cNvSpPr>
            <p:nvPr/>
          </p:nvSpPr>
          <p:spPr bwMode="auto">
            <a:xfrm>
              <a:off x="3650736" y="5352178"/>
              <a:ext cx="2857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i="1"/>
                <a:t>l</a:t>
              </a:r>
            </a:p>
            <a:p>
              <a:pPr eaLnBrk="1" hangingPunct="1"/>
              <a:r>
                <a:rPr lang="en-US" sz="3200" i="1"/>
                <a:t>t</a:t>
              </a: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587743" y="5910280"/>
              <a:ext cx="428628" cy="15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29125" y="5429250"/>
            <a:ext cx="3714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/>
              <a:t>Одиниця швидкості в СІ</a:t>
            </a:r>
          </a:p>
          <a:p>
            <a:pPr eaLnBrk="1" hangingPunct="1"/>
            <a:r>
              <a:rPr lang="uk-UA"/>
              <a:t>1 метр за секунду</a:t>
            </a:r>
          </a:p>
          <a:p>
            <a:pPr eaLnBrk="1" hangingPunct="1"/>
            <a:r>
              <a:rPr lang="uk-UA"/>
              <a:t>1 м/с</a:t>
            </a:r>
            <a:endParaRPr lang="ru-RU"/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581525"/>
            <a:ext cx="2305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 advTm="34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/>
              <a:t>Швидкість має напрямок</a:t>
            </a:r>
            <a:endParaRPr lang="ru-RU" i="1" smtClean="0"/>
          </a:p>
        </p:txBody>
      </p:sp>
      <p:pic>
        <p:nvPicPr>
          <p:cNvPr id="10243" name="Picture 2" descr="http://nnovavto.ru/wp-content/uploads/kitkar.ru/new/gaz/gaz-31105/gaz-31105-1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939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214938" y="3643313"/>
            <a:ext cx="1357312" cy="357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6000750" y="3344863"/>
            <a:ext cx="500063" cy="584200"/>
            <a:chOff x="6000760" y="3344291"/>
            <a:chExt cx="500066" cy="584775"/>
          </a:xfrm>
        </p:grpSpPr>
        <p:sp>
          <p:nvSpPr>
            <p:cNvPr id="10247" name="TextBox 7"/>
            <p:cNvSpPr txBox="1">
              <a:spLocks noChangeArrowheads="1"/>
            </p:cNvSpPr>
            <p:nvPr/>
          </p:nvSpPr>
          <p:spPr bwMode="auto">
            <a:xfrm>
              <a:off x="6000760" y="3344291"/>
              <a:ext cx="50006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200" b="1" i="1"/>
                <a:t>v</a:t>
              </a:r>
              <a:endParaRPr lang="ru-RU" sz="3200" b="1" i="1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6097599" y="3503197"/>
              <a:ext cx="285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6" name="Picture 283" descr="i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057400"/>
            <a:ext cx="1831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585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smtClean="0"/>
              <a:t>Швидкість має напрямок</a:t>
            </a:r>
            <a:endParaRPr lang="ru-RU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smtClean="0"/>
              <a:t>Якщо два тіла рухаються</a:t>
            </a:r>
            <a:br>
              <a:rPr lang="uk-UA" i="1" smtClean="0"/>
            </a:br>
            <a:r>
              <a:rPr lang="uk-UA" i="1" smtClean="0"/>
              <a:t>назустріч одне одному,</a:t>
            </a:r>
            <a:br>
              <a:rPr lang="uk-UA" i="1" smtClean="0"/>
            </a:br>
            <a:r>
              <a:rPr lang="uk-UA" i="1" smtClean="0"/>
              <a:t>то </a:t>
            </a:r>
            <a:r>
              <a:rPr lang="en-US" i="1" smtClean="0"/>
              <a:t>v</a:t>
            </a:r>
            <a:r>
              <a:rPr lang="ru-RU" i="1" baseline="-25000" smtClean="0"/>
              <a:t>відн</a:t>
            </a:r>
            <a:r>
              <a:rPr lang="ru-RU" i="1" smtClean="0"/>
              <a:t> =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en-US" i="1" smtClean="0"/>
              <a:t>+v</a:t>
            </a:r>
            <a:r>
              <a:rPr lang="en-US" i="1" baseline="-25000" smtClean="0"/>
              <a:t>2</a:t>
            </a:r>
          </a:p>
          <a:p>
            <a:endParaRPr lang="en-US" i="1" baseline="-25000" smtClean="0"/>
          </a:p>
          <a:p>
            <a:r>
              <a:rPr lang="uk-UA" i="1" smtClean="0"/>
              <a:t>Якщо два тіла рухаються</a:t>
            </a:r>
            <a:br>
              <a:rPr lang="uk-UA" i="1" smtClean="0"/>
            </a:br>
            <a:r>
              <a:rPr lang="uk-UA" i="1" smtClean="0"/>
              <a:t>в одному напрямку,</a:t>
            </a:r>
            <a:br>
              <a:rPr lang="uk-UA" i="1" smtClean="0"/>
            </a:br>
            <a:r>
              <a:rPr lang="uk-UA" i="1" smtClean="0"/>
              <a:t>то </a:t>
            </a:r>
            <a:r>
              <a:rPr lang="en-US" i="1" smtClean="0"/>
              <a:t>v</a:t>
            </a:r>
            <a:r>
              <a:rPr lang="ru-RU" i="1" baseline="-25000" smtClean="0"/>
              <a:t>відн</a:t>
            </a:r>
            <a:r>
              <a:rPr lang="ru-RU" i="1" smtClean="0"/>
              <a:t> = </a:t>
            </a:r>
            <a:r>
              <a:rPr lang="en-US" i="1" smtClean="0"/>
              <a:t>v</a:t>
            </a:r>
            <a:r>
              <a:rPr lang="en-US" i="1" baseline="-25000" smtClean="0"/>
              <a:t>1</a:t>
            </a:r>
            <a:r>
              <a:rPr lang="uk-UA" i="1" baseline="-25000" smtClean="0"/>
              <a:t> </a:t>
            </a:r>
            <a:r>
              <a:rPr lang="uk-UA" i="1" smtClean="0"/>
              <a:t>– </a:t>
            </a:r>
            <a:r>
              <a:rPr lang="en-US" i="1" smtClean="0"/>
              <a:t>v</a:t>
            </a:r>
            <a:r>
              <a:rPr lang="en-US" i="1" baseline="-25000" smtClean="0"/>
              <a:t>2</a:t>
            </a:r>
            <a:r>
              <a:rPr lang="ru-RU" i="1" baseline="-25000" smtClean="0"/>
              <a:t/>
            </a:r>
            <a:br>
              <a:rPr lang="ru-RU" i="1" baseline="-25000" smtClean="0"/>
            </a:br>
            <a:r>
              <a:rPr lang="ru-RU" i="1" smtClean="0"/>
              <a:t>(</a:t>
            </a:r>
            <a:r>
              <a:rPr lang="en-US" i="1" smtClean="0"/>
              <a:t>v</a:t>
            </a:r>
            <a:r>
              <a:rPr lang="en-US" i="1" baseline="-25000" smtClean="0"/>
              <a:t>1 </a:t>
            </a:r>
            <a:r>
              <a:rPr lang="en-US" i="1" smtClean="0"/>
              <a:t>&gt; v</a:t>
            </a:r>
            <a:r>
              <a:rPr lang="en-US" i="1" baseline="-25000" smtClean="0"/>
              <a:t>2</a:t>
            </a:r>
            <a:r>
              <a:rPr lang="ru-RU" i="1" smtClean="0"/>
              <a:t>)</a:t>
            </a:r>
            <a:endParaRPr lang="uk-UA" i="1" smtClean="0"/>
          </a:p>
        </p:txBody>
      </p:sp>
      <p:sp>
        <p:nvSpPr>
          <p:cNvPr id="4" name="Овал 3"/>
          <p:cNvSpPr/>
          <p:nvPr/>
        </p:nvSpPr>
        <p:spPr>
          <a:xfrm>
            <a:off x="6000750" y="257175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35675" y="260826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flipH="1">
            <a:off x="7885113" y="2571750"/>
            <a:ext cx="7143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358063" y="260826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81713" y="2246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v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00938" y="2246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v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57875" y="2643188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86688" y="2643188"/>
            <a:ext cx="214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00750" y="4344988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035675" y="4381500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H="1">
            <a:off x="7456488" y="4344988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81713" y="40195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v</a:t>
            </a:r>
            <a:r>
              <a:rPr lang="en-US" baseline="-25000"/>
              <a:t>1</a:t>
            </a: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00938" y="40195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/>
              <a:t>v</a:t>
            </a:r>
            <a:r>
              <a:rPr lang="en-US" baseline="-25000"/>
              <a:t>2</a:t>
            </a:r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857875" y="4416425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  <a:endParaRPr lang="ru-RU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86688" y="4416425"/>
            <a:ext cx="214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500938" y="437673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2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02163"/>
            <a:ext cx="2305050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 advTm="2159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  <p:bldP spid="12" grpId="0"/>
      <p:bldP spid="13" grpId="0"/>
      <p:bldP spid="14" grpId="0"/>
      <p:bldP spid="15" grpId="0"/>
      <p:bldP spid="16" grpId="0" animBg="1"/>
      <p:bldP spid="18" grpId="0" animBg="1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2|3.2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3|4.6|4.7|1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8|5.2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9|2.5|2.3|1.9|2.5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|5.5|10.3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3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3|5.4|7.6|5.8"/>
</p:tagLst>
</file>

<file path=ppt/theme/theme1.xml><?xml version="1.0" encoding="utf-8"?>
<a:theme xmlns:a="http://schemas.openxmlformats.org/drawingml/2006/main" name="pure_genius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pure_genius</Template>
  <TotalTime>81</TotalTime>
  <Words>451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Eras Bold ITC</vt:lpstr>
      <vt:lpstr>Gabriola</vt:lpstr>
      <vt:lpstr>pure_genius</vt:lpstr>
      <vt:lpstr>Механічний рух</vt:lpstr>
      <vt:lpstr>Рух – одне з найпоширеніших фізичних явищ</vt:lpstr>
      <vt:lpstr>Якщо уявити, що у Всесвіті є тільки Земля, то рухається вона чи ні?</vt:lpstr>
      <vt:lpstr>Відносність руху: дозаправка літаків у повітрі</vt:lpstr>
      <vt:lpstr>Презентация PowerPoint</vt:lpstr>
      <vt:lpstr>Траєкторія</vt:lpstr>
      <vt:lpstr>Рівномірний прямолінійний рух</vt:lpstr>
      <vt:lpstr>Швидкість має напрямок</vt:lpstr>
      <vt:lpstr>Швидкість має напрямок</vt:lpstr>
      <vt:lpstr>Матеріальна точка</vt:lpstr>
      <vt:lpstr>Матеріальна точка</vt:lpstr>
      <vt:lpstr>Матеріальна точка</vt:lpstr>
      <vt:lpstr>Шлях</vt:lpstr>
      <vt:lpstr>Презентацію підготувала Райчева Аліна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Механічний рух</dc:title>
  <dc:creator>Дом</dc:creator>
  <cp:lastModifiedBy>Дом</cp:lastModifiedBy>
  <cp:revision>7</cp:revision>
  <dcterms:created xsi:type="dcterms:W3CDTF">2011-09-19T07:38:32Z</dcterms:created>
  <dcterms:modified xsi:type="dcterms:W3CDTF">2011-09-19T11:56:52Z</dcterms:modified>
</cp:coreProperties>
</file>