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2" r:id="rId6"/>
    <p:sldId id="273" r:id="rId7"/>
    <p:sldId id="262" r:id="rId8"/>
    <p:sldId id="260" r:id="rId9"/>
    <p:sldId id="268" r:id="rId10"/>
    <p:sldId id="259" r:id="rId11"/>
    <p:sldId id="263" r:id="rId12"/>
    <p:sldId id="264" r:id="rId13"/>
    <p:sldId id="270" r:id="rId14"/>
    <p:sldId id="265" r:id="rId15"/>
    <p:sldId id="261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99FF"/>
    <a:srgbClr val="0066FF"/>
    <a:srgbClr val="CCFFFF"/>
    <a:srgbClr val="9966FF"/>
    <a:srgbClr val="9933FF"/>
    <a:srgbClr val="00CCFF"/>
    <a:srgbClr val="CCFF33"/>
    <a:srgbClr val="000000"/>
    <a:srgbClr val="002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26" y="357166"/>
            <a:ext cx="8501154" cy="2000264"/>
          </a:xfrm>
          <a:solidFill>
            <a:srgbClr val="002060">
              <a:alpha val="60000"/>
            </a:srgb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Вплив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електромагнітного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випромінювання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на </a:t>
            </a:r>
            <a:r>
              <a:rPr lang="ru-RU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живі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організми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70d6e3c6c4de50e7de564ce759b25f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4357694"/>
            <a:ext cx="2690810" cy="201810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429132"/>
            <a:ext cx="2571748" cy="192881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1143000"/>
          </a:xfrm>
          <a:solidFill>
            <a:srgbClr val="3399FF">
              <a:alpha val="50000"/>
            </a:srgb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Вплив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електромагнітного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поля на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клітину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71678"/>
            <a:ext cx="8715436" cy="3857652"/>
          </a:xfrm>
          <a:solidFill>
            <a:srgbClr val="3399FF">
              <a:alpha val="66000"/>
            </a:srgb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Відома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велика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чутливість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кліткових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мембран до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дії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самих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різних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хімічних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фізичних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агентів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, у тому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числі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опромінення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Морфологічні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функціональні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порушення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мембран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виявляються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практично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відразу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після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опромінення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при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дуже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малих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дозах.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Зміна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іонного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складу,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виникає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при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цьому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може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ініціювати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клітині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проліферативні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процеси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Окрім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зміни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проникності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біологічних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мембран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прискорення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активного транспорту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катіонів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натрію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під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впливом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електромагнітного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випромінювання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відбувається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активація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перекисного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окислення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ненасичених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жирних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кислот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розгалуження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процесів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окислення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фосфорилірування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мітохондріях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501122" cy="4643470"/>
          </a:xfrm>
          <a:solidFill>
            <a:srgbClr val="6699FF">
              <a:alpha val="61000"/>
            </a:srgbClr>
          </a:solidFill>
          <a:ln>
            <a:solidFill>
              <a:srgbClr val="0066FF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Змінне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електричне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поле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викликає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нагрівання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тканей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живих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організмів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як за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рахунок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змінної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поляризації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діелектрика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суглобів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хрящів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кісток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), так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за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рахунок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виникнення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струмів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провідності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Тепловий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ефект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наслідком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поглинання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енергії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електромагнітного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поля. Чим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більше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напруженість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поля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час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впливу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тим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сильніше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виражені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вказані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ефекти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До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величини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в 10 мВт/м,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умовно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прийнятій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за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тепловий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поріг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надлишкове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тепло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відводиться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за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рахунок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механізму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терморегуляції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Крім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того,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чутливість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органів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перегрівання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визначається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їх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будовою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Найбільш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чутливими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перегрівання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органи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зору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мозок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нирки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жовчний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сечовий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міхур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8501122" cy="1200329"/>
          </a:xfrm>
          <a:prstGeom prst="rect">
            <a:avLst/>
          </a:prstGeom>
          <a:solidFill>
            <a:srgbClr val="3399FF">
              <a:alpha val="69000"/>
            </a:srgbClr>
          </a:solidFill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Вважається</a:t>
            </a:r>
            <a:r>
              <a:rPr lang="ru-RU" sz="3600" b="1" dirty="0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600" b="1" dirty="0" err="1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3600" b="1" dirty="0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dirty="0" err="1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всі</a:t>
            </a:r>
            <a:r>
              <a:rPr lang="ru-RU" sz="3600" b="1" dirty="0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dirty="0" err="1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ці</a:t>
            </a:r>
            <a:r>
              <a:rPr lang="ru-RU" sz="3600" b="1" dirty="0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dirty="0" err="1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зміни</a:t>
            </a:r>
            <a:r>
              <a:rPr lang="ru-RU" sz="3600" b="1" dirty="0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3600" b="1" dirty="0" err="1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рівні</a:t>
            </a:r>
            <a:r>
              <a:rPr lang="ru-RU" sz="3600" b="1" dirty="0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dirty="0" err="1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клітини</a:t>
            </a:r>
            <a:r>
              <a:rPr lang="ru-RU" sz="3600" b="1" dirty="0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dirty="0" err="1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розвиваються</a:t>
            </a:r>
            <a:r>
              <a:rPr lang="ru-RU" sz="3600" b="1" dirty="0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dirty="0" err="1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3600" b="1" dirty="0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dirty="0" err="1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наступних</a:t>
            </a:r>
            <a:r>
              <a:rPr lang="ru-RU" sz="3600" b="1" dirty="0" smtClean="0">
                <a:ln w="12700">
                  <a:solidFill>
                    <a:srgbClr val="0066FF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причин:</a:t>
            </a:r>
          </a:p>
        </p:txBody>
      </p:sp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4357718" cy="2428892"/>
          </a:xfrm>
          <a:solidFill>
            <a:schemeClr val="bg1">
              <a:alpha val="65000"/>
            </a:schemeClr>
          </a:solidFill>
          <a:ln>
            <a:solidFill>
              <a:srgbClr val="0066FF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Вплив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електромагнітного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поля на </a:t>
            </a:r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нервову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систему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071810"/>
            <a:ext cx="8572560" cy="3643338"/>
          </a:xfrm>
          <a:solidFill>
            <a:schemeClr val="bg1">
              <a:alpha val="77000"/>
            </a:schemeClr>
          </a:solidFill>
          <a:ln>
            <a:solidFill>
              <a:srgbClr val="0066FF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Проблеми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впливу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магнітних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полів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на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центральну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нервову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систему.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Було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встановлено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наявність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прямої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дії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електромагнітного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поля на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мозок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мембрани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нейронів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пам’ять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умовно-рефлекторну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діяльність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. В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модельних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експериментах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показана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можливість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впливу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слабких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полів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на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процеси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синтезу в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нервових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клітинах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Отримані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чіткі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зміни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імпульсації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коркових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нейронів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приводять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до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порушення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інформації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передається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в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більш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складні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структури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мозку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. Р.І. 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Крутиковим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виявлено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при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впливі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електромагнітного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поля в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надвисокочастотному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діапазоні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може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розвитися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порушення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короткочасної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пам’яті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.</a:t>
            </a:r>
            <a:endParaRPr lang="ru-RU" dirty="0"/>
          </a:p>
        </p:txBody>
      </p:sp>
      <p:pic>
        <p:nvPicPr>
          <p:cNvPr id="4" name="Рисунок 3" descr="0006-002-Vlijanie-EMP-na-golovnoj-moz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85728"/>
            <a:ext cx="4063996" cy="242889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9706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3786214" cy="269396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3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214686"/>
            <a:ext cx="3843495" cy="3429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04-anatom_0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214290"/>
            <a:ext cx="4714908" cy="64294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chemeClr val="bg1">
              <a:alpha val="53000"/>
            </a:schemeClr>
          </a:solidFill>
          <a:ln>
            <a:solidFill>
              <a:srgbClr val="0066FF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Вплив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електромагнітного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випромінювання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на </a:t>
            </a:r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імунну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систему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…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3571900"/>
          </a:xfrm>
          <a:solidFill>
            <a:schemeClr val="bg1">
              <a:alpha val="59000"/>
            </a:schemeClr>
          </a:solidFill>
          <a:ln>
            <a:solidFill>
              <a:srgbClr val="0066FF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Встановлено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під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впливом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електромагнітного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поля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змінюється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характер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інфекційного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процесу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виникають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порушення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білкового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обміну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спостерігається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зниження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вмісту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альбумінів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підвищення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гамма-глобулінів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в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крові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Крім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того,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електромагнітне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поле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може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виступати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в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якості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алергену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або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пускового фактора,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викликаючи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важкі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реакції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у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хворих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алергіків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при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контакті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з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електромагнітним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полем.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  <a:solidFill>
            <a:schemeClr val="bg1">
              <a:alpha val="75000"/>
            </a:schemeClr>
          </a:solidFill>
          <a:ln>
            <a:solidFill>
              <a:srgbClr val="0066FF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Вплив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слабких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en-US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електромагнітних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en-US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полів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на </a:t>
            </a:r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живі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організми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…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900634"/>
          </a:xfrm>
          <a:solidFill>
            <a:schemeClr val="bg1">
              <a:alpha val="75000"/>
            </a:schemeClr>
          </a:solidFill>
          <a:ln>
            <a:solidFill>
              <a:srgbClr val="0066FF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Слабкі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поля при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інтенсивності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менш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порогу теплового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ефекту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також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впливають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на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зміни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в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живій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тканині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Дослідження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по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біологічному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впливу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мобільного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телефону,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комп’ютерного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блока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інших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електронних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засобів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проведені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в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ряді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російських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наукових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центрів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При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цьому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шкідливість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електронних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засобів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перевірялась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як в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робочому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, так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у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вимкненому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стані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пристрою, у тому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числі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без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джерел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живлення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.</a:t>
            </a:r>
          </a:p>
          <a:p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Результати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проведених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досліджень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по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оцінці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впливу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мобільного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телефону,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комп’ютера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інших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сучасних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радіоелектронних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засобів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на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різні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організми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як в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робочому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, так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у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вимкненому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стані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виявились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невтішними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показали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вкрай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негативний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їх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вплив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на стан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біологічних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об’єктів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виявилось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:</a:t>
            </a:r>
            <a:b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- в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зменшенні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рухомої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активності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виживаності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мікроорганізмів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;</a:t>
            </a:r>
            <a:b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-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збільшенні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смертності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мікроорганізмів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;</a:t>
            </a:r>
            <a:b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-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погіршенні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регенерації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тканин;</a:t>
            </a:r>
            <a:b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- в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порушенні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ембріонального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личиночного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розвитку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;</a:t>
            </a:r>
            <a:b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- в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зниженні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біохімічних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реакцій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порушенні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метаболізму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;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- в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зниженні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енергетичного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потенціалу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усіх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життєво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важливих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системах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організму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rgbClr val="0066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1428736"/>
            <a:ext cx="6000792" cy="3500462"/>
          </a:xfrm>
          <a:solidFill>
            <a:srgbClr val="CCFFFF">
              <a:alpha val="38000"/>
            </a:srgb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uk-UA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Дякую за увагу!</a:t>
            </a:r>
            <a:endParaRPr lang="ru-RU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358246" cy="6429420"/>
          </a:xfrm>
          <a:solidFill>
            <a:srgbClr val="CCFFFF">
              <a:alpha val="71000"/>
            </a:srgbClr>
          </a:solidFill>
          <a:ln>
            <a:solidFill>
              <a:srgbClr val="0066FF">
                <a:alpha val="43922"/>
              </a:srgbClr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А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чи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знаєте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Ви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що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довкола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 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людини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існує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електромагнітне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 поле.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Насправді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воно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оточує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 не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лише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тіло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людини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 -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різні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 поля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існують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всюди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Наприклад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, ми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постійно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знаходимося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  в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магнітному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полі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Землі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, без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якого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  просто не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змогли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 б </a:t>
            </a:r>
            <a:r>
              <a:rPr lang="ru-RU" sz="2400" b="1" dirty="0" err="1" smtClean="0">
                <a:solidFill>
                  <a:srgbClr val="0066FF"/>
                </a:solidFill>
                <a:latin typeface="Monotype Corsiva" pitchFamily="66" charset="0"/>
              </a:rPr>
              <a:t>вижити</a:t>
            </a:r>
            <a:r>
              <a:rPr lang="ru-RU" sz="2400" b="1" dirty="0" smtClean="0">
                <a:solidFill>
                  <a:srgbClr val="0066FF"/>
                </a:solidFill>
                <a:latin typeface="Monotype Corsiva" pitchFamily="66" charset="0"/>
              </a:rPr>
              <a:t>. 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Сьогодні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вчені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вже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знають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що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всі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живі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організми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мають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електричні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та, як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наслідок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магнітні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поля.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Ці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поля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можна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визначити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за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допомогою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спеціальної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апаратури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.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Іншими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словами,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людина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має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не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лише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матеріальне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тіло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але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й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електромагнітну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складову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що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володіє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всіма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її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індивідуальними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особливостями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. </a:t>
            </a:r>
            <a:b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Ці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два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компоненти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забезпечують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зв'язок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людини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навколишнім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 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світом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на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відповідному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рівні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: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фізичному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 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або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електромагнітному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. На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електромагнітне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поле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людини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можуть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впливати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явища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які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не видно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людським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оком,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оскільки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сприйманий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ним спектр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випромінювання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вельми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обмежений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. Але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це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не значить,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що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ними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можна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нехтувати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. У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жодному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разі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… </a:t>
            </a:r>
            <a:endParaRPr lang="ru-RU" sz="2400" dirty="0">
              <a:solidFill>
                <a:srgbClr val="0066FF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215370" cy="4071966"/>
          </a:xfrm>
          <a:solidFill>
            <a:srgbClr val="3399FF">
              <a:alpha val="53000"/>
            </a:srgb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Електромагнітне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випромінювання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може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діяти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безпосередньо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на думки,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поведінку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настрій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життєвий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тонус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будь-які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фізіологічні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функції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. До такого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висновку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приходять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сучасні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вчені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змушені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передивлятися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багато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положень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традиційних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медичних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поглядів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на природу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захворювань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. </a:t>
            </a:r>
          </a:p>
          <a:p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Електромагнітне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випромінювання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може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діяти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безпосередньо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на думки,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поведінку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настрій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життєвий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тонус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будь-які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фізіологічні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функції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. Фото: </a:t>
            </a:r>
            <a:r>
              <a:rPr lang="en-US" sz="2000" dirty="0" smtClean="0">
                <a:solidFill>
                  <a:schemeClr val="bg1"/>
                </a:solidFill>
                <a:latin typeface="Monotype Corsiva" pitchFamily="66" charset="0"/>
              </a:rPr>
              <a:t>www.bodyway.ru</a:t>
            </a:r>
          </a:p>
          <a:p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Швидкість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передачі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імпульсу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по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мієлінових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нервових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волокнах («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швидких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»), не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кажучи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вже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про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переміщення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регуляторів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рідинах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організму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дуже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низька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виконання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цього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завдання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. Тому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лише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електромагнітні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коливання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можуть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визначати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діяльність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незліченної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кількості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біологічних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процесів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у тканинах, а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також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відповідати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свідомий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підсвідомий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прийом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інформації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. </a:t>
            </a:r>
            <a:b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2000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214290"/>
            <a:ext cx="4172937" cy="707886"/>
          </a:xfrm>
          <a:prstGeom prst="rect">
            <a:avLst/>
          </a:prstGeom>
          <a:solidFill>
            <a:srgbClr val="6699FF">
              <a:alpha val="42000"/>
            </a:srgb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Невидима  </a:t>
            </a:r>
            <a:r>
              <a:rPr lang="ru-RU" sz="4000" b="1" dirty="0" err="1" smtClean="0">
                <a:solidFill>
                  <a:schemeClr val="bg1"/>
                </a:solidFill>
                <a:latin typeface="Monotype Corsiva" pitchFamily="66" charset="0"/>
              </a:rPr>
              <a:t>регуляція</a:t>
            </a:r>
            <a:endParaRPr lang="ru-RU" sz="4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9"/>
            <a:ext cx="4714908" cy="6124754"/>
          </a:xfrm>
          <a:prstGeom prst="rect">
            <a:avLst/>
          </a:prstGeom>
          <a:solidFill>
            <a:srgbClr val="00CCFF">
              <a:alpha val="70000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А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дослідження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в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сфері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 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хвилевої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генетики дозволили Цзян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Каньчжену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 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відкрити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ще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одну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цікаву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особливість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що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відображає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зв'язок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випромінювання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з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ДНК. У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своїх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експериментах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 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Каньчжен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опромінював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качку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і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 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курячі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яйця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біоелектромагнітними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сигналами,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які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одночасно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містили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в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собі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енергію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та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інформацію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. У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результаті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вилуплювалися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курчата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з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ознаками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0066FF"/>
                </a:solidFill>
                <a:latin typeface="Monotype Corsiva" pitchFamily="66" charset="0"/>
              </a:rPr>
              <a:t>качат</a:t>
            </a:r>
            <a:r>
              <a:rPr lang="ru-RU" sz="2800" dirty="0" smtClean="0">
                <a:solidFill>
                  <a:srgbClr val="0066FF"/>
                </a:solidFill>
                <a:latin typeface="Monotype Corsiva" pitchFamily="66" charset="0"/>
              </a:rPr>
              <a:t>.</a:t>
            </a:r>
            <a:endParaRPr lang="ru-RU" sz="2800" dirty="0">
              <a:solidFill>
                <a:srgbClr val="0066FF"/>
              </a:solidFill>
            </a:endParaRPr>
          </a:p>
        </p:txBody>
      </p:sp>
      <p:pic>
        <p:nvPicPr>
          <p:cNvPr id="5" name="Рисунок 4" descr="cc752b9c69fb904c61f8341913ffcbf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85728"/>
            <a:ext cx="3629028" cy="2488476"/>
          </a:xfrm>
          <a:prstGeom prst="rect">
            <a:avLst/>
          </a:prstGeom>
          <a:ln>
            <a:solidFill>
              <a:srgbClr val="00CCFF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214942" y="3429000"/>
            <a:ext cx="3714744" cy="1323439"/>
          </a:xfrm>
          <a:prstGeom prst="rect">
            <a:avLst/>
          </a:prstGeom>
          <a:solidFill>
            <a:srgbClr val="00CCFF">
              <a:alpha val="32000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Електромагнітне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випромінювання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може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діяти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безпосередньо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на думки,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поведінку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настрій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життєвий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тонус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або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на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будь-які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фізіологічні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функції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. </a:t>
            </a:r>
            <a:endParaRPr lang="ru-RU" sz="2000" dirty="0">
              <a:solidFill>
                <a:srgbClr val="0066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857364"/>
            <a:ext cx="8358246" cy="163121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Учені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провели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дослід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, в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якому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помістили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мишей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в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камери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що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екранують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від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магнітного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поля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Землі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. Через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добу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у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тварин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почалося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розкладання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тканин, як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наслідок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дитинчата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народжувалися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лисими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і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зростали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хворими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.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Проте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миші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що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жили в такому ж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боксі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але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з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алюмінію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(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який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не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екранує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магнітне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поле), прекрасно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розвивалися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. </a:t>
            </a:r>
            <a:endParaRPr lang="ru-RU" sz="2000" dirty="0">
              <a:solidFill>
                <a:srgbClr val="0066FF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00042"/>
            <a:ext cx="8286808" cy="110799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ru-RU" sz="6600" b="1" dirty="0" err="1" smtClean="0">
                <a:solidFill>
                  <a:srgbClr val="0066FF"/>
                </a:solidFill>
                <a:latin typeface="Monotype Corsiva" pitchFamily="66" charset="0"/>
              </a:rPr>
              <a:t>Магнітне</a:t>
            </a:r>
            <a:r>
              <a:rPr lang="ru-RU" sz="6600" b="1" dirty="0" smtClean="0">
                <a:solidFill>
                  <a:srgbClr val="0066FF"/>
                </a:solidFill>
                <a:latin typeface="Monotype Corsiva" pitchFamily="66" charset="0"/>
              </a:rPr>
              <a:t>  поле </a:t>
            </a:r>
            <a:r>
              <a:rPr lang="ru-RU" sz="6600" b="1" dirty="0" err="1" smtClean="0">
                <a:solidFill>
                  <a:srgbClr val="0066FF"/>
                </a:solidFill>
                <a:latin typeface="Monotype Corsiva" pitchFamily="66" charset="0"/>
              </a:rPr>
              <a:t>Землі</a:t>
            </a:r>
            <a:r>
              <a:rPr lang="ru-RU" sz="6600" b="1" dirty="0" smtClean="0">
                <a:solidFill>
                  <a:srgbClr val="0066FF"/>
                </a:solidFill>
              </a:rPr>
              <a:t> </a:t>
            </a:r>
            <a:endParaRPr lang="ru-RU" sz="6600" dirty="0">
              <a:solidFill>
                <a:srgbClr val="0066FF"/>
              </a:solidFill>
            </a:endParaRPr>
          </a:p>
        </p:txBody>
      </p:sp>
      <p:pic>
        <p:nvPicPr>
          <p:cNvPr id="4" name="Рисунок 3" descr="volcano_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429132"/>
            <a:ext cx="3452810" cy="228748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4810" y="3571876"/>
            <a:ext cx="4500594" cy="707886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Дія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магнітних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бур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змушує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страждати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від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 10 до 15 % </a:t>
            </a:r>
            <a:r>
              <a:rPr lang="ru-RU" sz="2000" dirty="0" err="1" smtClean="0">
                <a:solidFill>
                  <a:srgbClr val="0066FF"/>
                </a:solidFill>
                <a:latin typeface="Monotype Corsiva" pitchFamily="66" charset="0"/>
              </a:rPr>
              <a:t>населення</a:t>
            </a:r>
            <a:r>
              <a:rPr lang="ru-RU" sz="2000" dirty="0" smtClean="0">
                <a:solidFill>
                  <a:srgbClr val="0066FF"/>
                </a:solidFill>
                <a:latin typeface="Monotype Corsiva" pitchFamily="66" charset="0"/>
              </a:rPr>
              <a:t>. </a:t>
            </a:r>
            <a:endParaRPr lang="ru-RU" sz="2000" dirty="0">
              <a:solidFill>
                <a:srgbClr val="0066FF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10cc6ee3014adb2d746aea208031df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714752"/>
            <a:ext cx="3619502" cy="281287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500174"/>
            <a:ext cx="8286808" cy="4893647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solidFill>
              <a:srgbClr val="9966FF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99FF"/>
                </a:solidFill>
              </a:rPr>
              <a:t> 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Під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час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магнітних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  бур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підвищеної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сонячної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активності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спостерігається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чітко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виражене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зростання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нервово-психічних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захворювань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зростає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токсичність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ряду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хвороботворних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бактерій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. У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багатьох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людей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підвищується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артеріальний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тиск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вони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страждають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на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гіпертонічний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криз. </a:t>
            </a:r>
            <a:b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Якщо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підсумувати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все 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вищесказане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, то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можна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уявити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 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наскільки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важливу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роль в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стані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 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здоров'я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людини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відіграє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електромагнітне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 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випромінювання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.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Можливо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поява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нових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 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посилення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перебігу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вже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відомих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 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видів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хвороб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пов'язана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нашим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зневажливим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ставленням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до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цих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«тонких» проблем.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Невидимість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різних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видів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випромінювань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для очей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людини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робить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їх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 особливо «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підступними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» причинами </a:t>
            </a:r>
            <a:r>
              <a:rPr lang="ru-RU" sz="2400" dirty="0" err="1" smtClean="0">
                <a:solidFill>
                  <a:srgbClr val="0066FF"/>
                </a:solidFill>
                <a:latin typeface="Monotype Corsiva" pitchFamily="66" charset="0"/>
              </a:rPr>
              <a:t>захворювань</a:t>
            </a:r>
            <a:r>
              <a:rPr lang="ru-RU" sz="2400" dirty="0" smtClean="0">
                <a:solidFill>
                  <a:srgbClr val="0066FF"/>
                </a:solidFill>
                <a:latin typeface="Monotype Corsiva" pitchFamily="66" charset="0"/>
              </a:rPr>
              <a:t>.</a:t>
            </a:r>
            <a:r>
              <a:rPr lang="ru-RU" sz="2400" dirty="0" smtClean="0">
                <a:solidFill>
                  <a:srgbClr val="6699FF"/>
                </a:solidFill>
                <a:latin typeface="Monotype Corsiva" pitchFamily="66" charset="0"/>
              </a:rPr>
              <a:t> </a:t>
            </a:r>
            <a:endParaRPr lang="ru-RU" sz="2400" dirty="0">
              <a:solidFill>
                <a:srgbClr val="6699FF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290"/>
            <a:ext cx="8286808" cy="76944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9966FF"/>
            </a:solidFill>
          </a:ln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0066FF"/>
                </a:solidFill>
                <a:latin typeface="Monotype Corsiva" pitchFamily="66" charset="0"/>
              </a:rPr>
              <a:t>Магнітні</a:t>
            </a:r>
            <a:r>
              <a:rPr lang="ru-RU" sz="4400" b="1" dirty="0" smtClean="0">
                <a:solidFill>
                  <a:srgbClr val="0066FF"/>
                </a:solidFill>
                <a:latin typeface="Monotype Corsiva" pitchFamily="66" charset="0"/>
              </a:rPr>
              <a:t>  </a:t>
            </a:r>
            <a:r>
              <a:rPr lang="ru-RU" sz="4400" b="1" dirty="0" err="1" smtClean="0">
                <a:solidFill>
                  <a:srgbClr val="0066FF"/>
                </a:solidFill>
                <a:latin typeface="Monotype Corsiva" pitchFamily="66" charset="0"/>
              </a:rPr>
              <a:t>бурі</a:t>
            </a:r>
            <a:r>
              <a:rPr lang="ru-RU" sz="4400" b="1" dirty="0" smtClean="0">
                <a:solidFill>
                  <a:srgbClr val="0066FF"/>
                </a:solidFill>
                <a:latin typeface="Monotype Corsiva" pitchFamily="66" charset="0"/>
              </a:rPr>
              <a:t> в </a:t>
            </a:r>
            <a:r>
              <a:rPr lang="ru-RU" sz="4400" b="1" dirty="0" err="1" smtClean="0">
                <a:solidFill>
                  <a:srgbClr val="0066FF"/>
                </a:solidFill>
                <a:latin typeface="Monotype Corsiva" pitchFamily="66" charset="0"/>
              </a:rPr>
              <a:t>космосі</a:t>
            </a:r>
            <a:r>
              <a:rPr lang="ru-RU" sz="4400" b="1" dirty="0" smtClean="0">
                <a:solidFill>
                  <a:srgbClr val="0066FF"/>
                </a:solidFill>
                <a:latin typeface="Monotype Corsiva" pitchFamily="66" charset="0"/>
              </a:rPr>
              <a:t> та </a:t>
            </a:r>
            <a:r>
              <a:rPr lang="ru-RU" sz="4400" b="1" dirty="0" err="1" smtClean="0">
                <a:solidFill>
                  <a:srgbClr val="0066FF"/>
                </a:solidFill>
                <a:latin typeface="Monotype Corsiva" pitchFamily="66" charset="0"/>
              </a:rPr>
              <a:t>вдома</a:t>
            </a:r>
            <a:endParaRPr lang="ru-RU" sz="4400" dirty="0" smtClean="0">
              <a:solidFill>
                <a:srgbClr val="0066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368412"/>
          </a:xfrm>
          <a:solidFill>
            <a:schemeClr val="bg1">
              <a:alpha val="80000"/>
            </a:schemeClr>
          </a:solidFill>
          <a:ln>
            <a:solidFill>
              <a:srgbClr val="0066FF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Можливі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механізми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біологічної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дії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електромагнітного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поля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...</a:t>
            </a:r>
            <a:endParaRPr lang="ru-RU" dirty="0">
              <a:solidFill>
                <a:srgbClr val="0066FF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643998" cy="4143404"/>
          </a:xfrm>
          <a:solidFill>
            <a:schemeClr val="bg1">
              <a:alpha val="64000"/>
            </a:schemeClr>
          </a:solidFill>
          <a:ln>
            <a:solidFill>
              <a:srgbClr val="0066FF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Вважається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під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дією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електромагнітного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поля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може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змінюватися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швидкість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дифузії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через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біологічні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мембрани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орієнтація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конфірмація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біологічних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макромолекул,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крім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того, стан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електронної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структури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вільних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радикалів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Вочевидь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механізми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біологічної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дії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електромагнітного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поля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мають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, в основному,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неспецифічний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характер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пов’язані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зі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зміною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активності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регуляторних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систем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організму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rgbClr val="0066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  <a:ln>
            <a:solidFill>
              <a:srgbClr val="0066FF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Вплив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електромагнітного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випромінювання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на </a:t>
            </a:r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хімічні</a:t>
            </a:r>
            <a:r>
              <a:rPr lang="ru-RU" b="1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66FF"/>
                </a:solidFill>
                <a:latin typeface="Monotype Corsiva" pitchFamily="66" charset="0"/>
              </a:rPr>
              <a:t>реакції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..</a:t>
            </a:r>
            <a:endParaRPr lang="ru-RU" dirty="0">
              <a:solidFill>
                <a:srgbClr val="0066FF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329642" cy="3971940"/>
          </a:xfrm>
          <a:solidFill>
            <a:schemeClr val="bg1">
              <a:alpha val="53000"/>
            </a:schemeClr>
          </a:solidFill>
          <a:ln>
            <a:solidFill>
              <a:srgbClr val="0066FF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На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підставі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неперервних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багаторічних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досліджень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декількома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вченими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було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показано,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швидкість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реакції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в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колоїдних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системах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залежить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від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сонячної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активності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розташування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відносно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геомагнітних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полюсів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причому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основна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причина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цього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зміна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під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впливом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електромагнітного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поля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властивостей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води –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загального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компонента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реакцій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в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живих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неживих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66FF"/>
                </a:solidFill>
                <a:latin typeface="Monotype Corsiva" pitchFamily="66" charset="0"/>
              </a:rPr>
              <a:t>об’єктах</a:t>
            </a:r>
            <a:r>
              <a:rPr lang="ru-RU" dirty="0" smtClean="0">
                <a:solidFill>
                  <a:srgbClr val="0066FF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rgbClr val="0066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  <a:solidFill>
            <a:srgbClr val="00CCFF">
              <a:alpha val="54902"/>
            </a:srgb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2700" dirty="0" err="1" smtClean="0">
                <a:solidFill>
                  <a:srgbClr val="0066FF"/>
                </a:solidFill>
                <a:latin typeface="Monotype Corsiva" pitchFamily="66" charset="0"/>
              </a:rPr>
              <a:t>Зміна</a:t>
            </a:r>
            <a:r>
              <a:rPr lang="ru-RU" sz="27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700" dirty="0" err="1" smtClean="0">
                <a:solidFill>
                  <a:srgbClr val="0066FF"/>
                </a:solidFill>
                <a:latin typeface="Monotype Corsiva" pitchFamily="66" charset="0"/>
              </a:rPr>
              <a:t>структури</a:t>
            </a:r>
            <a:r>
              <a:rPr lang="ru-RU" sz="27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700" dirty="0" err="1" smtClean="0">
                <a:solidFill>
                  <a:srgbClr val="0066FF"/>
                </a:solidFill>
                <a:latin typeface="Monotype Corsiva" pitchFamily="66" charset="0"/>
              </a:rPr>
              <a:t>асоціатів</a:t>
            </a:r>
            <a:r>
              <a:rPr lang="ru-RU" sz="27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700" dirty="0" err="1" smtClean="0">
                <a:solidFill>
                  <a:srgbClr val="0066FF"/>
                </a:solidFill>
                <a:latin typeface="Monotype Corsiva" pitchFamily="66" charset="0"/>
              </a:rPr>
              <a:t>під</a:t>
            </a:r>
            <a:r>
              <a:rPr lang="ru-RU" sz="27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700" dirty="0" err="1" smtClean="0">
                <a:solidFill>
                  <a:srgbClr val="0066FF"/>
                </a:solidFill>
                <a:latin typeface="Monotype Corsiva" pitchFamily="66" charset="0"/>
              </a:rPr>
              <a:t>дією</a:t>
            </a:r>
            <a:r>
              <a:rPr lang="ru-RU" sz="27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700" dirty="0" err="1" smtClean="0">
                <a:solidFill>
                  <a:srgbClr val="0066FF"/>
                </a:solidFill>
                <a:latin typeface="Monotype Corsiva" pitchFamily="66" charset="0"/>
              </a:rPr>
              <a:t>магнітного</a:t>
            </a:r>
            <a:r>
              <a:rPr lang="ru-RU" sz="2700" dirty="0" smtClean="0">
                <a:solidFill>
                  <a:srgbClr val="0066FF"/>
                </a:solidFill>
                <a:latin typeface="Monotype Corsiva" pitchFamily="66" charset="0"/>
              </a:rPr>
              <a:t> поля: а - молекула води, б, в - </a:t>
            </a:r>
            <a:r>
              <a:rPr lang="ru-RU" sz="2700" dirty="0" err="1" smtClean="0">
                <a:solidFill>
                  <a:srgbClr val="0066FF"/>
                </a:solidFill>
                <a:latin typeface="Monotype Corsiva" pitchFamily="66" charset="0"/>
              </a:rPr>
              <a:t>асоціати</a:t>
            </a:r>
            <a:r>
              <a:rPr lang="ru-RU" sz="2700" dirty="0" smtClean="0">
                <a:solidFill>
                  <a:srgbClr val="0066FF"/>
                </a:solidFill>
                <a:latin typeface="Monotype Corsiva" pitchFamily="66" charset="0"/>
              </a:rPr>
              <a:t> води, </a:t>
            </a:r>
            <a:br>
              <a:rPr lang="ru-RU" sz="2700" dirty="0" smtClean="0">
                <a:solidFill>
                  <a:srgbClr val="0066FF"/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rgbClr val="0066FF"/>
                </a:solidFill>
                <a:latin typeface="Monotype Corsiva" pitchFamily="66" charset="0"/>
              </a:rPr>
              <a:t>г - </a:t>
            </a:r>
            <a:r>
              <a:rPr lang="ru-RU" sz="2700" dirty="0" err="1" smtClean="0">
                <a:solidFill>
                  <a:srgbClr val="0066FF"/>
                </a:solidFill>
                <a:latin typeface="Monotype Corsiva" pitchFamily="66" charset="0"/>
              </a:rPr>
              <a:t>змінена</a:t>
            </a:r>
            <a:r>
              <a:rPr lang="ru-RU" sz="2700" dirty="0" smtClean="0">
                <a:solidFill>
                  <a:srgbClr val="0066FF"/>
                </a:solidFill>
                <a:latin typeface="Monotype Corsiva" pitchFamily="66" charset="0"/>
              </a:rPr>
              <a:t> структура води </a:t>
            </a:r>
            <a:r>
              <a:rPr lang="ru-RU" sz="2700" dirty="0" err="1" smtClean="0">
                <a:solidFill>
                  <a:srgbClr val="0066FF"/>
                </a:solidFill>
                <a:latin typeface="Monotype Corsiva" pitchFamily="66" charset="0"/>
              </a:rPr>
              <a:t>під</a:t>
            </a:r>
            <a:r>
              <a:rPr lang="ru-RU" sz="27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700" dirty="0" err="1" smtClean="0">
                <a:solidFill>
                  <a:srgbClr val="0066FF"/>
                </a:solidFill>
                <a:latin typeface="Monotype Corsiva" pitchFamily="66" charset="0"/>
              </a:rPr>
              <a:t>дією</a:t>
            </a:r>
            <a:r>
              <a:rPr lang="ru-RU" sz="2700" dirty="0" smtClean="0">
                <a:solidFill>
                  <a:srgbClr val="0066FF"/>
                </a:solidFill>
                <a:latin typeface="Monotype Corsiva" pitchFamily="66" charset="0"/>
              </a:rPr>
              <a:t> </a:t>
            </a:r>
            <a:r>
              <a:rPr lang="ru-RU" sz="2700" dirty="0" err="1" smtClean="0">
                <a:solidFill>
                  <a:srgbClr val="0066FF"/>
                </a:solidFill>
                <a:latin typeface="Monotype Corsiva" pitchFamily="66" charset="0"/>
              </a:rPr>
              <a:t>магнітного</a:t>
            </a:r>
            <a:r>
              <a:rPr lang="ru-RU" sz="2700" dirty="0" smtClean="0">
                <a:solidFill>
                  <a:srgbClr val="0066FF"/>
                </a:solidFill>
                <a:latin typeface="Monotype Corsiva" pitchFamily="66" charset="0"/>
              </a:rPr>
              <a:t> поля </a:t>
            </a:r>
            <a:endParaRPr lang="ru-RU" dirty="0"/>
          </a:p>
        </p:txBody>
      </p:sp>
      <p:pic>
        <p:nvPicPr>
          <p:cNvPr id="4" name="Содержимое 3" descr="M_3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0298" y="1714488"/>
            <a:ext cx="2143140" cy="2143140"/>
          </a:xfrm>
          <a:ln w="28575">
            <a:solidFill>
              <a:schemeClr val="bg1"/>
            </a:solidFill>
          </a:ln>
        </p:spPr>
      </p:pic>
      <p:pic>
        <p:nvPicPr>
          <p:cNvPr id="5" name="Рисунок 4" descr="M_3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714489"/>
            <a:ext cx="1857388" cy="2189064"/>
          </a:xfrm>
          <a:prstGeom prst="rect">
            <a:avLst/>
          </a:prstGeom>
        </p:spPr>
      </p:pic>
      <p:pic>
        <p:nvPicPr>
          <p:cNvPr id="6" name="Рисунок 5" descr="M_3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4071942"/>
            <a:ext cx="2214578" cy="218505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Рисунок 6" descr="M_3_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4000504"/>
            <a:ext cx="1990731" cy="232530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694</Words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Вплив електромагнітного випромінювання на живі організми</vt:lpstr>
      <vt:lpstr>Слайд 2</vt:lpstr>
      <vt:lpstr>Слайд 3</vt:lpstr>
      <vt:lpstr>Слайд 4</vt:lpstr>
      <vt:lpstr>Слайд 5</vt:lpstr>
      <vt:lpstr>Слайд 6</vt:lpstr>
      <vt:lpstr>Можливі механізми біологічної дії електромагнітного поля...</vt:lpstr>
      <vt:lpstr>Вплив електромагнітного випромінювання на хімічні реакції..</vt:lpstr>
      <vt:lpstr>Зміна структури асоціатів під дією магнітного поля: а - молекула води, б, в - асоціати води,  г - змінена структура води під дією магнітного поля </vt:lpstr>
      <vt:lpstr>Вплив електромагнітного поля на клітину…</vt:lpstr>
      <vt:lpstr>Слайд 11</vt:lpstr>
      <vt:lpstr>Вплив електромагнітного поля на нервову систему…</vt:lpstr>
      <vt:lpstr>Слайд 13</vt:lpstr>
      <vt:lpstr>Вплив електромагнітного випромінювання на імунну систему…</vt:lpstr>
      <vt:lpstr>Вплив слабких  електромагнітних  полів на живі організми…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24</cp:revision>
  <dcterms:modified xsi:type="dcterms:W3CDTF">2013-12-17T00:13:00Z</dcterms:modified>
</cp:coreProperties>
</file>