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61" r:id="rId4"/>
    <p:sldId id="260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Квантові генератори</a:t>
            </a:r>
            <a:endParaRPr lang="uk-UA" dirty="0"/>
          </a:p>
        </p:txBody>
      </p:sp>
      <p:pic>
        <p:nvPicPr>
          <p:cNvPr id="5122" name="Picture 2" descr="C:\My files\300px-Las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643314"/>
            <a:ext cx="3810000" cy="2971800"/>
          </a:xfrm>
          <a:prstGeom prst="rect">
            <a:avLst/>
          </a:prstGeom>
          <a:noFill/>
        </p:spPr>
      </p:pic>
      <p:pic>
        <p:nvPicPr>
          <p:cNvPr id="5123" name="Picture 3" descr="C:\My files\nlac1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00628" y="4000504"/>
            <a:ext cx="3524250" cy="2543175"/>
          </a:xfrm>
          <a:prstGeom prst="rect">
            <a:avLst/>
          </a:prstGeom>
          <a:noFill/>
        </p:spPr>
      </p:pic>
      <p:sp>
        <p:nvSpPr>
          <p:cNvPr id="8" name="Содержимое 2"/>
          <p:cNvSpPr txBox="1">
            <a:spLocks/>
          </p:cNvSpPr>
          <p:nvPr/>
        </p:nvSpPr>
        <p:spPr>
          <a:xfrm>
            <a:off x="428596" y="1428736"/>
            <a:ext cx="8229600" cy="197167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lvl="0" indent="-41148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uk-UA" sz="2800" b="1" dirty="0" smtClean="0"/>
              <a:t>Квантовий генератор</a:t>
            </a:r>
            <a:r>
              <a:rPr lang="uk-UA" sz="2800" dirty="0" smtClean="0"/>
              <a:t> - загальна назва джерел електромагнітного випромінювання, що працюють на основі вимушеного випромінювання атомів і молекул. </a:t>
            </a:r>
            <a:endParaRPr kumimoji="0" lang="uk-UA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4709160"/>
          </a:xfrm>
        </p:spPr>
        <p:txBody>
          <a:bodyPr>
            <a:normAutofit/>
          </a:bodyPr>
          <a:lstStyle/>
          <a:p>
            <a:r>
              <a:rPr lang="uk-UA" dirty="0" smtClean="0"/>
              <a:t>Вперше на можливість створення квантового генератора вказав радянський фізик В. А. Фабрикант в кінці 40-х років. Перший мазер на молекулах </a:t>
            </a:r>
            <a:r>
              <a:rPr lang="uk-UA" dirty="0" smtClean="0"/>
              <a:t>аміаку </a:t>
            </a:r>
            <a:r>
              <a:rPr lang="uk-UA" dirty="0" smtClean="0"/>
              <a:t>був зроблений в 1954 році одночасно і незалежно у Фізичному інституті Академії наук СРСР Н. Г. Басовим і А. М. Прохоровим і в Колумбійському університеті </a:t>
            </a:r>
            <a:r>
              <a:rPr lang="uk-UA" dirty="0" smtClean="0"/>
              <a:t>Чарльзом </a:t>
            </a:r>
            <a:r>
              <a:rPr lang="uk-UA" dirty="0" err="1" smtClean="0"/>
              <a:t>Таунсом</a:t>
            </a:r>
            <a:r>
              <a:rPr lang="uk-UA" dirty="0" smtClean="0"/>
              <a:t> зі співробітниками. В 1964 році за цю роботу їм була присуджена Нобелівська премія.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786058"/>
            <a:ext cx="8229600" cy="268605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uk-UA" dirty="0" smtClean="0"/>
              <a:t>л</a:t>
            </a:r>
            <a:r>
              <a:rPr lang="uk-UA" dirty="0" smtClean="0"/>
              <a:t>азер (оптичний діапазон);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/>
              <a:t>м</a:t>
            </a:r>
            <a:r>
              <a:rPr lang="uk-UA" dirty="0" smtClean="0"/>
              <a:t>азер (мікрохвильовий діапазон);</a:t>
            </a:r>
          </a:p>
          <a:p>
            <a:pPr>
              <a:buFont typeface="Arial" pitchFamily="34" charset="0"/>
              <a:buChar char="•"/>
            </a:pPr>
            <a:r>
              <a:rPr lang="uk-UA" dirty="0" err="1" smtClean="0"/>
              <a:t>р</a:t>
            </a:r>
            <a:r>
              <a:rPr lang="uk-UA" dirty="0" err="1" smtClean="0"/>
              <a:t>азер</a:t>
            </a:r>
            <a:r>
              <a:rPr lang="uk-UA" dirty="0" smtClean="0"/>
              <a:t> (рентгенівський діапазон);</a:t>
            </a:r>
          </a:p>
          <a:p>
            <a:pPr>
              <a:buFont typeface="Arial" pitchFamily="34" charset="0"/>
              <a:buChar char="•"/>
            </a:pPr>
            <a:r>
              <a:rPr lang="uk-UA" dirty="0" err="1" smtClean="0"/>
              <a:t>г</a:t>
            </a:r>
            <a:r>
              <a:rPr lang="uk-UA" dirty="0" err="1" smtClean="0"/>
              <a:t>азер</a:t>
            </a:r>
            <a:r>
              <a:rPr lang="uk-UA" dirty="0" smtClean="0"/>
              <a:t> (гамма-діапазон);</a:t>
            </a:r>
            <a:endParaRPr lang="uk-UA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3600" dirty="0" smtClean="0"/>
              <a:t>Залежно від довжини хвиль, які випромінює квантовий генератор, його називають по-різному:</a:t>
            </a:r>
            <a:endParaRPr lang="uk-UA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uk-UA" dirty="0" smtClean="0"/>
              <a:t>Лазер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2828932"/>
          </a:xfrm>
        </p:spPr>
        <p:txBody>
          <a:bodyPr/>
          <a:lstStyle/>
          <a:p>
            <a:r>
              <a:rPr lang="vi-VN" b="1" dirty="0" smtClean="0"/>
              <a:t>Лазер</a:t>
            </a:r>
            <a:r>
              <a:rPr lang="vi-VN" dirty="0" smtClean="0"/>
              <a:t> — пристрій для генерування або підсилення монохроматичного світла, створення вузького пучка світла, здатного поширюватися на великі відстані без розсіювання і створювати винятково велику густину потужності випромінювання при фокусуванні</a:t>
            </a:r>
            <a:endParaRPr lang="uk-UA" dirty="0"/>
          </a:p>
        </p:txBody>
      </p:sp>
      <p:pic>
        <p:nvPicPr>
          <p:cNvPr id="1026" name="Picture 2" descr="C:\My files\1329303868_laz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857628"/>
            <a:ext cx="3594674" cy="2700000"/>
          </a:xfrm>
          <a:prstGeom prst="rect">
            <a:avLst/>
          </a:prstGeom>
          <a:noFill/>
        </p:spPr>
      </p:pic>
      <p:pic>
        <p:nvPicPr>
          <p:cNvPr id="1027" name="Picture 3" descr="C:\My files\lazer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3857628"/>
            <a:ext cx="4012975" cy="270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Мазер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1971676"/>
          </a:xfrm>
        </p:spPr>
        <p:txBody>
          <a:bodyPr/>
          <a:lstStyle/>
          <a:p>
            <a:r>
              <a:rPr lang="uk-UA" b="1" dirty="0" smtClean="0"/>
              <a:t>Мазер</a:t>
            </a:r>
            <a:r>
              <a:rPr lang="uk-UA" dirty="0" smtClean="0"/>
              <a:t> </a:t>
            </a:r>
            <a:r>
              <a:rPr lang="uk-UA" dirty="0" smtClean="0"/>
              <a:t>—</a:t>
            </a:r>
            <a:r>
              <a:rPr lang="uk-UA" dirty="0" smtClean="0"/>
              <a:t> квантовий генератор, який випромінює когерентні радіохвилі у сантиметровому чи міліметровому діапазоні (довжина хвилі порядку сантиметра).</a:t>
            </a:r>
            <a:endParaRPr lang="uk-UA" dirty="0"/>
          </a:p>
        </p:txBody>
      </p:sp>
      <p:pic>
        <p:nvPicPr>
          <p:cNvPr id="2050" name="Picture 2" descr="C:\My files\33807_pictu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500438"/>
            <a:ext cx="3696000" cy="2772000"/>
          </a:xfrm>
          <a:prstGeom prst="rect">
            <a:avLst/>
          </a:prstGeom>
          <a:noFill/>
        </p:spPr>
      </p:pic>
      <p:pic>
        <p:nvPicPr>
          <p:cNvPr id="2051" name="Picture 3" descr="C:\My files\250px-Hydrogen_maser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3357562"/>
            <a:ext cx="2381250" cy="3114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uk-UA" dirty="0" err="1" smtClean="0"/>
              <a:t>Разер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3071834"/>
          </a:xfrm>
        </p:spPr>
        <p:txBody>
          <a:bodyPr>
            <a:normAutofit lnSpcReduction="10000"/>
          </a:bodyPr>
          <a:lstStyle/>
          <a:p>
            <a:r>
              <a:rPr lang="ru-RU" b="1" dirty="0" err="1" smtClean="0"/>
              <a:t>Рентгенівский</a:t>
            </a:r>
            <a:r>
              <a:rPr lang="ru-RU" b="1" dirty="0" smtClean="0"/>
              <a:t> </a:t>
            </a:r>
            <a:r>
              <a:rPr lang="ru-RU" b="1" dirty="0" smtClean="0"/>
              <a:t>лазер</a:t>
            </a:r>
            <a:r>
              <a:rPr lang="ru-RU" dirty="0" smtClean="0"/>
              <a:t> </a:t>
            </a:r>
            <a:r>
              <a:rPr lang="ru-RU" dirty="0" smtClean="0"/>
              <a:t>(</a:t>
            </a:r>
            <a:r>
              <a:rPr lang="ru-RU" b="1" dirty="0" err="1" smtClean="0"/>
              <a:t>разер</a:t>
            </a:r>
            <a:r>
              <a:rPr lang="ru-RU" dirty="0" smtClean="0"/>
              <a:t>) </a:t>
            </a:r>
            <a:r>
              <a:rPr lang="uk-UA" dirty="0" smtClean="0"/>
              <a:t>— </a:t>
            </a:r>
            <a:r>
              <a:rPr lang="ru-RU" dirty="0" smtClean="0"/>
              <a:t> </a:t>
            </a:r>
            <a:r>
              <a:rPr lang="ru-RU" dirty="0" err="1" smtClean="0"/>
              <a:t>джерело</a:t>
            </a:r>
            <a:r>
              <a:rPr lang="ru-RU" dirty="0" smtClean="0"/>
              <a:t> когерентного </a:t>
            </a:r>
            <a:r>
              <a:rPr lang="ru-RU" dirty="0" err="1" smtClean="0"/>
              <a:t>електромагнітного</a:t>
            </a:r>
            <a:r>
              <a:rPr lang="ru-RU" dirty="0" smtClean="0"/>
              <a:t> </a:t>
            </a:r>
            <a:r>
              <a:rPr lang="ru-RU" dirty="0" err="1" smtClean="0"/>
              <a:t>випромінювання</a:t>
            </a:r>
            <a:r>
              <a:rPr lang="ru-RU" dirty="0" smtClean="0"/>
              <a:t> в </a:t>
            </a:r>
            <a:r>
              <a:rPr lang="ru-RU" dirty="0" err="1" smtClean="0"/>
              <a:t>рентгенівському</a:t>
            </a:r>
            <a:r>
              <a:rPr lang="ru-RU" dirty="0" smtClean="0"/>
              <a:t> </a:t>
            </a:r>
            <a:r>
              <a:rPr lang="ru-RU" dirty="0" err="1" smtClean="0"/>
              <a:t>діапазоні</a:t>
            </a:r>
            <a:r>
              <a:rPr lang="ru-RU" dirty="0" smtClean="0"/>
              <a:t>.</a:t>
            </a:r>
            <a:r>
              <a:rPr lang="ru-RU" dirty="0" smtClean="0"/>
              <a:t> Є </a:t>
            </a:r>
            <a:r>
              <a:rPr lang="ru-RU" dirty="0" err="1" smtClean="0"/>
              <a:t>короткохвильвим</a:t>
            </a:r>
            <a:r>
              <a:rPr lang="ru-RU" dirty="0" smtClean="0"/>
              <a:t> </a:t>
            </a:r>
            <a:r>
              <a:rPr lang="ru-RU" dirty="0" smtClean="0"/>
              <a:t>аналогом лазера. В </a:t>
            </a:r>
            <a:r>
              <a:rPr lang="ru-RU" dirty="0" err="1" smtClean="0"/>
              <a:t>больш</a:t>
            </a:r>
            <a:r>
              <a:rPr lang="ru-RU" dirty="0" smtClean="0"/>
              <a:t> </a:t>
            </a:r>
            <a:r>
              <a:rPr lang="ru-RU" dirty="0" smtClean="0"/>
              <a:t>широком </a:t>
            </a:r>
            <a:r>
              <a:rPr lang="ru-RU" dirty="0" err="1" smtClean="0"/>
              <a:t>змісті</a:t>
            </a:r>
            <a:r>
              <a:rPr lang="ru-RU" dirty="0" smtClean="0"/>
              <a:t> </a:t>
            </a:r>
            <a:r>
              <a:rPr lang="ru-RU" dirty="0" err="1" smtClean="0"/>
              <a:t>рентгенівскими</a:t>
            </a:r>
            <a:r>
              <a:rPr lang="ru-RU" dirty="0" smtClean="0"/>
              <a:t> </a:t>
            </a:r>
            <a:r>
              <a:rPr lang="ru-RU" dirty="0" smtClean="0"/>
              <a:t>лазерами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будь-які</a:t>
            </a:r>
            <a:r>
              <a:rPr lang="ru-RU" dirty="0" smtClean="0"/>
              <a:t> </a:t>
            </a:r>
            <a:r>
              <a:rPr lang="ru-RU" dirty="0" err="1" smtClean="0"/>
              <a:t>пристрої</a:t>
            </a:r>
            <a:r>
              <a:rPr lang="ru-RU" dirty="0" smtClean="0"/>
              <a:t>, </a:t>
            </a:r>
            <a:r>
              <a:rPr lang="ru-RU" dirty="0" err="1" smtClean="0"/>
              <a:t>здатні</a:t>
            </a:r>
            <a:r>
              <a:rPr lang="ru-RU" dirty="0" smtClean="0"/>
              <a:t> </a:t>
            </a:r>
            <a:r>
              <a:rPr lang="ru-RU" dirty="0" err="1" smtClean="0"/>
              <a:t>генерувати</a:t>
            </a:r>
            <a:r>
              <a:rPr lang="ru-RU" dirty="0" smtClean="0"/>
              <a:t> </a:t>
            </a:r>
            <a:r>
              <a:rPr lang="ru-RU" dirty="0" err="1" smtClean="0"/>
              <a:t>когерентне</a:t>
            </a:r>
            <a:r>
              <a:rPr lang="ru-RU" dirty="0" smtClean="0"/>
              <a:t> </a:t>
            </a:r>
            <a:r>
              <a:rPr lang="ru-RU" dirty="0" err="1" smtClean="0"/>
              <a:t>рентгенівске</a:t>
            </a:r>
            <a:r>
              <a:rPr lang="ru-RU" dirty="0" smtClean="0"/>
              <a:t> </a:t>
            </a:r>
            <a:r>
              <a:rPr lang="ru-RU" dirty="0" err="1" smtClean="0"/>
              <a:t>випромінювання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3074" name="Picture 2" descr="C:\My files\1327560354_9308e9d355d44a383e3a4614055592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3857628"/>
            <a:ext cx="3672000" cy="2673675"/>
          </a:xfrm>
          <a:prstGeom prst="rect">
            <a:avLst/>
          </a:prstGeom>
          <a:noFill/>
        </p:spPr>
      </p:pic>
      <p:pic>
        <p:nvPicPr>
          <p:cNvPr id="3075" name="Picture 3" descr="C:\My files\мощнейший рентгеновский лазер мира LCL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857628"/>
            <a:ext cx="4029075" cy="2600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uk-UA" dirty="0" err="1" smtClean="0"/>
              <a:t>Газер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3257560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Газер</a:t>
            </a:r>
            <a:r>
              <a:rPr lang="ru-RU" dirty="0" smtClean="0"/>
              <a:t> — </a:t>
            </a:r>
            <a:r>
              <a:rPr lang="ru-RU" dirty="0" err="1" smtClean="0"/>
              <a:t>квантовий</a:t>
            </a:r>
            <a:r>
              <a:rPr lang="ru-RU" dirty="0" smtClean="0"/>
              <a:t> генератор когерентного </a:t>
            </a:r>
            <a:r>
              <a:rPr lang="ru-RU" dirty="0" err="1" smtClean="0"/>
              <a:t>гамма-випромінювання</a:t>
            </a:r>
            <a:r>
              <a:rPr lang="ru-RU" dirty="0" smtClean="0"/>
              <a:t>.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 — «</a:t>
            </a:r>
            <a:r>
              <a:rPr lang="ru-RU" b="1" dirty="0" err="1" smtClean="0"/>
              <a:t>гразер</a:t>
            </a:r>
            <a:r>
              <a:rPr lang="ru-RU" dirty="0" smtClean="0"/>
              <a:t>», «</a:t>
            </a:r>
            <a:r>
              <a:rPr lang="ru-RU" b="1" dirty="0" smtClean="0"/>
              <a:t>гамма-лазер</a:t>
            </a:r>
            <a:r>
              <a:rPr lang="ru-RU" dirty="0" smtClean="0"/>
              <a:t>».</a:t>
            </a:r>
          </a:p>
          <a:p>
            <a:r>
              <a:rPr lang="ru-RU" dirty="0" err="1" smtClean="0"/>
              <a:t>Ідея</a:t>
            </a:r>
            <a:r>
              <a:rPr lang="ru-RU" dirty="0" smtClean="0"/>
              <a:t> </a:t>
            </a:r>
            <a:r>
              <a:rPr lang="ru-RU" dirty="0" err="1" smtClean="0"/>
              <a:t>газера</a:t>
            </a:r>
            <a:r>
              <a:rPr lang="ru-RU" dirty="0" smtClean="0"/>
              <a:t> </a:t>
            </a:r>
            <a:r>
              <a:rPr lang="ru-RU" dirty="0" err="1" smtClean="0"/>
              <a:t>виникла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зв</a:t>
            </a:r>
            <a:r>
              <a:rPr lang="en-US" dirty="0" smtClean="0"/>
              <a:t>’</a:t>
            </a:r>
            <a:r>
              <a:rPr lang="uk-UA" dirty="0" err="1" smtClean="0"/>
              <a:t>язку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появою</a:t>
            </a:r>
            <a:r>
              <a:rPr lang="ru-RU" dirty="0" smtClean="0"/>
              <a:t> лазера и </a:t>
            </a:r>
            <a:r>
              <a:rPr lang="ru-RU" dirty="0" err="1" smtClean="0"/>
              <a:t>відкриттям</a:t>
            </a:r>
            <a:r>
              <a:rPr lang="ru-RU" dirty="0" smtClean="0"/>
              <a:t> </a:t>
            </a:r>
            <a:r>
              <a:rPr lang="ru-RU" dirty="0" err="1" smtClean="0"/>
              <a:t>ефекту</a:t>
            </a:r>
            <a:r>
              <a:rPr lang="ru-RU" dirty="0" smtClean="0"/>
              <a:t> </a:t>
            </a:r>
            <a:r>
              <a:rPr lang="uk-UA" dirty="0" err="1" smtClean="0"/>
              <a:t>Мессбауера</a:t>
            </a:r>
            <a:r>
              <a:rPr lang="ru-RU" dirty="0" smtClean="0"/>
              <a:t>. </a:t>
            </a:r>
            <a:r>
              <a:rPr lang="ru-RU" dirty="0" err="1" smtClean="0"/>
              <a:t>Поки</a:t>
            </a:r>
            <a:r>
              <a:rPr lang="ru-RU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генерація</a:t>
            </a:r>
            <a:r>
              <a:rPr lang="ru-RU" dirty="0" smtClean="0"/>
              <a:t> </a:t>
            </a:r>
            <a:r>
              <a:rPr lang="ru-RU" dirty="0" err="1" smtClean="0"/>
              <a:t>вимушеного</a:t>
            </a:r>
            <a:r>
              <a:rPr lang="ru-RU" dirty="0" smtClean="0"/>
              <a:t> </a:t>
            </a:r>
            <a:r>
              <a:rPr lang="ru-RU" dirty="0" err="1" smtClean="0"/>
              <a:t>випромінювання</a:t>
            </a:r>
            <a:r>
              <a:rPr lang="ru-RU" dirty="0" smtClean="0"/>
              <a:t> в </a:t>
            </a:r>
            <a:r>
              <a:rPr lang="ru-RU" dirty="0" err="1" smtClean="0"/>
              <a:t>гамма-діапазоні</a:t>
            </a:r>
            <a:r>
              <a:rPr lang="ru-RU" dirty="0" smtClean="0"/>
              <a:t> </a:t>
            </a:r>
            <a:r>
              <a:rPr lang="ru-RU" dirty="0" err="1" smtClean="0"/>
              <a:t>нездійснена</a:t>
            </a:r>
            <a:r>
              <a:rPr lang="ru-RU" dirty="0" smtClean="0"/>
              <a:t>.</a:t>
            </a:r>
            <a:endParaRPr lang="ru-RU" dirty="0" smtClean="0"/>
          </a:p>
          <a:p>
            <a:endParaRPr lang="uk-UA" dirty="0"/>
          </a:p>
        </p:txBody>
      </p:sp>
      <p:pic>
        <p:nvPicPr>
          <p:cNvPr id="4098" name="Picture 2" descr="C:\My files\1332268528_pic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4143380"/>
            <a:ext cx="3429024" cy="2530074"/>
          </a:xfrm>
          <a:prstGeom prst="rect">
            <a:avLst/>
          </a:prstGeom>
          <a:noFill/>
        </p:spPr>
      </p:pic>
      <p:pic>
        <p:nvPicPr>
          <p:cNvPr id="4099" name="Picture 3" descr="C:\My files\laser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4143380"/>
            <a:ext cx="2912628" cy="248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197</TotalTime>
  <Words>55</Words>
  <PresentationFormat>Экран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Квантові генератори</vt:lpstr>
      <vt:lpstr>Слайд 2</vt:lpstr>
      <vt:lpstr>Залежно від довжини хвиль, які випромінює квантовий генератор, його називають по-різному:</vt:lpstr>
      <vt:lpstr>Лазер</vt:lpstr>
      <vt:lpstr>Мазер</vt:lpstr>
      <vt:lpstr>Разер</vt:lpstr>
      <vt:lpstr>Газер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22</cp:revision>
  <dcterms:created xsi:type="dcterms:W3CDTF">2014-03-05T19:28:22Z</dcterms:created>
  <dcterms:modified xsi:type="dcterms:W3CDTF">2014-03-05T23:01:49Z</dcterms:modified>
</cp:coreProperties>
</file>