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259" r:id="rId3"/>
    <p:sldId id="272" r:id="rId4"/>
    <p:sldId id="260" r:id="rId5"/>
    <p:sldId id="261" r:id="rId6"/>
    <p:sldId id="262" r:id="rId7"/>
    <p:sldId id="270" r:id="rId8"/>
    <p:sldId id="263" r:id="rId9"/>
    <p:sldId id="264" r:id="rId10"/>
    <p:sldId id="271" r:id="rId11"/>
    <p:sldId id="273" r:id="rId12"/>
    <p:sldId id="274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2632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ACD30-33AF-4386-80CA-0DC943668353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05858-0B6D-4521-9BEA-9621E7944D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617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9D226A7-5C8B-4719-B35A-2891C5F96057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DAE8417-C90C-4190-8F7F-1CC2A4A13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wipe dir="u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91680" y="1772816"/>
            <a:ext cx="5904656" cy="2520280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Електричний струм у металах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51520" y="260648"/>
            <a:ext cx="8496944" cy="1512168"/>
          </a:xfrm>
        </p:spPr>
        <p:txBody>
          <a:bodyPr>
            <a:normAutofit fontScale="77500" lnSpcReduction="20000"/>
          </a:bodyPr>
          <a:lstStyle/>
          <a:p>
            <a:r>
              <a:rPr lang="uk-UA" sz="36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  </a:t>
            </a:r>
            <a:r>
              <a:rPr lang="uk-UA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У кристалічній структурі металів електрони перебувають у вільному стані,здійснюючи лише хаотичний тепловий рух.</a:t>
            </a:r>
            <a:endParaRPr lang="ru-RU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107504" y="5085184"/>
            <a:ext cx="8892480" cy="1656184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    </a:t>
            </a:r>
            <a:r>
              <a:rPr lang="uk-UA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Якщо з</a:t>
            </a:r>
            <a:r>
              <a:rPr lang="en-US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`</a:t>
            </a:r>
            <a:r>
              <a:rPr lang="uk-UA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являється електричне поле,то електрони починають зміщуватися в напрямі силових ліній поля,утворюючи електричний струм.</a:t>
            </a:r>
            <a:endParaRPr lang="ru-RU" sz="28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635549"/>
            <a:ext cx="5118108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389879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48872" cy="1263040"/>
          </a:xfrm>
        </p:spPr>
        <p:txBody>
          <a:bodyPr/>
          <a:lstStyle/>
          <a:p>
            <a:pPr algn="ctr"/>
            <a:r>
              <a:rPr lang="uk-UA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Дослідження </a:t>
            </a:r>
            <a:r>
              <a:rPr lang="uk-UA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Кармелінга-Онесса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8892480" cy="5040560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    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Дослідження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голландського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фізика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Кармелінга-Онесса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показали,що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опір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металевого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провідника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майже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зникає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за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температури,близької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до абсолютного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нуля.Досліджуючи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залежність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електричних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властивостей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ртуті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від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температури,він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помітив,що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за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температури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4.12 К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її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опір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практично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дорівнює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нулю.Стан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провідника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,у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якому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він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не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має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опору,назвали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надпровідністю.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Збуджений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у такому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провіднику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електричний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струм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може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існувати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досить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довго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.</a:t>
            </a:r>
          </a:p>
          <a:p>
            <a:endParaRPr lang="uk-UA" dirty="0"/>
          </a:p>
          <a:p>
            <a:endParaRPr lang="ru-RU" dirty="0" smtClean="0"/>
          </a:p>
          <a:p>
            <a:pPr algn="ctr"/>
            <a:r>
              <a:rPr lang="uk-UA" sz="2400" i="1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У стані </a:t>
            </a:r>
            <a:r>
              <a:rPr lang="uk-UA" sz="2400" i="1" dirty="0" err="1" smtClean="0">
                <a:solidFill>
                  <a:schemeClr val="bg1"/>
                </a:solidFill>
                <a:latin typeface="Constantia" panose="02030602050306030303" pitchFamily="18" charset="0"/>
              </a:rPr>
              <a:t>напівпровідності</a:t>
            </a:r>
            <a:r>
              <a:rPr lang="uk-UA" sz="2400" i="1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 провідники практично втрачають електричний опір.</a:t>
            </a:r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92498639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8964488" cy="3579849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     Надпровідність цікавить учених та інженерів, які вбачають у ній засіб для створення нових економічних </a:t>
            </a:r>
            <a:r>
              <a:rPr lang="uk-UA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технологій.У</a:t>
            </a:r>
            <a:r>
              <a:rPr lang="uk-UA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першу чергу це стосується передачі без втрат електроенергії на великі відстані,створення надпотужних електромагнітів для наукових досліджень,розробки принципово нових </a:t>
            </a:r>
            <a:r>
              <a:rPr lang="uk-UA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комп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`</a:t>
            </a:r>
            <a:r>
              <a:rPr lang="uk-UA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ютерних</a:t>
            </a:r>
            <a:r>
              <a:rPr lang="uk-UA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систем тощо.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48" y="3789040"/>
            <a:ext cx="3810000" cy="23812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746678"/>
            <a:ext cx="3267647" cy="238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943985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204864"/>
            <a:ext cx="887440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Дякую</a:t>
            </a:r>
            <a:r>
              <a:rPr lang="ru-RU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за </a:t>
            </a:r>
            <a:r>
              <a:rPr lang="ru-RU" sz="7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уваг</a:t>
            </a:r>
            <a:r>
              <a:rPr lang="uk-UA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у!</a:t>
            </a:r>
            <a:endParaRPr lang="ru-RU" sz="24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1475656" y="271201"/>
            <a:ext cx="6048672" cy="144016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ea typeface="+mj-ea"/>
                <a:cs typeface="+mj-cs"/>
              </a:rPr>
              <a:t>УМОВИ ІСНУВАННЯ ЕЛЕКТРИЧНОГО СТРУМУ: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11560" y="2348880"/>
            <a:ext cx="8229600" cy="3786187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1" i="0" u="none" strike="noStrike" kern="1200" normalizeH="0" baseline="0" noProof="0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Наявність </a:t>
            </a:r>
            <a:r>
              <a:rPr kumimoji="0" lang="uk-UA" sz="4000" b="1" i="0" u="none" strike="noStrike" kern="1200" normalizeH="0" baseline="0" noProof="0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джерела</a:t>
            </a:r>
            <a:r>
              <a:rPr kumimoji="0" lang="uk-UA" sz="4000" b="1" i="0" u="none" strike="noStrike" kern="1200" normalizeH="0" noProof="0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струму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1" i="0" u="none" strike="noStrike" kern="1200" normalizeH="0" baseline="0" noProof="0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Наявність вільних</a:t>
            </a:r>
            <a:r>
              <a:rPr kumimoji="0" lang="uk-UA" sz="4000" b="1" i="0" u="none" strike="noStrike" kern="1200" normalizeH="0" noProof="0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електронів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1" i="0" u="none" strike="noStrike" kern="1200" normalizeH="0" baseline="0" noProof="0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Наявність сторонніх сил, які підтримують різницю потенціалів і переміщують заряд по замкненому</a:t>
            </a:r>
            <a:r>
              <a:rPr kumimoji="0" lang="uk-UA" sz="4000" b="1" i="0" u="none" strike="noStrike" kern="1200" normalizeH="0" noProof="0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колу</a:t>
            </a:r>
            <a:endParaRPr kumimoji="0" lang="uk-UA" sz="4000" b="1" i="0" u="none" strike="noStrike" kern="1200" normalizeH="0" baseline="0" noProof="0" dirty="0" smtClean="0">
              <a:ln w="18415" cmpd="sng">
                <a:noFill/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Char char="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412" y="1340768"/>
            <a:ext cx="84969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Електричний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струм у </a:t>
            </a:r>
            <a:r>
              <a:rPr lang="ru-RU" sz="4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металевих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провідниках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ru-RU" sz="4000" b="1" dirty="0">
                <a:solidFill>
                  <a:srgbClr val="002060"/>
                </a:solidFill>
                <a:latin typeface="Constantia" panose="02030602050306030303" pitchFamily="18" charset="0"/>
              </a:rPr>
              <a:t>- </a:t>
            </a:r>
            <a:r>
              <a:rPr lang="ru-RU" sz="40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це</a:t>
            </a:r>
            <a:r>
              <a:rPr lang="ru-RU" sz="40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впорядкований</a:t>
            </a:r>
            <a:r>
              <a:rPr lang="ru-RU" sz="40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рух</a:t>
            </a:r>
            <a:r>
              <a:rPr lang="ru-RU" sz="40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вільних</a:t>
            </a:r>
            <a:r>
              <a:rPr lang="ru-RU" sz="40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електронів</a:t>
            </a:r>
            <a:r>
              <a:rPr lang="ru-RU" sz="4000" b="1" dirty="0"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40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під</a:t>
            </a:r>
            <a:r>
              <a:rPr lang="ru-RU" sz="40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дією</a:t>
            </a:r>
            <a:r>
              <a:rPr lang="ru-RU" sz="40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електричного</a:t>
            </a:r>
            <a:r>
              <a:rPr lang="ru-RU" sz="4000" b="1" dirty="0">
                <a:solidFill>
                  <a:srgbClr val="002060"/>
                </a:solidFill>
                <a:latin typeface="Constantia" panose="02030602050306030303" pitchFamily="18" charset="0"/>
              </a:rPr>
              <a:t> поля.</a:t>
            </a:r>
          </a:p>
        </p:txBody>
      </p:sp>
    </p:spTree>
    <p:extLst>
      <p:ext uri="{BB962C8B-B14F-4D97-AF65-F5344CB8AC3E}">
        <p14:creationId xmlns:p14="http://schemas.microsoft.com/office/powerpoint/2010/main" val="3200791041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45432" y="387330"/>
            <a:ext cx="5616624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970584" y="610612"/>
            <a:ext cx="51663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</a:t>
            </a:r>
            <a:r>
              <a:rPr lang="uk-UA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ечовини за здатністю проводити електричний струм поділяються  на: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520" y="2852936"/>
            <a:ext cx="30538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Провідники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2852935"/>
            <a:ext cx="31159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Діелектрики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13573" y="3963280"/>
            <a:ext cx="40312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Напівровідники</a:t>
            </a:r>
            <a:r>
              <a:rPr lang="ru-RU" sz="3600" b="1" dirty="0" smtClean="0">
                <a:latin typeface="Constantia" panose="02030602050306030303" pitchFamily="18" charset="0"/>
              </a:rPr>
              <a:t> </a:t>
            </a:r>
            <a:endParaRPr lang="ru-RU" sz="3600" b="1" dirty="0"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476672"/>
            <a:ext cx="784887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Провідники</a:t>
            </a:r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 – </a:t>
            </a:r>
            <a:r>
              <a:rPr lang="ru-RU" sz="36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це</a:t>
            </a:r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речовини</a:t>
            </a:r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36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що</a:t>
            </a:r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мають</a:t>
            </a:r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вільні</a:t>
            </a:r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 заряди, </a:t>
            </a:r>
            <a:r>
              <a:rPr lang="ru-RU" sz="36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тобто</a:t>
            </a:r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проводять</a:t>
            </a:r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електричний</a:t>
            </a:r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струм.</a:t>
            </a:r>
          </a:p>
          <a:p>
            <a:endParaRPr lang="ru-RU" sz="3600" b="1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r>
              <a:rPr lang="ru-RU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Приклади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: </a:t>
            </a:r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метали, грунт, </a:t>
            </a:r>
            <a:r>
              <a:rPr lang="ru-RU" sz="32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розчини</a:t>
            </a:r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лугів</a:t>
            </a:r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 і кислот у </a:t>
            </a:r>
            <a:r>
              <a:rPr lang="ru-RU" sz="32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воді</a:t>
            </a:r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графіт</a:t>
            </a:r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тіло</a:t>
            </a:r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людини</a:t>
            </a:r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тварини</a:t>
            </a:r>
            <a:endParaRPr lang="ru-RU" sz="3200" b="1" dirty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endParaRPr lang="ru-RU" sz="3600" b="1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49" y="5157192"/>
            <a:ext cx="2857501" cy="150018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599" y="5194763"/>
            <a:ext cx="1961376" cy="147103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803" y="5184655"/>
            <a:ext cx="2312419" cy="1445262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0439" y="692696"/>
            <a:ext cx="799288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anose="02030602050306030303" pitchFamily="18" charset="0"/>
              </a:rPr>
              <a:t>Діелектрики – </a:t>
            </a:r>
            <a:r>
              <a:rPr lang="uk-UA" sz="3600" b="1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це речовини, що не мають вільних заряджених частинок, тобто не проводять електричний </a:t>
            </a:r>
            <a:r>
              <a:rPr lang="uk-UA" sz="3600" b="1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струм.</a:t>
            </a:r>
            <a:r>
              <a:rPr lang="ru-RU" sz="3600" b="1" dirty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endParaRPr lang="ru-RU" sz="3600" b="1" dirty="0" smtClean="0">
              <a:ln w="18415" cmpd="sng">
                <a:noFill/>
                <a:prstDash val="solid"/>
              </a:ln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endParaRPr lang="ru-RU" sz="3600" b="1" dirty="0" smtClean="0">
              <a:ln w="18415" cmpd="sng">
                <a:noFill/>
                <a:prstDash val="solid"/>
              </a:ln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r>
              <a:rPr lang="ru-RU" sz="3200" b="1" dirty="0" err="1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Приклади</a:t>
            </a:r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: </a:t>
            </a:r>
            <a:r>
              <a:rPr lang="ru-RU" sz="3200" b="1" dirty="0" err="1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ебоніт</a:t>
            </a:r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3200" b="1" dirty="0" err="1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янтар</a:t>
            </a:r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, смола, </a:t>
            </a:r>
            <a:r>
              <a:rPr lang="ru-RU" sz="3200" b="1" dirty="0" err="1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порцеляна</a:t>
            </a:r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3200" b="1" dirty="0" err="1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гума</a:t>
            </a:r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3200" b="1" dirty="0" err="1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пластмаса</a:t>
            </a:r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3200" b="1" dirty="0" err="1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шовк</a:t>
            </a:r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, капрон та </a:t>
            </a:r>
            <a:r>
              <a:rPr lang="ru-RU" sz="3200" b="1" dirty="0" err="1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інші</a:t>
            </a:r>
            <a:r>
              <a:rPr lang="ru-RU" sz="3200" b="1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.</a:t>
            </a:r>
            <a:endParaRPr lang="ru-RU" sz="3200" b="1" dirty="0">
              <a:ln w="18415" cmpd="sng">
                <a:noFill/>
                <a:prstDash val="solid"/>
              </a:ln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5207170"/>
            <a:ext cx="1656184" cy="148846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62" y="5207170"/>
            <a:ext cx="1550296" cy="155029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776" y="5291737"/>
            <a:ext cx="2784679" cy="1381162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669916" cy="3816424"/>
          </a:xfrm>
        </p:spPr>
        <p:txBody>
          <a:bodyPr>
            <a:normAutofit lnSpcReduction="10000"/>
          </a:bodyPr>
          <a:lstStyle/>
          <a:p>
            <a:r>
              <a:rPr lang="uk-UA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  Напівпровідники – це </a:t>
            </a:r>
            <a:r>
              <a:rPr lang="uk-UA" sz="36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речовини,</a:t>
            </a:r>
            <a:r>
              <a:rPr lang="uk-UA" sz="36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електро-провідність</a:t>
            </a:r>
            <a:r>
              <a:rPr lang="uk-UA" sz="36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яких </a:t>
            </a:r>
            <a:r>
              <a:rPr lang="ru-RU" sz="36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має</a:t>
            </a:r>
            <a:r>
              <a:rPr lang="ru-RU" sz="36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Constantia" panose="02030602050306030303" pitchFamily="18" charset="0"/>
              </a:rPr>
              <a:t>проміжне</a:t>
            </a:r>
            <a:r>
              <a:rPr lang="ru-RU" sz="3600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Constantia" panose="02030602050306030303" pitchFamily="18" charset="0"/>
              </a:rPr>
              <a:t>значення</a:t>
            </a:r>
            <a:r>
              <a:rPr lang="ru-RU" sz="3600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Constantia" panose="02030602050306030303" pitchFamily="18" charset="0"/>
              </a:rPr>
              <a:t>між</a:t>
            </a:r>
            <a:r>
              <a:rPr lang="ru-RU" sz="3600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Constantia" panose="02030602050306030303" pitchFamily="18" charset="0"/>
              </a:rPr>
              <a:t>провідностями</a:t>
            </a:r>
            <a:r>
              <a:rPr lang="ru-RU" sz="3600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Constantia" panose="02030602050306030303" pitchFamily="18" charset="0"/>
              </a:rPr>
              <a:t>провідника</a:t>
            </a:r>
            <a:r>
              <a:rPr lang="ru-RU" sz="3600" dirty="0">
                <a:solidFill>
                  <a:srgbClr val="002060"/>
                </a:solidFill>
                <a:latin typeface="Constantia" panose="02030602050306030303" pitchFamily="18" charset="0"/>
              </a:rPr>
              <a:t> та </a:t>
            </a:r>
            <a:r>
              <a:rPr lang="ru-RU" sz="36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діелектрика</a:t>
            </a:r>
            <a:r>
              <a:rPr lang="ru-RU" sz="36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.</a:t>
            </a:r>
          </a:p>
          <a:p>
            <a:endParaRPr lang="uk-UA" sz="3600" dirty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r>
              <a:rPr lang="uk-UA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   Приклади: </a:t>
            </a:r>
            <a:r>
              <a:rPr lang="uk-UA" sz="36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алмаз,селен,кремній.</a:t>
            </a:r>
            <a:endParaRPr lang="ru-RU" sz="36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89" y="5157192"/>
            <a:ext cx="1584176" cy="15841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5177357"/>
            <a:ext cx="2448272" cy="154745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177357"/>
            <a:ext cx="2016224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265292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Дослід </a:t>
            </a:r>
            <a:r>
              <a:rPr lang="uk-UA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толмена</a:t>
            </a:r>
            <a:r>
              <a:rPr lang="uk-UA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і Стюарта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-180528" y="1412776"/>
            <a:ext cx="5616624" cy="5256584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    </a:t>
            </a:r>
            <a:r>
              <a:rPr lang="uk-UA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Вирішальним у дослідженні природи струму в металах був дослід,проведений в 1916 р. американськими фізиками Р. </a:t>
            </a:r>
            <a:r>
              <a:rPr lang="uk-UA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Толменом</a:t>
            </a:r>
            <a:r>
              <a:rPr lang="uk-UA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і Т. </a:t>
            </a:r>
            <a:r>
              <a:rPr lang="uk-UA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Стюартом.У</a:t>
            </a:r>
            <a:r>
              <a:rPr lang="uk-UA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досліді була використана котушка з великою кількістю витків мідного дроту,яка могла обертатися </a:t>
            </a:r>
            <a:r>
              <a:rPr lang="uk-UA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новколо</a:t>
            </a:r>
            <a:r>
              <a:rPr lang="uk-UA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своєї </a:t>
            </a:r>
            <a:r>
              <a:rPr lang="uk-UA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осі.Кінці</a:t>
            </a:r>
            <a:r>
              <a:rPr lang="uk-UA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обмотки через контакти були з</a:t>
            </a:r>
            <a:r>
              <a:rPr lang="en-US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`</a:t>
            </a:r>
            <a:r>
              <a:rPr lang="uk-UA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єднані</a:t>
            </a:r>
            <a:r>
              <a:rPr lang="uk-UA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з чутливим гальванометром.</a:t>
            </a:r>
            <a:endParaRPr lang="ru-RU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628800"/>
            <a:ext cx="3364308" cy="4104456"/>
          </a:xfr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7504" y="620688"/>
            <a:ext cx="8856984" cy="4896544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Constantia" panose="02030602050306030303" pitchFamily="18" charset="0"/>
              </a:rPr>
              <a:t>    </a:t>
            </a:r>
            <a:r>
              <a:rPr lang="uk-UA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При швидкому обертанні котушки стрілка гальванометра була </a:t>
            </a:r>
            <a:r>
              <a:rPr lang="uk-UA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нерухомою.При</a:t>
            </a:r>
            <a:r>
              <a:rPr lang="uk-UA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різкому гальмуванні  котушки стрілка відхилялася від нульової поділки,фіксуючи короткотривалий струм в колі. Детальні розрахунки показали,що частинками,які утворювали струм, були електрони. Отримавши велику швидкість при обертанні котушки,електрони деякий час після зупинки котушки продовжували рухатися за інерцією,створюючи </a:t>
            </a:r>
            <a:r>
              <a:rPr lang="uk-UA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струм.Оскільки</a:t>
            </a:r>
            <a:r>
              <a:rPr lang="uk-UA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отриманий в досліді струм нічим суттєво не відрізнявся від струму в звичайному електричному колі, то був зроблений висновок про електронну природу електричного струму в металах.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273</TotalTime>
  <Words>419</Words>
  <Application>Microsoft Office PowerPoint</Application>
  <PresentationFormat>Экран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Углы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Дослід толмена і Стюарта</vt:lpstr>
      <vt:lpstr>Презентация PowerPoint</vt:lpstr>
      <vt:lpstr>Презентация PowerPoint</vt:lpstr>
      <vt:lpstr>Дослідження Кармелінга-Онесса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Sasha</dc:creator>
  <cp:lastModifiedBy>User</cp:lastModifiedBy>
  <cp:revision>31</cp:revision>
  <dcterms:created xsi:type="dcterms:W3CDTF">2013-10-17T15:15:27Z</dcterms:created>
  <dcterms:modified xsi:type="dcterms:W3CDTF">2014-10-20T19:00:50Z</dcterms:modified>
</cp:coreProperties>
</file>