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648200"/>
            <a:ext cx="7772400" cy="914400"/>
          </a:xfrm>
        </p:spPr>
        <p:txBody>
          <a:bodyPr anchor="b"/>
          <a:lstStyle>
            <a:lvl1pPr>
              <a:defRPr>
                <a:solidFill>
                  <a:srgbClr val="E7E7E7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626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E7E7E7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EFE499-7130-4EA9-87C5-3F94E3564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A50DE-616A-4767-8679-559BFB7FF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1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F3880-26D6-4A87-BB89-D29AC048A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3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9AE4A-8ACD-4CFA-A782-E88501FD6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4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B4B-3A96-4619-B2D2-BE0C1045E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0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A0C1D-F616-4455-AD58-F7E02C18B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6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F0F4D-611C-4A9B-BE35-F6838BB34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F8270-3400-4B19-B8F4-B90737698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3FB2F-2006-41D0-9D09-F51E5C95D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59C94-2FBD-4F98-B094-22D8755D8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4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0773-53CB-44A3-9D7B-CF62FAC8A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1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53F1A9-8499-41AF-91BD-CFC7F4AF87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latin typeface="Comic Sans MS" pitchFamily="66" charset="0"/>
                <a:ea typeface="BatangChe" pitchFamily="49" charset="-127"/>
              </a:rPr>
              <a:t>Світлові явища</a:t>
            </a:r>
            <a:endParaRPr lang="ru-RU" dirty="0">
              <a:solidFill>
                <a:schemeClr val="accent1"/>
              </a:solidFill>
              <a:latin typeface="Comic Sans MS" pitchFamily="66" charset="0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81128"/>
            <a:ext cx="5486400" cy="356592"/>
          </a:xfrm>
        </p:spPr>
        <p:txBody>
          <a:bodyPr/>
          <a:lstStyle/>
          <a:p>
            <a:pPr algn="ctr"/>
            <a:r>
              <a:rPr lang="ru-RU" i="1" dirty="0" err="1">
                <a:solidFill>
                  <a:srgbClr val="7030A0"/>
                </a:solidFill>
              </a:rPr>
              <a:t>Північне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сяйво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4" b="20254"/>
          <a:stretch>
            <a:fillRect/>
          </a:stretch>
        </p:blipFill>
        <p:spPr>
          <a:xfrm>
            <a:off x="1763688" y="476672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4941168"/>
            <a:ext cx="5486400" cy="1916832"/>
          </a:xfrm>
        </p:spPr>
        <p:txBody>
          <a:bodyPr/>
          <a:lstStyle/>
          <a:p>
            <a:pPr algn="just"/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Сяйво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спостерігається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небі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полярних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областях,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називають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північним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або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полярним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Вважається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феномен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існує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також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і в атмосферах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інших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планет,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наприклад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Венери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Природа й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походження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полярного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сяйва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– предмет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інтенсивних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досліджень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і в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цьому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зв'язку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були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розроблені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численні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теорії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Полярні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сяйва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виникають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внаслідок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бомбардування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верхніх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шарів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атмосфери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зарядженими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частками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рухаються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до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Землі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уздовж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силових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ліній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геомагнітного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поля з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області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</a:p>
          <a:p>
            <a:pPr algn="just"/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навколоземного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космічного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простору,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називається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плазмовим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прошарком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Проекція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плазмового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шару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вздовж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геомагнітних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силових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ліній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земну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атмосферу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має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форму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кілець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оточують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північний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та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південний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магнітні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полюси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42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486400" cy="360040"/>
          </a:xfrm>
        </p:spPr>
        <p:txBody>
          <a:bodyPr/>
          <a:lstStyle/>
          <a:p>
            <a:r>
              <a:rPr lang="ru-RU" i="1" dirty="0" err="1">
                <a:solidFill>
                  <a:srgbClr val="7030A0"/>
                </a:solidFill>
              </a:rPr>
              <a:t>Конденсаційний</a:t>
            </a:r>
            <a:r>
              <a:rPr lang="ru-RU" i="1" dirty="0">
                <a:solidFill>
                  <a:srgbClr val="7030A0"/>
                </a:solidFill>
              </a:rPr>
              <a:t> (</a:t>
            </a:r>
            <a:r>
              <a:rPr lang="ru-RU" i="1" dirty="0" err="1">
                <a:solidFill>
                  <a:srgbClr val="7030A0"/>
                </a:solidFill>
              </a:rPr>
              <a:t>інверсійний</a:t>
            </a:r>
            <a:r>
              <a:rPr lang="ru-RU" i="1" dirty="0">
                <a:solidFill>
                  <a:srgbClr val="7030A0"/>
                </a:solidFill>
              </a:rPr>
              <a:t>) </a:t>
            </a:r>
            <a:r>
              <a:rPr lang="ru-RU" i="1" dirty="0" err="1">
                <a:solidFill>
                  <a:srgbClr val="7030A0"/>
                </a:solidFill>
              </a:rPr>
              <a:t>слід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013176"/>
            <a:ext cx="5486400" cy="1844824"/>
          </a:xfrm>
        </p:spPr>
        <p:txBody>
          <a:bodyPr/>
          <a:lstStyle/>
          <a:p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Конденсаційні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сліди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–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білі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смуги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 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залишають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у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небі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літаки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По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своїй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природі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вони є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сконденсованим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туманом,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складається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вологи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перебуває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атмосфері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та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вихлопних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газах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двигунів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Найчастіше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сліди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недовговічні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–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під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впливом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високих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температур вони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випаровуються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Однак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деякі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 них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спускаються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більш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низькі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шари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атмосфери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утворюючи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перисті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хмари.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Екологи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вважають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перетворені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такий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спосіб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конденсаційні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сліди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літаків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впливають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клімат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планети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Тонкі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висотні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перисті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хмари,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які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виходять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із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видозмінених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слідів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літаків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перешкоджають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проходженню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сонячних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променів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і, як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наслідок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знижують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температуру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планети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</a:t>
            </a:r>
            <a:endParaRPr lang="ru-RU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4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581128"/>
            <a:ext cx="5486400" cy="360040"/>
          </a:xfrm>
        </p:spPr>
        <p:txBody>
          <a:bodyPr/>
          <a:lstStyle/>
          <a:p>
            <a:pPr algn="ctr"/>
            <a:r>
              <a:rPr lang="ru-RU" i="1" dirty="0" err="1">
                <a:solidFill>
                  <a:srgbClr val="7030A0"/>
                </a:solidFill>
              </a:rPr>
              <a:t>Слід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вихлопних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газів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ракети</a:t>
            </a:r>
            <a:endParaRPr lang="ru-RU" i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476672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4869160"/>
            <a:ext cx="5486400" cy="1988840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Повітряні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потоки у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високих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шарах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атмосфери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деформують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інверсійні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сліди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космічних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ракет, 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частки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вихлопних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газів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заломлюють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сонячне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й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зафарбовують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сліди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кольори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веселки.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Величезні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різнобарвні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завитки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тягнуться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кілька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кілометрів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по небу перед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тим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як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випаруватися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8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25144"/>
            <a:ext cx="5486400" cy="360040"/>
          </a:xfrm>
        </p:spPr>
        <p:txBody>
          <a:bodyPr/>
          <a:lstStyle/>
          <a:p>
            <a:pPr algn="ctr"/>
            <a:r>
              <a:rPr lang="ru-RU" i="1" dirty="0" err="1">
                <a:solidFill>
                  <a:srgbClr val="7030A0"/>
                </a:solidFill>
              </a:rPr>
              <a:t>Поляризація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085184"/>
            <a:ext cx="5486400" cy="1772816"/>
          </a:xfrm>
        </p:spPr>
        <p:txBody>
          <a:bodyPr/>
          <a:lstStyle/>
          <a:p>
            <a:r>
              <a:rPr lang="ru-RU" dirty="0" smtClean="0">
                <a:effectLst/>
              </a:rPr>
              <a:t> 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Поляризація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–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орієнтованість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електромагнітних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коливань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світлової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хвилі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просторі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Поляризація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виникає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коли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під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певним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кутом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падає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поверхню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відбивається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й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стає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поляризованим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Поляризоване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так само ж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вільно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поширюється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просторі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як і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звичайне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сонячне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але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людське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око, як правило, не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здатне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вловити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зміну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відтінків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кольорів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у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результаті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посилення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ефекту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поляризації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</a:p>
          <a:p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знімок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зроблений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за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допомогою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ширококутового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об’єктива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поляризаційним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фільтром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показує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який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інтенсивно-синій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колір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надає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небу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електромагнітний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заряд.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Таке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небо ми 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можемо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побачити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тільки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через 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фільтр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фотокамери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 </a:t>
            </a:r>
          </a:p>
          <a:p>
            <a:endParaRPr lang="ru-RU" sz="11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78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486400" cy="356592"/>
          </a:xfrm>
        </p:spPr>
        <p:txBody>
          <a:bodyPr/>
          <a:lstStyle/>
          <a:p>
            <a:pPr algn="ctr"/>
            <a:r>
              <a:rPr lang="ru-RU" i="1" dirty="0" err="1">
                <a:solidFill>
                  <a:srgbClr val="7030A0"/>
                </a:solidFill>
              </a:rPr>
              <a:t>Зоряний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слід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085184"/>
            <a:ext cx="5486400" cy="1772816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Невидимий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неозброєним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оком "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зоряний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слід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"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можна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зафіксувати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фотокамеру.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знімок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був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зроблений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вночі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допомогою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камери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встановлена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штатив, з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повністю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відкритою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діафрагмою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об'єктива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й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більш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ніж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годинною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витримкою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фотографії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видно "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рух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"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зоряного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неба –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природна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зміна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положення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Землі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результаті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обертання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змушує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зірки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"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рухатися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".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Єдина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нерухома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зірка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–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Полярна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котра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вказує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астрономічний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Північний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полюс</a:t>
            </a:r>
            <a:r>
              <a:rPr lang="ru-RU" dirty="0" smtClean="0">
                <a:effectLst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92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9800"/>
            <a:ext cx="7696200" cy="2667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en-US" sz="6000" b="1"/>
              <a:t>Transition Page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Дуга </a:t>
            </a:r>
            <a:r>
              <a:rPr lang="ru-RU" dirty="0" err="1"/>
              <a:t>навколо</a:t>
            </a:r>
            <a:r>
              <a:rPr lang="ru-RU" dirty="0"/>
              <a:t> горизонту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 </a:t>
            </a:r>
            <a:br>
              <a:rPr lang="ru-RU" dirty="0" smtClean="0">
                <a:effectLst/>
              </a:rPr>
            </a:br>
            <a:r>
              <a:rPr lang="ru-RU" dirty="0" err="1" smtClean="0">
                <a:effectLst/>
              </a:rPr>
              <a:t>Відома</a:t>
            </a:r>
            <a:r>
              <a:rPr lang="ru-RU" dirty="0" smtClean="0">
                <a:effectLst/>
              </a:rPr>
              <a:t> як "</a:t>
            </a:r>
            <a:r>
              <a:rPr lang="ru-RU" dirty="0" err="1" smtClean="0">
                <a:effectLst/>
              </a:rPr>
              <a:t>вогняна</a:t>
            </a:r>
            <a:r>
              <a:rPr lang="ru-RU" dirty="0" smtClean="0">
                <a:effectLst/>
              </a:rPr>
              <a:t> веселка". </a:t>
            </a:r>
            <a:r>
              <a:rPr lang="ru-RU" dirty="0" err="1" smtClean="0">
                <a:effectLst/>
              </a:rPr>
              <a:t>Кольорові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смуги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виникають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небі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результаті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проходження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світла</a:t>
            </a:r>
            <a:r>
              <a:rPr lang="ru-RU" dirty="0" smtClean="0">
                <a:effectLst/>
              </a:rPr>
              <a:t> через </a:t>
            </a:r>
            <a:r>
              <a:rPr lang="ru-RU" dirty="0" err="1" smtClean="0">
                <a:effectLst/>
              </a:rPr>
              <a:t>кристали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криги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перистих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хмарах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покриваючи</a:t>
            </a:r>
            <a:r>
              <a:rPr lang="ru-RU" dirty="0" smtClean="0">
                <a:effectLst/>
              </a:rPr>
              <a:t> небо "</a:t>
            </a:r>
            <a:r>
              <a:rPr lang="ru-RU" dirty="0" err="1" smtClean="0">
                <a:effectLst/>
              </a:rPr>
              <a:t>райдужною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плівкою</a:t>
            </a:r>
            <a:r>
              <a:rPr lang="ru-RU" dirty="0" smtClean="0">
                <a:effectLst/>
              </a:rPr>
              <a:t>". </a:t>
            </a:r>
            <a:r>
              <a:rPr lang="ru-RU" dirty="0" err="1" smtClean="0">
                <a:effectLst/>
              </a:rPr>
              <a:t>Цей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природний</a:t>
            </a:r>
            <a:r>
              <a:rPr lang="ru-RU" dirty="0" smtClean="0">
                <a:effectLst/>
              </a:rPr>
              <a:t> феномен </a:t>
            </a:r>
            <a:r>
              <a:rPr lang="ru-RU" dirty="0" err="1" smtClean="0">
                <a:effectLst/>
              </a:rPr>
              <a:t>дуже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важко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побачити</a:t>
            </a:r>
            <a:r>
              <a:rPr lang="ru-RU" dirty="0" smtClean="0">
                <a:effectLst/>
              </a:rPr>
              <a:t>, тому </a:t>
            </a:r>
            <a:r>
              <a:rPr lang="ru-RU" dirty="0" err="1" smtClean="0">
                <a:effectLst/>
              </a:rPr>
              <a:t>що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кристали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льоду</a:t>
            </a:r>
            <a:r>
              <a:rPr lang="ru-RU" dirty="0" smtClean="0">
                <a:effectLst/>
              </a:rPr>
              <a:t> і </a:t>
            </a:r>
            <a:r>
              <a:rPr lang="ru-RU" dirty="0" err="1" smtClean="0">
                <a:effectLst/>
              </a:rPr>
              <a:t>сонячне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світло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повинні</a:t>
            </a:r>
            <a:r>
              <a:rPr lang="ru-RU" dirty="0" smtClean="0">
                <a:effectLst/>
              </a:rPr>
              <a:t> бути </a:t>
            </a:r>
            <a:r>
              <a:rPr lang="ru-RU" dirty="0" err="1" smtClean="0">
                <a:effectLst/>
              </a:rPr>
              <a:t>під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певним</a:t>
            </a:r>
            <a:r>
              <a:rPr lang="ru-RU" dirty="0" smtClean="0">
                <a:effectLst/>
              </a:rPr>
              <a:t> кутом </a:t>
            </a:r>
            <a:r>
              <a:rPr lang="ru-RU" dirty="0" err="1" smtClean="0">
                <a:effectLst/>
              </a:rPr>
              <a:t>одне</a:t>
            </a:r>
            <a:r>
              <a:rPr lang="ru-RU" dirty="0" smtClean="0">
                <a:effectLst/>
              </a:rPr>
              <a:t> до одного, </a:t>
            </a:r>
            <a:r>
              <a:rPr lang="ru-RU" dirty="0" err="1" smtClean="0">
                <a:effectLst/>
              </a:rPr>
              <a:t>щоб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створити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ефект</a:t>
            </a:r>
            <a:r>
              <a:rPr lang="ru-RU" dirty="0" smtClean="0">
                <a:effectLst/>
              </a:rPr>
              <a:t> "</a:t>
            </a:r>
            <a:r>
              <a:rPr lang="ru-RU" dirty="0" err="1" smtClean="0">
                <a:effectLst/>
              </a:rPr>
              <a:t>вогняної</a:t>
            </a:r>
            <a:r>
              <a:rPr lang="ru-RU" dirty="0" smtClean="0">
                <a:effectLst/>
              </a:rPr>
              <a:t> веселки". </a:t>
            </a:r>
            <a:br>
              <a:rPr lang="ru-RU" dirty="0" smtClean="0">
                <a:effectLst/>
              </a:rPr>
            </a:br>
            <a:r>
              <a:rPr lang="ru-RU" b="0" i="1" dirty="0" smtClean="0">
                <a:solidFill>
                  <a:srgbClr val="7030A0"/>
                </a:solidFill>
                <a:latin typeface="Comic Sans MS" pitchFamily="66" charset="0"/>
              </a:rPr>
              <a:t>Дуга </a:t>
            </a:r>
            <a:r>
              <a:rPr lang="ru-RU" b="0" i="1" dirty="0" err="1">
                <a:solidFill>
                  <a:srgbClr val="7030A0"/>
                </a:solidFill>
                <a:latin typeface="Comic Sans MS" pitchFamily="66" charset="0"/>
              </a:rPr>
              <a:t>навколо</a:t>
            </a:r>
            <a:r>
              <a:rPr lang="ru-RU" b="0" i="1" dirty="0">
                <a:solidFill>
                  <a:srgbClr val="7030A0"/>
                </a:solidFill>
                <a:latin typeface="Comic Sans MS" pitchFamily="66" charset="0"/>
              </a:rPr>
              <a:t> горизонту</a:t>
            </a:r>
            <a:r>
              <a:rPr lang="ru-RU" i="1" dirty="0" smtClean="0">
                <a:solidFill>
                  <a:srgbClr val="7030A0"/>
                </a:solidFill>
                <a:effectLst/>
              </a:rPr>
              <a:t/>
            </a:r>
            <a:br>
              <a:rPr lang="ru-RU" i="1" dirty="0" smtClean="0">
                <a:solidFill>
                  <a:srgbClr val="7030A0"/>
                </a:solidFill>
                <a:effectLst/>
              </a:rPr>
            </a:b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63688" y="5013176"/>
            <a:ext cx="5486400" cy="1844824"/>
          </a:xfrm>
        </p:spPr>
        <p:txBody>
          <a:bodyPr/>
          <a:lstStyle/>
          <a:p>
            <a:r>
              <a:rPr lang="ru-RU" dirty="0" smtClean="0">
                <a:effectLst/>
              </a:rPr>
              <a:t>  </a:t>
            </a:r>
          </a:p>
          <a:p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Відома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як "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вогняна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веселка".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Кольорові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смуги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виникають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небі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результаті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проходження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через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кристали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криги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перистих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хмарах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покриваючи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небо "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райдужною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плівкою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".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природний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феномен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дуже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важко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побачити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тому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кристали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льоду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сонячне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повинні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бути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певним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кутом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одне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до одного,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щоб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створити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ефект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"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вогняної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веселки". </a:t>
            </a:r>
          </a:p>
          <a:p>
            <a:endParaRPr lang="ru-RU" dirty="0" smtClean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486400" cy="566738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"</a:t>
            </a:r>
            <a:r>
              <a:rPr lang="ru-RU" i="1" dirty="0" err="1">
                <a:solidFill>
                  <a:srgbClr val="7030A0"/>
                </a:solidFill>
              </a:rPr>
              <a:t>Примара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Броккена</a:t>
            </a:r>
            <a:r>
              <a:rPr lang="ru-RU" i="1" dirty="0">
                <a:solidFill>
                  <a:srgbClr val="7030A0"/>
                </a:solidFill>
              </a:rPr>
              <a:t>"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157192"/>
            <a:ext cx="5486400" cy="180607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У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деяких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районах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Землі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можна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спостерігати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дивне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явище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: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людина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стоячи 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горі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за спиною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якої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сходить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або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заходить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бачить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її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тінь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яка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лягає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хмари,  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стає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неправдоподібно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величезною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відбувається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через те,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дрібні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краплі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туману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особливим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чином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заломлюють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відбивають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сонячне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Назву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явище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отримало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імені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вершини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Броккен у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Німеччині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якій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через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часті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тумани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можна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регулярно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спостерігати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ефект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2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Дуга </a:t>
            </a:r>
            <a:r>
              <a:rPr lang="ru-RU" i="1" dirty="0" err="1">
                <a:solidFill>
                  <a:srgbClr val="7030A0"/>
                </a:solidFill>
              </a:rPr>
              <a:t>навколо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зеніту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Навколозенітна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дуга -  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дуга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із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центром у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точці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зеніту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розташована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вище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приблизно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46°.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Її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видно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рідко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й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тільки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протягом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декількох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хвилин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Дуга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має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яскраві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кольори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чіткі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обриси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й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завжди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паралельна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обрію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Спостерігачеві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вона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нагадує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перевернуту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веселку.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"Туманна" веселка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Туманний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ореол схожий 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безбарвну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веселку. Як і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звичайна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веселка,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ореол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утворюється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шляхом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заломлення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через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водяні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кристали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Однак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відміну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хмар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формують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звичайну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веселку, туман,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породжує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ореол,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складається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більш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дрібних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часток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води, і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заломлюючись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у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цих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крапельках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не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розцвічує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його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6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5486400" cy="566738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 </a:t>
            </a:r>
            <a:br>
              <a:rPr lang="ru-RU" dirty="0" smtClean="0">
                <a:effectLst/>
              </a:rPr>
            </a:br>
            <a:r>
              <a:rPr lang="ru-RU" i="1" dirty="0" err="1">
                <a:solidFill>
                  <a:srgbClr val="7030A0"/>
                </a:solidFill>
              </a:rPr>
              <a:t>Глорія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r="1567"/>
          <a:stretch>
            <a:fillRect/>
          </a:stretch>
        </p:blipFill>
        <p:spPr>
          <a:xfrm>
            <a:off x="1835696" y="620688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4941168"/>
            <a:ext cx="5486400" cy="1916832"/>
          </a:xfrm>
        </p:spPr>
        <p:txBody>
          <a:bodyPr/>
          <a:lstStyle/>
          <a:p>
            <a:pPr algn="just"/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Коли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піддається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ефекту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зворотного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розсіювання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(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дифракція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раніше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вже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відбитого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у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водяних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кристалах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хмари),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воно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повертається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хмари у тому ж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напрямку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по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якому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падало, і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утворює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ефект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"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Глорія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".  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Спостерігати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ефект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можна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тільки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хмарах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які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перебувають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прямо перед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глядачем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або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нижче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його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у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місці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перебуває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протилежній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стороні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до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джерела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Таким чином,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побачити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Глорію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можна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тільки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 гори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або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літака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причому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джерела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(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або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Місяць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)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повинні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перебувати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прямо за спиною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спостерігача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Райдужні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кола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Глорії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Китаї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ще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називають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Світлом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Будди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</a:t>
            </a:r>
          </a:p>
          <a:p>
            <a:pPr algn="just"/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На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цій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фотографії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прекрасний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райдужний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ореол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оточує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тінь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повітряної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кулі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впала на </a:t>
            </a:r>
            <a:r>
              <a:rPr lang="ru-RU" sz="11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хмара</a:t>
            </a:r>
            <a:r>
              <a:rPr lang="ru-RU" sz="11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4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25144"/>
            <a:ext cx="5486400" cy="36004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Гало в 22</a:t>
            </a:r>
            <a:r>
              <a:rPr lang="en-US" i="1" dirty="0">
                <a:solidFill>
                  <a:srgbClr val="7030A0"/>
                </a:solidFill>
              </a:rPr>
              <a:t>º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r="356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1872208"/>
          </a:xfrm>
        </p:spPr>
        <p:txBody>
          <a:bodyPr/>
          <a:lstStyle/>
          <a:p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Білі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світлові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окружності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навколо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Сонця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або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Місяця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які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виникають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у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результаті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заломлення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або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відбиття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світла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кристалами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льоду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або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снігу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перебувають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атмосфері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називаються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гало. В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атмосфері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присутні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невеликі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кристали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води, і коли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їх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грані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утворюють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прямий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кут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із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площиною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проходить через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Сонце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того,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хто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спостерігає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ефект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на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небі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стає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видний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характерний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білий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ореол,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оточує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Сонце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 Так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грані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відбивають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промені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світла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відхиленням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22°,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утворюючи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гало. У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холодну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пору року гало,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утворені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кристалами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криги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та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снігу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поверхні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землі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відбивають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сонячне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й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розсіюють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його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різних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напрямках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утворюючи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ефект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 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назвою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"</a:t>
            </a:r>
            <a:r>
              <a:rPr lang="ru-RU" sz="120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діамантовий</a:t>
            </a:r>
            <a:r>
              <a:rPr lang="ru-RU" sz="12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пил".</a:t>
            </a:r>
            <a:endParaRPr lang="ru-RU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9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432048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 </a:t>
            </a:r>
            <a:br>
              <a:rPr lang="ru-RU" dirty="0" smtClean="0">
                <a:effectLst/>
              </a:rPr>
            </a:br>
            <a:r>
              <a:rPr lang="ru-RU" i="1" dirty="0" err="1">
                <a:solidFill>
                  <a:srgbClr val="7030A0"/>
                </a:solidFill>
              </a:rPr>
              <a:t>Райдужні</a:t>
            </a:r>
            <a:r>
              <a:rPr lang="ru-RU" i="1" dirty="0">
                <a:solidFill>
                  <a:srgbClr val="7030A0"/>
                </a:solidFill>
              </a:rPr>
              <a:t> хмари</a:t>
            </a:r>
            <a:endParaRPr lang="ru-RU" i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229200"/>
            <a:ext cx="5486400" cy="1152128"/>
          </a:xfrm>
        </p:spPr>
        <p:txBody>
          <a:bodyPr/>
          <a:lstStyle/>
          <a:p>
            <a:endParaRPr lang="ru-RU" dirty="0" smtClean="0">
              <a:effectLst/>
            </a:endParaRPr>
          </a:p>
          <a:p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Коли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розташовується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певним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кутом до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крапельок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води, з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яких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складається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хмара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краплі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заломлюють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сонячне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й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створюють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незвичайний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ефект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"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райдужної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хмари".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Своїми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кольорами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хмари, як і веселка,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зобов'язані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різній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довжині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хвиль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світла</a:t>
            </a:r>
            <a:endParaRPr lang="ru-RU" dirty="0" smtClean="0"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963680"/>
              </p:ext>
            </p:extLst>
          </p:nvPr>
        </p:nvGraphicFramePr>
        <p:xfrm>
          <a:off x="539552" y="5229200"/>
          <a:ext cx="7772400" cy="731520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ru-RU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7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5486400" cy="426170"/>
          </a:xfrm>
        </p:spPr>
        <p:txBody>
          <a:bodyPr/>
          <a:lstStyle/>
          <a:p>
            <a:pPr algn="ctr"/>
            <a:r>
              <a:rPr lang="ru-RU" i="1" dirty="0" err="1">
                <a:solidFill>
                  <a:srgbClr val="7030A0"/>
                </a:solidFill>
              </a:rPr>
              <a:t>Паргелій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01208"/>
            <a:ext cx="5486400" cy="155679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"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Паргелій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" у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перекладі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із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грецького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– "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помилкове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".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одна з форм гало: 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небі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спостерігається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одне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або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кілька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додаткових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зображень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Сонця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розташованих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тій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же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висоті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над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обрієм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й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справжнє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Мільйони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кристалів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льоду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з вертикальною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поверхнею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відбивають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Сонце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, і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утворюють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це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неймовірне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явище</a:t>
            </a:r>
            <a:r>
              <a:rPr lang="ru-RU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.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9393503"/>
      </p:ext>
    </p:extLst>
  </p:cSld>
  <p:clrMapOvr>
    <a:masterClrMapping/>
  </p:clrMapOvr>
</p:sld>
</file>

<file path=ppt/theme/theme1.xml><?xml version="1.0" encoding="utf-8"?>
<a:theme xmlns:a="http://schemas.openxmlformats.org/drawingml/2006/main" name="majestic_sunse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majestic_sunset</Template>
  <TotalTime>53</TotalTime>
  <Words>564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Times New Roman</vt:lpstr>
      <vt:lpstr>Tahoma</vt:lpstr>
      <vt:lpstr>majestic_sunset</vt:lpstr>
      <vt:lpstr> Світлові явища</vt:lpstr>
      <vt:lpstr>Дуга навколо горизонту   Відома як "вогняна веселка". Кольорові смуги виникають на небі в результаті проходження світла через кристали криги в перистих хмарах, покриваючи небо "райдужною плівкою". Цей природний феномен дуже важко побачити, тому що кристали льоду і сонячне світло повинні бути під певним кутом одне до одного, щоб створити ефект "вогняної веселки".  Дуга навколо горизонту </vt:lpstr>
      <vt:lpstr>"Примара Броккена"</vt:lpstr>
      <vt:lpstr>Дуга навколо зеніту</vt:lpstr>
      <vt:lpstr>"Туманна" веселка</vt:lpstr>
      <vt:lpstr>  Глорія </vt:lpstr>
      <vt:lpstr>Гало в 22º</vt:lpstr>
      <vt:lpstr>  Райдужні хмари</vt:lpstr>
      <vt:lpstr>Паргелій</vt:lpstr>
      <vt:lpstr>Північне сяйво</vt:lpstr>
      <vt:lpstr>Конденсаційний (інверсійний) слід</vt:lpstr>
      <vt:lpstr>Слід вихлопних газів ракети</vt:lpstr>
      <vt:lpstr>Поляризація</vt:lpstr>
      <vt:lpstr>Зоряний слід</vt:lpstr>
      <vt:lpstr>Transition 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Світлові явища</dc:title>
  <dc:creator>Дом</dc:creator>
  <cp:lastModifiedBy>Дом</cp:lastModifiedBy>
  <cp:revision>6</cp:revision>
  <dcterms:created xsi:type="dcterms:W3CDTF">2011-04-16T14:08:20Z</dcterms:created>
  <dcterms:modified xsi:type="dcterms:W3CDTF">2011-04-16T15:02:05Z</dcterms:modified>
</cp:coreProperties>
</file>