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63" r:id="rId4"/>
    <p:sldId id="258" r:id="rId5"/>
    <p:sldId id="267" r:id="rId6"/>
    <p:sldId id="261" r:id="rId7"/>
    <p:sldId id="268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73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11E1A-C859-4997-878C-317DBD3C660C}" type="datetimeFigureOut">
              <a:rPr lang="ru-RU" smtClean="0"/>
              <a:t>27.01.2015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15D34-4FC1-4585-9CB5-B8A1AC6121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20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615D34-4FC1-4585-9CB5-B8A1AC6121CC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8E03E5-E266-453A-B736-0481F94EF685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767510-3851-4D86-A650-9AFFC3C121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42852"/>
            <a:ext cx="5143536" cy="2143140"/>
          </a:xfrm>
          <a:scene3d>
            <a:camera prst="isometricOffAxis1Right"/>
            <a:lightRig rig="threePt" dir="t"/>
          </a:scene3d>
        </p:spPr>
        <p:txBody>
          <a:bodyPr/>
          <a:lstStyle/>
          <a:p>
            <a:r>
              <a:rPr lang="uk-UA" sz="2800" dirty="0" smtClean="0"/>
              <a:t>Електролітична </a:t>
            </a:r>
            <a:r>
              <a:rPr lang="uk-UA" sz="2800" dirty="0" err="1" smtClean="0"/>
              <a:t>дисоціація-</a:t>
            </a:r>
            <a:r>
              <a:rPr lang="uk-UA" sz="2800" dirty="0" smtClean="0"/>
              <a:t> </a:t>
            </a:r>
            <a:r>
              <a:rPr lang="uk-UA" dirty="0" smtClean="0"/>
              <a:t>це розпад речовин на </a:t>
            </a:r>
            <a:r>
              <a:rPr lang="uk-UA" dirty="0" err="1" smtClean="0"/>
              <a:t>йони</a:t>
            </a:r>
            <a:r>
              <a:rPr lang="uk-UA" dirty="0" smtClean="0"/>
              <a:t> під час її  розчинення або плавлення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86322"/>
            <a:ext cx="6529406" cy="714380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Autofit/>
            <a:sp3d extrusionH="57150">
              <a:bevelT w="57150" h="38100" prst="artDeco"/>
            </a:sp3d>
          </a:bodyPr>
          <a:lstStyle/>
          <a:p>
            <a:r>
              <a:rPr lang="uk-UA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reflection blurRad="6350" stA="60000" endA="900" endPos="60000" dist="60007" dir="5400000" sy="-100000" algn="bl" rotWithShape="0"/>
                </a:effectLst>
              </a:rPr>
              <a:t>Електролітична  дисоціація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reflection blurRad="6350" stA="60000" endA="900" endPos="60000" dist="60007" dir="5400000" sy="-100000" algn="bl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Електроліти  й  неелектроліти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1643050"/>
            <a:ext cx="8991600" cy="4572032"/>
          </a:xfrm>
          <a:effectLst/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uk-UA" dirty="0" smtClean="0"/>
              <a:t>                     Речовини  </a:t>
            </a:r>
          </a:p>
          <a:p>
            <a:pPr>
              <a:buNone/>
            </a:pPr>
            <a:endParaRPr lang="en-US" dirty="0" smtClean="0"/>
          </a:p>
          <a:p>
            <a:r>
              <a:rPr lang="uk-UA" dirty="0" smtClean="0"/>
              <a:t> </a:t>
            </a:r>
            <a:r>
              <a:rPr lang="uk-UA" sz="2800" dirty="0" smtClean="0"/>
              <a:t>Електроліти                             Неелектроліти</a:t>
            </a:r>
          </a:p>
          <a:p>
            <a:pPr>
              <a:buNone/>
            </a:pPr>
            <a:r>
              <a:rPr lang="uk-UA" sz="1800" dirty="0" smtClean="0"/>
              <a:t>Водні розчини,або розплави,                                 Водні розчини, або розплави, не                                                         </a:t>
            </a:r>
          </a:p>
          <a:p>
            <a:pPr>
              <a:buNone/>
            </a:pPr>
            <a:r>
              <a:rPr lang="uk-UA" sz="1800" dirty="0" smtClean="0"/>
              <a:t>Проводять електричний струм                               проводять електричний струм    </a:t>
            </a:r>
          </a:p>
          <a:p>
            <a:pPr>
              <a:buNone/>
            </a:pPr>
            <a:r>
              <a:rPr lang="uk-UA" sz="1800" dirty="0" smtClean="0"/>
              <a:t>(солі, луги, кислоти);мають </a:t>
            </a:r>
            <a:r>
              <a:rPr lang="uk-UA" sz="1800" dirty="0" err="1" smtClean="0"/>
              <a:t>йонний</a:t>
            </a:r>
            <a:r>
              <a:rPr lang="uk-UA" sz="1800" dirty="0" smtClean="0"/>
              <a:t>                        (кисень, водень, цукор, спирт);</a:t>
            </a:r>
          </a:p>
          <a:p>
            <a:pPr>
              <a:buNone/>
            </a:pPr>
            <a:r>
              <a:rPr lang="uk-UA" sz="1800" dirty="0" smtClean="0"/>
              <a:t>чи сильно полярний ковалентний                          мають ковалентний неполярній </a:t>
            </a:r>
          </a:p>
          <a:p>
            <a:pPr>
              <a:buNone/>
            </a:pPr>
            <a:r>
              <a:rPr lang="uk-UA" sz="1800" dirty="0" err="1" smtClean="0"/>
              <a:t>зв</a:t>
            </a:r>
            <a:r>
              <a:rPr lang="en-US" sz="1800" dirty="0" smtClean="0"/>
              <a:t>`</a:t>
            </a:r>
            <a:r>
              <a:rPr lang="uk-UA" sz="1800" dirty="0" err="1" smtClean="0"/>
              <a:t>язок</a:t>
            </a:r>
            <a:r>
              <a:rPr lang="uk-UA" sz="1800" dirty="0" smtClean="0"/>
              <a:t>.                                                                     або </a:t>
            </a:r>
            <a:r>
              <a:rPr lang="uk-UA" sz="1800" dirty="0" err="1" smtClean="0"/>
              <a:t>малополярний</a:t>
            </a:r>
            <a:r>
              <a:rPr lang="uk-UA" sz="1800" dirty="0" smtClean="0"/>
              <a:t> </a:t>
            </a:r>
            <a:r>
              <a:rPr lang="uk-UA" sz="1800" dirty="0" err="1" smtClean="0"/>
              <a:t>зв</a:t>
            </a:r>
            <a:r>
              <a:rPr lang="en-US" sz="1800" dirty="0" smtClean="0"/>
              <a:t>`</a:t>
            </a:r>
            <a:r>
              <a:rPr lang="uk-UA" sz="1800" dirty="0" err="1" smtClean="0"/>
              <a:t>язок</a:t>
            </a:r>
            <a:r>
              <a:rPr lang="uk-UA" sz="1800" dirty="0" smtClean="0"/>
              <a:t>.</a:t>
            </a:r>
          </a:p>
        </p:txBody>
      </p:sp>
      <p:sp>
        <p:nvSpPr>
          <p:cNvPr id="5" name="Стрелка углом вверх 4"/>
          <p:cNvSpPr/>
          <p:nvPr/>
        </p:nvSpPr>
        <p:spPr>
          <a:xfrm flipV="1">
            <a:off x="5357818" y="2143116"/>
            <a:ext cx="1143008" cy="91155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углом вверх 5"/>
          <p:cNvSpPr/>
          <p:nvPr/>
        </p:nvSpPr>
        <p:spPr>
          <a:xfrm flipH="1" flipV="1">
            <a:off x="1357290" y="2071678"/>
            <a:ext cx="1143008" cy="1000132"/>
          </a:xfrm>
          <a:prstGeom prst="bentUpArrow">
            <a:avLst>
              <a:gd name="adj1" fmla="val 25000"/>
              <a:gd name="adj2" fmla="val 2422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686800" cy="838200"/>
          </a:xfrm>
        </p:spPr>
        <p:txBody>
          <a:bodyPr/>
          <a:lstStyle/>
          <a:p>
            <a:r>
              <a:rPr lang="uk-UA" dirty="0" smtClean="0"/>
              <a:t>             Електроліти: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500174"/>
          <a:ext cx="8686800" cy="4792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1000132"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Сильні</a:t>
                      </a:r>
                      <a:endParaRPr lang="ru-RU" sz="4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Слабкі</a:t>
                      </a:r>
                      <a:endParaRPr lang="ru-RU" sz="4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Середньої сили</a:t>
                      </a:r>
                      <a:endParaRPr lang="ru-RU" sz="40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481831">
                <a:tc>
                  <a:txBody>
                    <a:bodyPr/>
                    <a:lstStyle/>
                    <a:p>
                      <a:r>
                        <a:rPr lang="uk-UA" dirty="0" smtClean="0"/>
                        <a:t>Дисоціюють на </a:t>
                      </a:r>
                      <a:r>
                        <a:rPr lang="uk-UA" dirty="0" err="1" smtClean="0"/>
                        <a:t>йони</a:t>
                      </a:r>
                      <a:r>
                        <a:rPr lang="uk-UA" dirty="0" smtClean="0"/>
                        <a:t> повністю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US" dirty="0" smtClean="0"/>
                        <a:t>H2SO4,HNO3,HCl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HBr</a:t>
                      </a:r>
                      <a:r>
                        <a:rPr lang="en-US" baseline="0" dirty="0" smtClean="0"/>
                        <a:t>, HClO4, HMnO4.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 </a:t>
                      </a:r>
                      <a:r>
                        <a:rPr lang="uk-UA" baseline="0" dirty="0" err="1" smtClean="0"/>
                        <a:t>Луги-</a:t>
                      </a:r>
                      <a:r>
                        <a:rPr lang="uk-UA" baseline="0" dirty="0" smtClean="0"/>
                        <a:t> гідроксиди лужних і лужноземельних металів.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uk-UA" baseline="0" dirty="0" smtClean="0"/>
                        <a:t> Розчини майже усіх солей.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Дисоціюють на </a:t>
                      </a:r>
                      <a:r>
                        <a:rPr lang="uk-UA" dirty="0" err="1" smtClean="0"/>
                        <a:t>йони</a:t>
                      </a:r>
                      <a:r>
                        <a:rPr lang="uk-UA" dirty="0" smtClean="0"/>
                        <a:t> частково.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uk-UA" baseline="0" dirty="0" smtClean="0"/>
                        <a:t>Кислоти </a:t>
                      </a:r>
                      <a:r>
                        <a:rPr lang="en-US" baseline="0" dirty="0" smtClean="0"/>
                        <a:t>H2CO3, H2S, </a:t>
                      </a:r>
                      <a:r>
                        <a:rPr lang="en-US" baseline="0" dirty="0" err="1" smtClean="0"/>
                        <a:t>HClO</a:t>
                      </a:r>
                      <a:r>
                        <a:rPr lang="en-US" baseline="0" dirty="0" smtClean="0"/>
                        <a:t>, HCN, H2SiO3.</a:t>
                      </a:r>
                    </a:p>
                    <a:p>
                      <a:pPr marL="342900" indent="-342900">
                        <a:buAutoNum type="arabicParenR"/>
                      </a:pPr>
                      <a:r>
                        <a:rPr lang="en-US" baseline="0" dirty="0" smtClean="0"/>
                        <a:t> </a:t>
                      </a:r>
                      <a:r>
                        <a:rPr lang="uk-UA" baseline="0" dirty="0" smtClean="0"/>
                        <a:t>Основі, не розчинні у воді, а також </a:t>
                      </a:r>
                      <a:r>
                        <a:rPr lang="en-US" baseline="0" dirty="0" smtClean="0"/>
                        <a:t>NH4OH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H2SO3, H3PO4.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uk-UA" dirty="0" smtClean="0"/>
              <a:t>Механізм дисоціації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0" y="1214422"/>
            <a:ext cx="8991600" cy="4865703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Схема електричної дисоціації хлороводню </a:t>
            </a:r>
            <a:r>
              <a:rPr lang="en-US" sz="2400" dirty="0" err="1" smtClean="0"/>
              <a:t>HCl</a:t>
            </a:r>
            <a:r>
              <a:rPr lang="en-US" sz="2400" dirty="0" smtClean="0"/>
              <a:t> </a:t>
            </a:r>
            <a:r>
              <a:rPr lang="uk-UA" sz="2400" dirty="0" smtClean="0"/>
              <a:t>у водному розчині.</a:t>
            </a:r>
          </a:p>
          <a:p>
            <a:pPr>
              <a:buNone/>
            </a:pPr>
            <a:r>
              <a:rPr lang="uk-UA" sz="2400" dirty="0" smtClean="0"/>
              <a:t>1-</a:t>
            </a:r>
            <a:r>
              <a:rPr lang="uk-UA" sz="2000" dirty="0" smtClean="0"/>
              <a:t>Полярна молекула </a:t>
            </a:r>
            <a:r>
              <a:rPr lang="en-US" sz="2000" dirty="0" err="1" smtClean="0"/>
              <a:t>HCl</a:t>
            </a:r>
            <a:r>
              <a:rPr lang="ru-RU" sz="2000" dirty="0" smtClean="0"/>
              <a:t> </a:t>
            </a:r>
            <a:r>
              <a:rPr lang="uk-UA" sz="2000" dirty="0" smtClean="0"/>
              <a:t>на початку гідратації;</a:t>
            </a:r>
          </a:p>
          <a:p>
            <a:pPr>
              <a:buNone/>
            </a:pPr>
            <a:r>
              <a:rPr lang="uk-UA" sz="2000" dirty="0" smtClean="0"/>
              <a:t>2-перетворення полярної молекули на </a:t>
            </a:r>
            <a:r>
              <a:rPr lang="uk-UA" sz="2000" dirty="0" err="1" smtClean="0"/>
              <a:t>йони</a:t>
            </a:r>
            <a:r>
              <a:rPr lang="uk-UA" sz="2000" dirty="0" smtClean="0"/>
              <a:t> під впливом диполів води;</a:t>
            </a:r>
          </a:p>
          <a:p>
            <a:pPr>
              <a:buNone/>
            </a:pPr>
            <a:r>
              <a:rPr lang="uk-UA" sz="2000" dirty="0" smtClean="0"/>
              <a:t>3-гідратований катіон;</a:t>
            </a:r>
          </a:p>
          <a:p>
            <a:pPr>
              <a:buNone/>
            </a:pPr>
            <a:r>
              <a:rPr lang="uk-UA" sz="2000" dirty="0" smtClean="0"/>
              <a:t>4-гідратований аніон.</a:t>
            </a:r>
          </a:p>
        </p:txBody>
      </p:sp>
      <p:pic>
        <p:nvPicPr>
          <p:cNvPr id="1026" name="Picture 2" descr="C:\Users\Рита\Desktop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54424"/>
            <a:ext cx="7643866" cy="3303576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071678"/>
            <a:ext cx="9144000" cy="4786322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"/>
            <a:ext cx="8839200" cy="928669"/>
          </a:xfrm>
        </p:spPr>
        <p:txBody>
          <a:bodyPr>
            <a:normAutofit/>
          </a:bodyPr>
          <a:lstStyle/>
          <a:p>
            <a:r>
              <a:rPr lang="uk-UA" sz="2000" dirty="0" smtClean="0"/>
              <a:t>Схема електричної дисоціації Натрій Хлориду </a:t>
            </a:r>
            <a:r>
              <a:rPr lang="en-US" sz="2000" dirty="0" err="1" smtClean="0"/>
              <a:t>NaCl</a:t>
            </a:r>
            <a:r>
              <a:rPr lang="uk-UA" sz="2000" dirty="0" smtClean="0"/>
              <a:t> у водному розчині.</a:t>
            </a:r>
            <a:endParaRPr lang="ru-RU" sz="2000" dirty="0"/>
          </a:p>
        </p:txBody>
      </p:sp>
      <p:pic>
        <p:nvPicPr>
          <p:cNvPr id="4" name="Picture 2" descr="C:\Users\Рита\Desktop\Безымянный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57200"/>
            <a:ext cx="8929718" cy="838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Механізм процесу електричної дисоціації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>
            <a:normAutofit fontScale="85000" lnSpcReduction="20000"/>
          </a:bodyPr>
          <a:lstStyle/>
          <a:p>
            <a:pPr indent="363538" algn="just"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Молекули розчинника відіграють важливу роль у процесі електролітичної дисоціації. </a:t>
            </a:r>
          </a:p>
          <a:p>
            <a:pPr indent="363538" algn="just"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Розглянемо на прикладі води, як молекули розчинника зумовлюють розпад речовин на іони: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1938" indent="-261938" algn="just" eaLnBrk="0" hangingPunct="0"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молекула води має два ковалентних зв'язки між атомами водню та кисню;</a:t>
            </a:r>
          </a:p>
          <a:p>
            <a:pPr marL="261938" indent="-261938" algn="just" eaLnBrk="0" hangingPunct="0">
              <a:buFont typeface="Arial" pitchFamily="34" charset="0"/>
              <a:buChar char="•"/>
              <a:defRPr/>
            </a:pP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Оксиген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—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більш електронегативний елемент, ніж Гідроген, і тому спільна електронна пара відтягнута до атома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Оксигену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 просторі зв'язки О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—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 молекули води розміщені не по прямій лінії, а під кутом близько 105°. Завдяки цьому на одному кінці молекули, з боку атома </a:t>
            </a:r>
            <a:r>
              <a:rPr lang="uk-UA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Оксигену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є певний надлишок негативного електричного заряду, а на протилежному, а з боку атомів Гідрогену,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Times New Roman" pitchFamily="18" charset="0"/>
              </a:rPr>
              <a:t>—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надлишок позитивного заряду;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61938" indent="-261938" algn="just" eaLnBrk="0" hangingPunct="0"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молекули води полярні (їх називають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диполями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Реакції обміну між розчинами електронів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14612" y="4071942"/>
            <a:ext cx="5848360" cy="2008183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perspective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uk-UA" sz="2800" dirty="0" smtClean="0"/>
              <a:t>Реакції </a:t>
            </a:r>
            <a:r>
              <a:rPr lang="uk-UA" sz="2800" dirty="0" err="1" smtClean="0"/>
              <a:t>йонного</a:t>
            </a:r>
            <a:r>
              <a:rPr lang="uk-UA" sz="2800" dirty="0" smtClean="0"/>
              <a:t> обміну – </a:t>
            </a:r>
            <a:r>
              <a:rPr lang="uk-UA" sz="2400" dirty="0" smtClean="0"/>
              <a:t>хімічні реакції, що відбуваються у розчинах електролітів за участі </a:t>
            </a:r>
            <a:r>
              <a:rPr lang="uk-UA" sz="2400" dirty="0" err="1" smtClean="0"/>
              <a:t>йонів</a:t>
            </a:r>
            <a:r>
              <a:rPr lang="uk-UA" sz="2400" dirty="0" smtClean="0"/>
              <a:t> без зміни ступенів окиснення елементів.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8712968" cy="6324600"/>
          </a:xfrm>
        </p:spPr>
        <p:txBody>
          <a:bodyPr vert="vert270">
            <a:normAutofit/>
          </a:bodyPr>
          <a:lstStyle/>
          <a:p>
            <a:pPr marL="641033" lvl="1" indent="-274320" eaLnBrk="1" fontAlgn="auto" hangingPunct="1">
              <a:lnSpc>
                <a:spcPts val="288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uk-UA" dirty="0" smtClean="0"/>
              <a:t> Умови перебігу реакцій </a:t>
            </a:r>
            <a:r>
              <a:rPr lang="uk-UA" dirty="0" err="1" smtClean="0"/>
              <a:t>йонного</a:t>
            </a:r>
            <a:r>
              <a:rPr lang="uk-UA" dirty="0" smtClean="0"/>
              <a:t> обміну  </a:t>
            </a:r>
            <a:r>
              <a:rPr lang="uk-UA" dirty="0" err="1" smtClean="0"/>
              <a:t>“до</a:t>
            </a:r>
            <a:r>
              <a:rPr lang="uk-UA" dirty="0" smtClean="0"/>
              <a:t> </a:t>
            </a:r>
            <a:r>
              <a:rPr lang="uk-UA" dirty="0" err="1" smtClean="0"/>
              <a:t>кінця”</a:t>
            </a:r>
            <a:r>
              <a:rPr lang="uk-UA" dirty="0" smtClean="0"/>
              <a:t> (правило </a:t>
            </a:r>
            <a:r>
              <a:rPr lang="uk-UA" dirty="0" err="1" smtClean="0"/>
              <a:t>Бертолле</a:t>
            </a:r>
            <a:r>
              <a:rPr lang="uk-UA" dirty="0" smtClean="0"/>
              <a:t>)</a:t>
            </a:r>
            <a:r>
              <a:rPr lang="en-US" sz="2200" b="1" dirty="0" smtClean="0">
                <a:ea typeface="Calibri" pitchFamily="34" charset="0"/>
                <a:cs typeface="Times New Roman" pitchFamily="18" charset="0"/>
              </a:rPr>
              <a:t> </a:t>
            </a:r>
            <a:endParaRPr lang="uk-UA" b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-1809774" y="3238477"/>
            <a:ext cx="6048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1214414" y="1198563"/>
            <a:ext cx="404836" cy="158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19250" y="0"/>
            <a:ext cx="7524750" cy="2708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Коли утворюються речовини, які практично не дисоціюють і залишають сферу реакцій.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Осад      нерозчинні або малорозчинні сполуки.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2.Летка 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речовина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(газ)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2627313" y="1125538"/>
            <a:ext cx="2159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1285852" y="1701800"/>
            <a:ext cx="406423" cy="126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627313" y="1700213"/>
            <a:ext cx="3603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1" name="Rectangle 2"/>
          <p:cNvSpPr>
            <a:spLocks noChangeArrowheads="1"/>
          </p:cNvSpPr>
          <p:nvPr/>
        </p:nvSpPr>
        <p:spPr bwMode="auto">
          <a:xfrm>
            <a:off x="2916238" y="868363"/>
            <a:ext cx="3311525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endParaRPr lang="uk-UA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Леткі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кислоти: НСІ, Н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F,</a:t>
            </a:r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HBr,</a:t>
            </a:r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HI,</a:t>
            </a:r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S, HNO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9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endParaRPr lang="en-US" sz="9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 sz="9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9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2000" b="1" baseline="-25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O</a:t>
            </a:r>
            <a:endParaRPr lang="uk-UA" sz="20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2000" b="1" baseline="-25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lang="en-US" sz="2000" b="1" baseline="-25000">
                <a:latin typeface="Constantia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uk-UA" sz="2000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r>
              <a:rPr lang="en-US" sz="2000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CO</a:t>
            </a:r>
            <a:r>
              <a:rPr lang="en-US" sz="2000" b="1" baseline="-25000">
                <a:latin typeface="Constantia" pitchFamily="18" charset="0"/>
                <a:ea typeface="Calibri" pitchFamily="34" charset="0"/>
                <a:cs typeface="Times New Roman" pitchFamily="18" charset="0"/>
              </a:rPr>
              <a:t>2 </a:t>
            </a:r>
          </a:p>
          <a:p>
            <a:endParaRPr lang="uk-UA" sz="2000"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uk-UA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3779838" y="2420938"/>
            <a:ext cx="43180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3779838" y="2924175"/>
            <a:ext cx="504825" cy="217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44" name="AutoShape 3"/>
          <p:cNvCxnSpPr>
            <a:cxnSpLocks noChangeShapeType="1"/>
          </p:cNvCxnSpPr>
          <p:nvPr/>
        </p:nvCxnSpPr>
        <p:spPr bwMode="auto">
          <a:xfrm flipV="1">
            <a:off x="4716463" y="4076700"/>
            <a:ext cx="9525" cy="266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4045" name="Rectangle 5"/>
          <p:cNvSpPr>
            <a:spLocks noChangeArrowheads="1"/>
          </p:cNvSpPr>
          <p:nvPr/>
        </p:nvSpPr>
        <p:spPr bwMode="auto">
          <a:xfrm>
            <a:off x="6443663" y="1412875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uk-UA">
              <a:latin typeface="Constantia" pitchFamily="18" charset="0"/>
            </a:endParaRPr>
          </a:p>
        </p:txBody>
      </p:sp>
      <p:sp>
        <p:nvSpPr>
          <p:cNvPr id="44046" name="Rectangle 6"/>
          <p:cNvSpPr>
            <a:spLocks noChangeArrowheads="1"/>
          </p:cNvSpPr>
          <p:nvPr/>
        </p:nvSpPr>
        <p:spPr bwMode="auto">
          <a:xfrm>
            <a:off x="2771775" y="3660775"/>
            <a:ext cx="259238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sz="2000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sz="2000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lang="en-US" sz="2000" b="1">
              <a:latin typeface="Constantia" pitchFamily="18" charset="0"/>
              <a:ea typeface="Calibri" pitchFamily="34" charset="0"/>
              <a:cs typeface="Times New Roman" pitchFamily="18" charset="0"/>
            </a:endParaRPr>
          </a:p>
          <a:p>
            <a:endParaRPr lang="en-US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3635375" y="3500438"/>
            <a:ext cx="649288" cy="22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48" name="Rectangle 8"/>
          <p:cNvSpPr>
            <a:spLocks noChangeArrowheads="1"/>
          </p:cNvSpPr>
          <p:nvPr/>
        </p:nvSpPr>
        <p:spPr bwMode="auto">
          <a:xfrm>
            <a:off x="4140200" y="3989388"/>
            <a:ext cx="863600" cy="40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1085850" algn="l"/>
              </a:tabLst>
            </a:pPr>
            <a:r>
              <a:rPr lang="en-US" sz="2000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sz="2000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lang="en-US" sz="2000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3635375" y="3933825"/>
            <a:ext cx="576263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0" name="Прямоугольник 44"/>
          <p:cNvSpPr>
            <a:spLocks noChangeArrowheads="1"/>
          </p:cNvSpPr>
          <p:nvPr/>
        </p:nvSpPr>
        <p:spPr bwMode="auto">
          <a:xfrm>
            <a:off x="4251325" y="3244850"/>
            <a:ext cx="8143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Constantia" pitchFamily="18" charset="0"/>
              </a:rPr>
              <a:t>  H</a:t>
            </a:r>
            <a:r>
              <a:rPr lang="en-US" sz="2000" b="1" baseline="-25000">
                <a:latin typeface="Constantia" pitchFamily="18" charset="0"/>
              </a:rPr>
              <a:t>2</a:t>
            </a:r>
            <a:r>
              <a:rPr lang="en-US" sz="2000" b="1">
                <a:latin typeface="Constantia" pitchFamily="18" charset="0"/>
              </a:rPr>
              <a:t>O</a:t>
            </a:r>
            <a:endParaRPr lang="uk-UA" sz="2000">
              <a:latin typeface="Constantia" pitchFamily="18" charset="0"/>
            </a:endParaRPr>
          </a:p>
        </p:txBody>
      </p:sp>
      <p:cxnSp>
        <p:nvCxnSpPr>
          <p:cNvPr id="44051" name="AutoShape 3"/>
          <p:cNvCxnSpPr>
            <a:cxnSpLocks noChangeShapeType="1"/>
          </p:cNvCxnSpPr>
          <p:nvPr/>
        </p:nvCxnSpPr>
        <p:spPr bwMode="auto">
          <a:xfrm flipV="1">
            <a:off x="4859338" y="2781300"/>
            <a:ext cx="9525" cy="2667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48" name="Прямая со стрелкой 47"/>
          <p:cNvCxnSpPr/>
          <p:nvPr/>
        </p:nvCxnSpPr>
        <p:spPr>
          <a:xfrm>
            <a:off x="1214414" y="4929198"/>
            <a:ext cx="433386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3" name="TextBox 51"/>
          <p:cNvSpPr txBox="1">
            <a:spLocks noChangeArrowheads="1"/>
          </p:cNvSpPr>
          <p:nvPr/>
        </p:nvSpPr>
        <p:spPr bwMode="auto">
          <a:xfrm>
            <a:off x="1619250" y="4724400"/>
            <a:ext cx="15843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uk-UA" b="1">
                <a:latin typeface="Times New Roman" pitchFamily="18" charset="0"/>
                <a:cs typeface="Times New Roman" pitchFamily="18" charset="0"/>
              </a:rPr>
              <a:t>Слабкі</a:t>
            </a:r>
          </a:p>
          <a:p>
            <a:r>
              <a:rPr lang="uk-UA" b="1">
                <a:latin typeface="Times New Roman" pitchFamily="18" charset="0"/>
                <a:cs typeface="Times New Roman" pitchFamily="18" charset="0"/>
              </a:rPr>
              <a:t>електроліти  </a:t>
            </a:r>
          </a:p>
        </p:txBody>
      </p:sp>
      <p:cxnSp>
        <p:nvCxnSpPr>
          <p:cNvPr id="54" name="Прямая со стрелкой 53"/>
          <p:cNvCxnSpPr/>
          <p:nvPr/>
        </p:nvCxnSpPr>
        <p:spPr>
          <a:xfrm>
            <a:off x="2771775" y="4941888"/>
            <a:ext cx="3603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055" name="Rectangle 9"/>
          <p:cNvSpPr>
            <a:spLocks noChangeArrowheads="1"/>
          </p:cNvSpPr>
          <p:nvPr/>
        </p:nvSpPr>
        <p:spPr bwMode="auto">
          <a:xfrm>
            <a:off x="3276600" y="4724400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H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O, CH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COOH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cxnSp>
        <p:nvCxnSpPr>
          <p:cNvPr id="76" name="Соединительная линия уступом 75"/>
          <p:cNvCxnSpPr/>
          <p:nvPr/>
        </p:nvCxnSpPr>
        <p:spPr>
          <a:xfrm rot="16200000" flipH="1">
            <a:off x="5795170" y="2132806"/>
            <a:ext cx="3313112" cy="2447925"/>
          </a:xfrm>
          <a:prstGeom prst="bentConnector3">
            <a:avLst>
              <a:gd name="adj1" fmla="val 1149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 flipH="1" flipV="1">
            <a:off x="7055644" y="3393282"/>
            <a:ext cx="3240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>
            <a:stCxn id="44041" idx="3"/>
          </p:cNvCxnSpPr>
          <p:nvPr/>
        </p:nvCxnSpPr>
        <p:spPr>
          <a:xfrm flipV="1">
            <a:off x="6227763" y="2349500"/>
            <a:ext cx="2447925" cy="11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Скругленная соединительная линия 88"/>
          <p:cNvCxnSpPr/>
          <p:nvPr/>
        </p:nvCxnSpPr>
        <p:spPr>
          <a:xfrm rot="16200000" flipH="1">
            <a:off x="6192044" y="1593057"/>
            <a:ext cx="1296987" cy="10795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Скругленная соединительная линия 89"/>
          <p:cNvCxnSpPr/>
          <p:nvPr/>
        </p:nvCxnSpPr>
        <p:spPr>
          <a:xfrm rot="5400000">
            <a:off x="7451725" y="1628776"/>
            <a:ext cx="1296987" cy="100806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Овал 98"/>
          <p:cNvSpPr/>
          <p:nvPr/>
        </p:nvSpPr>
        <p:spPr>
          <a:xfrm>
            <a:off x="6804025" y="3644900"/>
            <a:ext cx="647700" cy="576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4062" name="Rectangle 10"/>
          <p:cNvSpPr>
            <a:spLocks noChangeArrowheads="1"/>
          </p:cNvSpPr>
          <p:nvPr/>
        </p:nvSpPr>
        <p:spPr bwMode="auto">
          <a:xfrm>
            <a:off x="6875463" y="3475038"/>
            <a:ext cx="5762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                Na</a:t>
            </a:r>
            <a:r>
              <a:rPr lang="en-US" b="1" baseline="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7812088" y="2997200"/>
            <a:ext cx="647700" cy="576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3" name="Овал 102"/>
          <p:cNvSpPr/>
          <p:nvPr/>
        </p:nvSpPr>
        <p:spPr>
          <a:xfrm>
            <a:off x="7740650" y="4149725"/>
            <a:ext cx="647700" cy="57467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104" name="Овал 103"/>
          <p:cNvSpPr/>
          <p:nvPr/>
        </p:nvSpPr>
        <p:spPr>
          <a:xfrm>
            <a:off x="6588125" y="2708275"/>
            <a:ext cx="647700" cy="57626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/>
          </a:p>
        </p:txBody>
      </p:sp>
      <p:sp>
        <p:nvSpPr>
          <p:cNvPr id="44066" name="Rectangle 11"/>
          <p:cNvSpPr>
            <a:spLocks noChangeArrowheads="1"/>
          </p:cNvSpPr>
          <p:nvPr/>
        </p:nvSpPr>
        <p:spPr bwMode="auto">
          <a:xfrm>
            <a:off x="7885113" y="3136900"/>
            <a:ext cx="5381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K</a:t>
            </a:r>
            <a:r>
              <a:rPr lang="en-US" b="1" baseline="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+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067" name="Rectangle 12"/>
          <p:cNvSpPr>
            <a:spLocks noChangeArrowheads="1"/>
          </p:cNvSpPr>
          <p:nvPr/>
        </p:nvSpPr>
        <p:spPr bwMode="auto">
          <a:xfrm>
            <a:off x="6516688" y="2781300"/>
            <a:ext cx="755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lang="en-US" b="1" baseline="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2-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068" name="Rectangle 13"/>
          <p:cNvSpPr>
            <a:spLocks noChangeArrowheads="1"/>
          </p:cNvSpPr>
          <p:nvPr/>
        </p:nvSpPr>
        <p:spPr bwMode="auto">
          <a:xfrm>
            <a:off x="7885113" y="4292600"/>
            <a:ext cx="4667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Cl</a:t>
            </a:r>
            <a:r>
              <a:rPr lang="en-US" b="1" baseline="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-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069" name="Rectangle 14"/>
          <p:cNvSpPr>
            <a:spLocks noChangeArrowheads="1"/>
          </p:cNvSpPr>
          <p:nvPr/>
        </p:nvSpPr>
        <p:spPr bwMode="auto">
          <a:xfrm>
            <a:off x="7885113" y="1484313"/>
            <a:ext cx="6111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KCl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4070" name="Rectangle 15"/>
          <p:cNvSpPr>
            <a:spLocks noChangeArrowheads="1"/>
          </p:cNvSpPr>
          <p:nvPr/>
        </p:nvSpPr>
        <p:spPr bwMode="auto">
          <a:xfrm>
            <a:off x="6372225" y="1341438"/>
            <a:ext cx="9715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Na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en-US" b="1">
                <a:latin typeface="Constantia" pitchFamily="18" charset="0"/>
                <a:ea typeface="Calibri" pitchFamily="34" charset="0"/>
                <a:cs typeface="Times New Roman" pitchFamily="18" charset="0"/>
              </a:rPr>
              <a:t>SO</a:t>
            </a:r>
            <a:r>
              <a:rPr lang="en-US" b="1" baseline="-30000">
                <a:latin typeface="Constantia" pitchFamily="18" charset="0"/>
                <a:ea typeface="Calibri" pitchFamily="34" charset="0"/>
                <a:cs typeface="Times New Roman" pitchFamily="18" charset="0"/>
              </a:rPr>
              <a:t>4</a:t>
            </a:r>
            <a:endParaRPr lang="en-US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407</Words>
  <Application>Microsoft Office PowerPoint</Application>
  <PresentationFormat>Экран (4:3)</PresentationFormat>
  <Paragraphs>67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Електролітична  дисоціація</vt:lpstr>
      <vt:lpstr>Електроліти  й  неелектроліти</vt:lpstr>
      <vt:lpstr>             Електроліти:</vt:lpstr>
      <vt:lpstr>Механізм дисоціації</vt:lpstr>
      <vt:lpstr>Презентация PowerPoint</vt:lpstr>
      <vt:lpstr>Механізм процесу електричної дисоціації </vt:lpstr>
      <vt:lpstr>Реакції обміну між розчинами електронів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Електролітична  дисоціація</dc:title>
  <dc:creator>Рита</dc:creator>
  <cp:lastModifiedBy>Rita</cp:lastModifiedBy>
  <cp:revision>22</cp:revision>
  <dcterms:created xsi:type="dcterms:W3CDTF">2011-10-07T15:48:14Z</dcterms:created>
  <dcterms:modified xsi:type="dcterms:W3CDTF">2015-01-27T17:39:59Z</dcterms:modified>
</cp:coreProperties>
</file>