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56" r:id="rId2"/>
    <p:sldId id="272" r:id="rId3"/>
    <p:sldId id="257" r:id="rId4"/>
    <p:sldId id="273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89" autoAdjust="0"/>
    <p:restoredTop sz="94190" autoAdjust="0"/>
  </p:normalViewPr>
  <p:slideViewPr>
    <p:cSldViewPr>
      <p:cViewPr varScale="1">
        <p:scale>
          <a:sx n="70" d="100"/>
          <a:sy n="70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300F1-EBBE-4B4A-9D45-D8582F4419CD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F4E68-49A7-432E-A081-7C20A7AE3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F4E68-49A7-432E-A081-7C20A7AE349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89D7-CFDA-4792-99CF-1450BAAEBD9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377CA7-15EF-47DC-86DF-F7E40DF48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89D7-CFDA-4792-99CF-1450BAAEBD9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7CA7-15EF-47DC-86DF-F7E40DF48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89D7-CFDA-4792-99CF-1450BAAEBD9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7CA7-15EF-47DC-86DF-F7E40DF48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89D7-CFDA-4792-99CF-1450BAAEBD9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377CA7-15EF-47DC-86DF-F7E40DF48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89D7-CFDA-4792-99CF-1450BAAEBD9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7CA7-15EF-47DC-86DF-F7E40DF48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89D7-CFDA-4792-99CF-1450BAAEBD9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7CA7-15EF-47DC-86DF-F7E40DF48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89D7-CFDA-4792-99CF-1450BAAEBD9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B377CA7-15EF-47DC-86DF-F7E40DF48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89D7-CFDA-4792-99CF-1450BAAEBD9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7CA7-15EF-47DC-86DF-F7E40DF48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89D7-CFDA-4792-99CF-1450BAAEBD9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7CA7-15EF-47DC-86DF-F7E40DF48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89D7-CFDA-4792-99CF-1450BAAEBD9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7CA7-15EF-47DC-86DF-F7E40DF48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89D7-CFDA-4792-99CF-1450BAAEBD9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7CA7-15EF-47DC-86DF-F7E40DF48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6D89D7-CFDA-4792-99CF-1450BAAEBD9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B377CA7-15EF-47DC-86DF-F7E40DF48B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4378" y="1357298"/>
            <a:ext cx="9358378" cy="2071702"/>
          </a:xfrm>
        </p:spPr>
        <p:txBody>
          <a:bodyPr/>
          <a:lstStyle/>
          <a:p>
            <a:pPr algn="r"/>
            <a:r>
              <a:rPr lang="ru-RU" dirty="0" err="1" smtClean="0"/>
              <a:t>харчування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радіоактивної</a:t>
            </a:r>
            <a:r>
              <a:rPr lang="ru-RU" dirty="0" smtClean="0"/>
              <a:t> </a:t>
            </a:r>
            <a:r>
              <a:rPr lang="ru-RU" dirty="0" err="1" smtClean="0"/>
              <a:t>небезпеки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357826"/>
            <a:ext cx="8643966" cy="128586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uk-UA" dirty="0" smtClean="0"/>
              <a:t>Підготувала</a:t>
            </a:r>
          </a:p>
          <a:p>
            <a:pPr algn="r"/>
            <a:r>
              <a:rPr lang="uk-UA" dirty="0" smtClean="0"/>
              <a:t>учениця 302 групи</a:t>
            </a:r>
          </a:p>
          <a:p>
            <a:pPr algn="r"/>
            <a:r>
              <a:rPr lang="uk-UA" dirty="0" smtClean="0"/>
              <a:t>Авіакосмічного ліцею </a:t>
            </a:r>
            <a:r>
              <a:rPr lang="uk-UA" dirty="0" err="1" smtClean="0"/>
              <a:t>ім.І.Сікорського</a:t>
            </a:r>
            <a:r>
              <a:rPr lang="uk-UA" dirty="0" smtClean="0"/>
              <a:t> НАУ</a:t>
            </a:r>
            <a:br>
              <a:rPr lang="uk-UA" dirty="0" smtClean="0"/>
            </a:br>
            <a:r>
              <a:rPr lang="uk-UA" dirty="0" smtClean="0"/>
              <a:t>Гріднєва Ангеліна Валеріївна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652158"/>
          <a:ext cx="4429124" cy="6205842"/>
        </p:xfrm>
        <a:graphic>
          <a:graphicData uri="http://schemas.openxmlformats.org/drawingml/2006/table">
            <a:tbl>
              <a:tblPr/>
              <a:tblGrid>
                <a:gridCol w="3086718"/>
                <a:gridCol w="1342406"/>
              </a:tblGrid>
              <a:tr h="419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Продукти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Вм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іст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йод</a:t>
                      </a: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7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  <a:cs typeface="Times New Roman"/>
                        </a:rPr>
                        <a:t>1. Морепродукт</a:t>
                      </a:r>
                      <a:r>
                        <a:rPr lang="uk-UA" sz="1600" i="1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Морська капуста суха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200000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Морський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окунь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Нототен</a:t>
                      </a: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Тр</a:t>
                      </a: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ска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Хек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Креветки (м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’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ясо)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  <a:cs typeface="Times New Roman"/>
                        </a:rPr>
                        <a:t>2. Яйцо ку</a:t>
                      </a:r>
                      <a:r>
                        <a:rPr lang="uk-UA" sz="1600" i="1">
                          <a:latin typeface="Times New Roman"/>
                          <a:ea typeface="Times New Roman"/>
                          <a:cs typeface="Times New Roman"/>
                        </a:rPr>
                        <a:t>ряче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Яєчний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порошок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3. </a:t>
                      </a:r>
                      <a:r>
                        <a:rPr lang="ru-RU" sz="1600" i="1">
                          <a:latin typeface="Times New Roman"/>
                          <a:ea typeface="Times New Roman"/>
                          <a:cs typeface="Times New Roman"/>
                        </a:rPr>
                        <a:t>Молоко </a:t>
                      </a:r>
                      <a:r>
                        <a:rPr lang="uk-UA" sz="1600" i="1">
                          <a:latin typeface="Times New Roman"/>
                          <a:ea typeface="Times New Roman"/>
                          <a:cs typeface="Times New Roman"/>
                        </a:rPr>
                        <a:t>сухе цільне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346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Молоко </a:t>
                      </a: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стерилізоване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7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  <a:cs typeface="Times New Roman"/>
                        </a:rPr>
                        <a:t>4. М</a:t>
                      </a:r>
                      <a:r>
                        <a:rPr lang="en-US" sz="1600" i="1">
                          <a:latin typeface="Times New Roman"/>
                          <a:ea typeface="Times New Roman"/>
                          <a:cs typeface="Times New Roman"/>
                        </a:rPr>
                        <a:t>’</a:t>
                      </a:r>
                      <a:r>
                        <a:rPr lang="ru-RU" sz="1600" i="1">
                          <a:latin typeface="Times New Roman"/>
                          <a:ea typeface="Times New Roman"/>
                          <a:cs typeface="Times New Roman"/>
                        </a:rPr>
                        <a:t>ясопродукты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Говядина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7,2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Свинина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6,6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’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ясо кролика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7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  <a:cs typeface="Times New Roman"/>
                        </a:rPr>
                        <a:t>Субпродукты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ечінка яловича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6,3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Серце</a:t>
                      </a: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 яловиче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7,3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Печінка свиняча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13,1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Жир свіной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9,7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04" marR="21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429124" y="1071546"/>
          <a:ext cx="4714876" cy="5441750"/>
        </p:xfrm>
        <a:graphic>
          <a:graphicData uri="http://schemas.openxmlformats.org/drawingml/2006/table">
            <a:tbl>
              <a:tblPr/>
              <a:tblGrid>
                <a:gridCol w="3481779"/>
                <a:gridCol w="1233097"/>
              </a:tblGrid>
              <a:tr h="26263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5. Круп</a:t>
                      </a:r>
                      <a:r>
                        <a:rPr lang="uk-UA" sz="1600" i="1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0" marR="32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Крупа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пшенична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0" marR="32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7,8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0" marR="32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Пшоно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0" marR="32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0" marR="32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  <a:cs typeface="Times New Roman"/>
                        </a:rPr>
                        <a:t>6. </a:t>
                      </a:r>
                      <a:r>
                        <a:rPr lang="uk-UA" sz="1600" i="1">
                          <a:latin typeface="Times New Roman"/>
                          <a:ea typeface="Times New Roman"/>
                          <a:cs typeface="Times New Roman"/>
                        </a:rPr>
                        <a:t>Борошно житнє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0" marR="32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9,3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0" marR="32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Борошно пшеничне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0" marR="32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0" marR="32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  <a:cs typeface="Times New Roman"/>
                        </a:rPr>
                        <a:t>7. Ово</a:t>
                      </a:r>
                      <a:r>
                        <a:rPr lang="uk-UA" sz="1600" i="1">
                          <a:latin typeface="Times New Roman"/>
                          <a:ea typeface="Times New Roman"/>
                          <a:cs typeface="Times New Roman"/>
                        </a:rPr>
                        <a:t>чі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0" marR="32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Calibri"/>
                      </a:endParaRPr>
                    </a:p>
                  </a:txBody>
                  <a:tcPr marL="32220" marR="32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Карто</a:t>
                      </a: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пля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0" marR="32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0" marR="32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Морква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0" marR="32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0" marR="32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Редис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0" marR="32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8,9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0" marR="32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Салат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0" marR="32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8,0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0" marR="32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Часник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0" marR="32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9,0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0" marR="32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  <a:cs typeface="Times New Roman"/>
                        </a:rPr>
                        <a:t>8. Фрукт</a:t>
                      </a:r>
                      <a:r>
                        <a:rPr lang="uk-UA" sz="1600" i="1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0" marR="32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Calibri"/>
                      </a:endParaRPr>
                    </a:p>
                  </a:txBody>
                  <a:tcPr marL="32220" marR="32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Слива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0" marR="32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4.0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0" marR="32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Виноград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0" marR="32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8,0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0" marR="32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  <a:cs typeface="Times New Roman"/>
                        </a:rPr>
                        <a:t>9. Гриб</a:t>
                      </a:r>
                      <a:r>
                        <a:rPr lang="uk-UA" sz="1600" i="1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0" marR="32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Calibri"/>
                      </a:endParaRPr>
                    </a:p>
                  </a:txBody>
                  <a:tcPr marL="32220" marR="32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Шампиньони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0" marR="32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18,0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20" marR="32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76402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Таблица .4.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Основн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і харчові джерела йоду (йод-131)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571480"/>
            <a:ext cx="2215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Вітамін А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428604"/>
            <a:ext cx="35718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Вітамін С (аскорбінова кислота)</a:t>
            </a:r>
            <a:endParaRPr lang="ru-RU" sz="3200" dirty="0"/>
          </a:p>
        </p:txBody>
      </p:sp>
      <p:pic>
        <p:nvPicPr>
          <p:cNvPr id="6" name="Рисунок 5" descr="овощи зел и жел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000240"/>
            <a:ext cx="2807680" cy="2414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бо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214290"/>
            <a:ext cx="2181223" cy="1633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слив масл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5000636"/>
            <a:ext cx="3121650" cy="1643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шиповни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2428868"/>
            <a:ext cx="2173885" cy="1668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черн смородин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2285992"/>
            <a:ext cx="2381266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крас перец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780" y="4464866"/>
            <a:ext cx="3000376" cy="2250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картофель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0430" y="4375577"/>
            <a:ext cx="2357422" cy="1768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Группа 19"/>
          <p:cNvGrpSpPr/>
          <p:nvPr/>
        </p:nvGrpSpPr>
        <p:grpSpPr>
          <a:xfrm>
            <a:off x="3357554" y="794"/>
            <a:ext cx="1286678" cy="6857206"/>
            <a:chOff x="3357554" y="794"/>
            <a:chExt cx="1286678" cy="6857206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3500442" y="1142996"/>
              <a:ext cx="2285992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0800000">
              <a:off x="3357554" y="2285992"/>
              <a:ext cx="128588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16200000" flipH="1">
              <a:off x="1107269" y="4536277"/>
              <a:ext cx="4572008" cy="7143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034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Вітамін Р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72298" y="0"/>
            <a:ext cx="2071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Вітамін Е</a:t>
            </a:r>
            <a:endParaRPr lang="ru-RU" sz="32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1072356" y="3428206"/>
            <a:ext cx="6858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Рисунок 7" descr="рябина черн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3" y="2143116"/>
            <a:ext cx="3091617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боярш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3" y="142852"/>
            <a:ext cx="2500331" cy="1875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зел ча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4286256"/>
            <a:ext cx="3000364" cy="2400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зернові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142852"/>
            <a:ext cx="2286016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орехи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2500306"/>
            <a:ext cx="2657475" cy="172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растительное масло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7752" y="4357694"/>
            <a:ext cx="4000528" cy="2416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929422" y="428604"/>
            <a:ext cx="22145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ясо</a:t>
            </a:r>
            <a:endParaRPr kumimoji="0" lang="uk-UA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500174"/>
            <a:ext cx="7929618" cy="4661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err="1" smtClean="0"/>
              <a:t>Рекомендується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варити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м'ясні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бульйони</a:t>
            </a:r>
            <a:r>
              <a:rPr lang="ru-RU" sz="2000" dirty="0" smtClean="0"/>
              <a:t>, </a:t>
            </a:r>
            <a:r>
              <a:rPr lang="ru-RU" sz="2000" dirty="0" err="1" smtClean="0"/>
              <a:t>попередньо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відокремивши</a:t>
            </a:r>
            <a:r>
              <a:rPr lang="ru-RU" sz="2000" dirty="0" smtClean="0"/>
              <a:t> </a:t>
            </a:r>
            <a:r>
              <a:rPr lang="ru-RU" sz="2000" dirty="0" err="1" smtClean="0"/>
              <a:t>м'ясо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кісток</a:t>
            </a:r>
            <a:r>
              <a:rPr lang="ru-RU" sz="2000" dirty="0" smtClean="0"/>
              <a:t>. </a:t>
            </a:r>
            <a:r>
              <a:rPr lang="ru-RU" sz="2000" dirty="0" err="1" smtClean="0"/>
              <a:t>Рекомендується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вимочувати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м'ясо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протягом</a:t>
            </a:r>
            <a:r>
              <a:rPr lang="ru-RU" sz="2000" dirty="0" smtClean="0"/>
              <a:t> 2 годин в </a:t>
            </a:r>
            <a:r>
              <a:rPr lang="ru-RU" sz="2000" dirty="0" err="1" smtClean="0"/>
              <a:t>підсоленій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холодній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воді</a:t>
            </a:r>
            <a:r>
              <a:rPr lang="ru-RU" sz="2000" dirty="0" smtClean="0"/>
              <a:t>, а так само </a:t>
            </a:r>
            <a:r>
              <a:rPr lang="ru-RU" sz="2000" dirty="0" err="1" smtClean="0"/>
              <a:t>зливати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відвар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10-хвилинного </a:t>
            </a:r>
            <a:r>
              <a:rPr lang="ru-RU" sz="2000" dirty="0" err="1" smtClean="0"/>
              <a:t>кип'ятіння</a:t>
            </a:r>
            <a:r>
              <a:rPr lang="ru-RU" sz="2000" dirty="0" smtClean="0"/>
              <a:t>. </a:t>
            </a:r>
            <a:br>
              <a:rPr lang="ru-RU" sz="2000" dirty="0" smtClean="0"/>
            </a:br>
            <a:r>
              <a:rPr lang="ru-RU" sz="2000" dirty="0" err="1" smtClean="0"/>
              <a:t>Вміст</a:t>
            </a:r>
            <a:r>
              <a:rPr lang="ru-RU" sz="2000" dirty="0" smtClean="0"/>
              <a:t> </a:t>
            </a:r>
            <a:r>
              <a:rPr lang="ru-RU" sz="2000" dirty="0" err="1" smtClean="0"/>
              <a:t>м'яса</a:t>
            </a:r>
            <a:r>
              <a:rPr lang="ru-RU" sz="2000" dirty="0" smtClean="0"/>
              <a:t> в </a:t>
            </a:r>
            <a:r>
              <a:rPr lang="ru-RU" sz="2000" dirty="0" err="1" smtClean="0"/>
              <a:t>морозильних</a:t>
            </a:r>
            <a:r>
              <a:rPr lang="ru-RU" sz="2000" dirty="0" smtClean="0"/>
              <a:t> камерах не </a:t>
            </a:r>
            <a:r>
              <a:rPr lang="ru-RU" sz="2000" dirty="0" err="1" smtClean="0"/>
              <a:t>веде</a:t>
            </a:r>
            <a:r>
              <a:rPr lang="ru-RU" sz="2000" dirty="0" smtClean="0"/>
              <a:t> до </a:t>
            </a:r>
            <a:r>
              <a:rPr lang="ru-RU" sz="2000" dirty="0" err="1" smtClean="0"/>
              <a:t>зменшення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концентрації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довгоживучих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радіонуклідів</a:t>
            </a:r>
            <a:r>
              <a:rPr lang="ru-RU" sz="2000" dirty="0" smtClean="0"/>
              <a:t>, таких як </a:t>
            </a:r>
            <a:r>
              <a:rPr lang="ru-RU" sz="2000" dirty="0" err="1" smtClean="0"/>
              <a:t>цезій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стронцій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Особливо </a:t>
            </a:r>
            <a:r>
              <a:rPr lang="ru-RU" sz="2000" dirty="0" err="1" smtClean="0"/>
              <a:t>небезпечно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споживання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м'яса</a:t>
            </a:r>
            <a:r>
              <a:rPr lang="ru-RU" sz="2000" dirty="0" smtClean="0"/>
              <a:t> диких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, так як вони </a:t>
            </a:r>
            <a:r>
              <a:rPr lang="ru-RU" sz="2000" dirty="0" err="1" smtClean="0"/>
              <a:t>харчуються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живуть</a:t>
            </a:r>
            <a:r>
              <a:rPr lang="ru-RU" sz="2000" dirty="0" smtClean="0"/>
              <a:t> у </a:t>
            </a:r>
            <a:r>
              <a:rPr lang="ru-RU" sz="2000" dirty="0" err="1" smtClean="0"/>
              <a:t>лісових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масивах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більшу</a:t>
            </a:r>
            <a:r>
              <a:rPr lang="ru-RU" sz="2000" dirty="0" smtClean="0"/>
              <a:t> </a:t>
            </a:r>
            <a:r>
              <a:rPr lang="ru-RU" sz="2000" dirty="0" err="1" smtClean="0"/>
              <a:t>щільність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радіонуклідами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428604"/>
            <a:ext cx="89297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Риба</a:t>
            </a:r>
            <a:endParaRPr kumimoji="0" lang="uk-UA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71472" y="1785926"/>
            <a:ext cx="828680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Свіжу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рибу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слід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очистити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луски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видалити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нутрощі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донних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таких як сом,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щука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видалити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хребет. Особливо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важливо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видалити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зябра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а у великих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донних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голову.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Потім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рибу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розрізати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 шматки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вимочити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протягом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10-15 годин,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змінюючи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цьому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воду.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Суворому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радіологічному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контролю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підлягає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риба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озер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водойм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території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Чорнобильського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сліду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Вода в таких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водоймах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оновлюється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як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річкова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тут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може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бути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підвищена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концентрація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радіоцезію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особливо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глибоководних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донних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276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42876" y="1142984"/>
            <a:ext cx="8929718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Всі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продукти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повинні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бути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ретельно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промиті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теплою проточною водою. Перед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миттям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капусти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цибулі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часнику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необхідно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видалити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верхні,найбільш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забруднені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листки.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Засолювання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овочів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фруктів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зменшує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кількість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радіоцезію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 30-40%.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грибів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меншій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мірі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накопичують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радіонукліди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білий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гриб, лисички,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підберезники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підосичники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сироїжки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опеньки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деяких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можлива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їх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кулінарна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обробка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подальше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вживання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Свіжі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гриби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необхідно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ретельно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очистити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промити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проточній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або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великій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кількості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підсоленої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води.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Потім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гриби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піддають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термічній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обробці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варінні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протягом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25-60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хвилин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проміжним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зливанням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відвару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Включення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ягід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раціон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харчування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також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вкрай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небезпечно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так як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зниження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радіоактивності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шляхом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спеціальної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обробки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ряді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випадків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представляється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можливим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Приготування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компотів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лісових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ягід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може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знизити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питому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активність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за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рахунок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зменшення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концентрації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радіонуклідів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у водному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розчині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178923" y="500042"/>
            <a:ext cx="49650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Овочі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і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фрукти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Гриби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і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ягоди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  <p:bldP spid="286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895978" y="500042"/>
            <a:ext cx="42480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Молоко та молочні продукти</a:t>
            </a: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42844" y="857232"/>
            <a:ext cx="9001156" cy="29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Населенню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проживає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забруднених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радіонуклідами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територіях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особистих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господарствах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худобу,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рекомендується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менше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трьох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рік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проводити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радіометричний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контроль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молочної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продукції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Якщо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неможливо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перевести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тварину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чисті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корми, то молоко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необхідно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переробляти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молочні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продукти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Молочні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продукти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переробці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молока - вершки, сир, сир, масло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будуть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придатні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до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вживання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8001024" y="4143380"/>
            <a:ext cx="9220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Яйця</a:t>
            </a: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42876" y="4786322"/>
            <a:ext cx="8929718" cy="170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 вживанні курячих яєць слід знати, що майже всі радіонукліди, що містяться в шкаралупі.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зв'язку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рекомендується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варити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яйце, так як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можливий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перехід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внутрішню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частину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яйця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Перед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вживанням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яйця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необхідно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добре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вимити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29698" grpId="0"/>
      <p:bldP spid="29699" grpId="0"/>
      <p:bldP spid="297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1214422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Загалом у Києві діє понад 80 радіологічних лабораторій. Перевіряються усі партії харчової сировини, які надходять для переробки.  У торгівельній мережі контролюються ті продукти, які надішли не з підприємств міста, а з інших районів.</a:t>
            </a:r>
            <a:endParaRPr lang="ru-RU" i="1" dirty="0">
              <a:ln w="18415" cmpd="sng">
                <a:solidFill>
                  <a:schemeClr val="tx1"/>
                </a:solidFill>
                <a:prstDash val="solid"/>
              </a:ln>
            </a:endParaRPr>
          </a:p>
        </p:txBody>
      </p:sp>
      <p:pic>
        <p:nvPicPr>
          <p:cNvPr id="1026" name="Picture 2" descr="http://p-p.com.ua/-/uploads/articles/039/960/original-99bcc447b2246874f04f2ae053dac9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14620"/>
            <a:ext cx="4762500" cy="3571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7818" y="3071810"/>
            <a:ext cx="3500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Радіонукліди – атоми, в яких ядра самовільно розпадаються, виділяючи енергію у вигляді гамма-квантів, </a:t>
            </a:r>
            <a:r>
              <a:rPr lang="uk-UA" dirty="0" err="1" smtClean="0"/>
              <a:t>електрично</a:t>
            </a:r>
            <a:r>
              <a:rPr lang="uk-UA" dirty="0" smtClean="0"/>
              <a:t> заряджених бета-часток, або альфа-часток, або нейтронів.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1214422"/>
            <a:ext cx="7786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Природний фон випромінювання – це випромінювання, утворюване  численними природними радіонуклідами, що містяться  у земній корі, приземному повітрі, ґрунтах, воді, рослинах, у продуктах харчування, в організмі тварин і людини, а також випромінювання, що надходить із космосу.</a:t>
            </a:r>
            <a:endParaRPr lang="ru-RU" dirty="0"/>
          </a:p>
        </p:txBody>
      </p:sp>
      <p:pic>
        <p:nvPicPr>
          <p:cNvPr id="1026" name="Picture 2" descr="http://img4.wikia.nocookie.net/__cb20090307073924/absurdopedia/images/e/e9/Ra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786058"/>
            <a:ext cx="3929090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2000264"/>
          </a:xfrm>
        </p:spPr>
        <p:txBody>
          <a:bodyPr>
            <a:normAutofit/>
          </a:bodyPr>
          <a:lstStyle/>
          <a:p>
            <a:r>
              <a:rPr lang="ru-RU" sz="2200" dirty="0" err="1" smtClean="0"/>
              <a:t>найважливішим</a:t>
            </a:r>
            <a:r>
              <a:rPr lang="ru-RU" sz="2200" dirty="0" smtClean="0"/>
              <a:t> фактором для </a:t>
            </a:r>
            <a:r>
              <a:rPr lang="ru-RU" sz="2200" dirty="0" err="1" smtClean="0"/>
              <a:t>населення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проживає</a:t>
            </a:r>
            <a:r>
              <a:rPr lang="ru-RU" sz="2200" dirty="0" smtClean="0"/>
              <a:t> на </a:t>
            </a:r>
            <a:r>
              <a:rPr lang="ru-RU" sz="2200" dirty="0" err="1" smtClean="0"/>
              <a:t>забруднених</a:t>
            </a:r>
            <a:r>
              <a:rPr lang="ru-RU" sz="2200" dirty="0" smtClean="0"/>
              <a:t> </a:t>
            </a:r>
            <a:r>
              <a:rPr lang="ru-RU" sz="2200" dirty="0" err="1" smtClean="0"/>
              <a:t>радіонуклідами</a:t>
            </a:r>
            <a:r>
              <a:rPr lang="ru-RU" sz="2200" dirty="0" smtClean="0"/>
              <a:t> </a:t>
            </a:r>
            <a:r>
              <a:rPr lang="ru-RU" sz="2200" dirty="0" err="1" smtClean="0"/>
              <a:t>територіях</a:t>
            </a:r>
            <a:r>
              <a:rPr lang="ru-RU" sz="2200" dirty="0" smtClean="0"/>
              <a:t> , </a:t>
            </a:r>
            <a:r>
              <a:rPr lang="ru-RU" sz="2200" dirty="0" err="1" smtClean="0"/>
              <a:t>є</a:t>
            </a:r>
            <a:r>
              <a:rPr lang="ru-RU" sz="2200" dirty="0" smtClean="0"/>
              <a:t> </a:t>
            </a:r>
            <a:r>
              <a:rPr lang="ru-RU" sz="2200" dirty="0" err="1" smtClean="0"/>
              <a:t>дотримання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особливих</a:t>
            </a:r>
            <a:r>
              <a:rPr lang="ru-RU" sz="2200" dirty="0" smtClean="0"/>
              <a:t> норм </a:t>
            </a:r>
            <a:r>
              <a:rPr lang="ru-RU" sz="2200" dirty="0" err="1" smtClean="0"/>
              <a:t>поведінки</a:t>
            </a:r>
            <a:r>
              <a:rPr lang="ru-RU" sz="2200" dirty="0" smtClean="0"/>
              <a:t> , </a:t>
            </a:r>
            <a:r>
              <a:rPr lang="ru-RU" sz="2200" dirty="0" err="1" smtClean="0"/>
              <a:t>землекористування</a:t>
            </a:r>
            <a:r>
              <a:rPr lang="ru-RU" sz="2200" dirty="0" smtClean="0"/>
              <a:t> , </a:t>
            </a:r>
            <a:r>
              <a:rPr lang="ru-RU" sz="2200" dirty="0" err="1" smtClean="0"/>
              <a:t>харчування</a:t>
            </a:r>
            <a:r>
              <a:rPr lang="ru-RU" sz="2200" dirty="0" smtClean="0"/>
              <a:t> , </a:t>
            </a:r>
            <a:r>
              <a:rPr lang="ru-RU" sz="2200" dirty="0" err="1" smtClean="0"/>
              <a:t>щоб</a:t>
            </a:r>
            <a:r>
              <a:rPr lang="ru-RU" sz="2200" dirty="0" smtClean="0"/>
              <a:t> </a:t>
            </a:r>
            <a:r>
              <a:rPr lang="ru-RU" sz="2200" dirty="0" err="1" smtClean="0"/>
              <a:t>звести</a:t>
            </a:r>
            <a:r>
              <a:rPr lang="ru-RU" sz="2200" dirty="0" smtClean="0"/>
              <a:t> </a:t>
            </a:r>
            <a:r>
              <a:rPr lang="ru-RU" sz="2200" dirty="0" err="1" smtClean="0"/>
              <a:t>радіаційні</a:t>
            </a:r>
            <a:r>
              <a:rPr lang="ru-RU" sz="2200" dirty="0" smtClean="0"/>
              <a:t> </a:t>
            </a:r>
            <a:r>
              <a:rPr lang="ru-RU" sz="2200" dirty="0" err="1" smtClean="0"/>
              <a:t>наслідки</a:t>
            </a:r>
            <a:r>
              <a:rPr lang="ru-RU" sz="2200" dirty="0" smtClean="0"/>
              <a:t> до </a:t>
            </a:r>
            <a:r>
              <a:rPr lang="ru-RU" sz="2200" dirty="0" err="1" smtClean="0"/>
              <a:t>мінімуму</a:t>
            </a:r>
            <a:r>
              <a:rPr lang="ru-RU" sz="2200" dirty="0" smtClean="0"/>
              <a:t>.</a:t>
            </a:r>
            <a:endParaRPr lang="ru-RU" dirty="0"/>
          </a:p>
        </p:txBody>
      </p:sp>
      <p:pic>
        <p:nvPicPr>
          <p:cNvPr id="4" name="Содержимое 3" descr="220px-Chernobyl_Disas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3116"/>
            <a:ext cx="3686068" cy="4289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428868"/>
            <a:ext cx="4301895" cy="357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4143380"/>
            <a:ext cx="7572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Йод - </a:t>
            </a:r>
            <a:r>
              <a:rPr lang="ru-RU" dirty="0" err="1" smtClean="0"/>
              <a:t>є</a:t>
            </a:r>
            <a:r>
              <a:rPr lang="ru-RU" dirty="0" smtClean="0"/>
              <a:t>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радіонуклідів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представляють</a:t>
            </a:r>
            <a:r>
              <a:rPr lang="ru-RU" dirty="0" smtClean="0"/>
              <a:t> </a:t>
            </a:r>
            <a:r>
              <a:rPr lang="ru-RU" dirty="0" err="1" smtClean="0"/>
              <a:t>небезпеку</a:t>
            </a:r>
            <a:r>
              <a:rPr lang="ru-RU" dirty="0" smtClean="0"/>
              <a:t> для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внесших </a:t>
            </a:r>
            <a:r>
              <a:rPr lang="ru-RU" dirty="0" err="1" smtClean="0"/>
              <a:t>значний</a:t>
            </a:r>
            <a:r>
              <a:rPr lang="ru-RU" dirty="0" smtClean="0"/>
              <a:t> </a:t>
            </a:r>
            <a:r>
              <a:rPr lang="ru-RU" dirty="0" err="1" smtClean="0"/>
              <a:t>внесок</a:t>
            </a:r>
            <a:r>
              <a:rPr lang="ru-RU" dirty="0" smtClean="0"/>
              <a:t> у </a:t>
            </a:r>
            <a:r>
              <a:rPr lang="ru-RU" dirty="0" err="1" smtClean="0"/>
              <a:t>шкідливі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 для </a:t>
            </a:r>
            <a:r>
              <a:rPr lang="ru-RU" dirty="0" err="1" smtClean="0"/>
              <a:t>здоров'я</a:t>
            </a:r>
            <a:r>
              <a:rPr lang="ru-RU" dirty="0" smtClean="0"/>
              <a:t> людей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ядерних</a:t>
            </a:r>
            <a:r>
              <a:rPr lang="ru-RU" dirty="0" smtClean="0"/>
              <a:t> </a:t>
            </a:r>
            <a:r>
              <a:rPr lang="ru-RU" dirty="0" err="1" smtClean="0"/>
              <a:t>випробувань</a:t>
            </a:r>
            <a:r>
              <a:rPr lang="ru-RU" dirty="0" smtClean="0"/>
              <a:t> 1950-х, </a:t>
            </a:r>
            <a:r>
              <a:rPr lang="ru-RU" dirty="0" err="1" smtClean="0"/>
              <a:t>аварії</a:t>
            </a:r>
            <a:r>
              <a:rPr lang="ru-RU" dirty="0" smtClean="0"/>
              <a:t> в </a:t>
            </a:r>
            <a:r>
              <a:rPr lang="ru-RU" dirty="0" err="1" smtClean="0"/>
              <a:t>Чорнобилі</a:t>
            </a:r>
            <a:r>
              <a:rPr lang="ru-RU" dirty="0" smtClean="0"/>
              <a:t>, </a:t>
            </a:r>
            <a:r>
              <a:rPr lang="ru-RU" dirty="0" err="1" smtClean="0"/>
              <a:t>Фукусімі</a:t>
            </a:r>
            <a:r>
              <a:rPr lang="ru-RU" dirty="0" smtClean="0"/>
              <a:t>. У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бета-розпадом</a:t>
            </a:r>
            <a:r>
              <a:rPr lang="ru-RU" dirty="0" smtClean="0"/>
              <a:t>, йод-131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мутації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загибель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, у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проник.</a:t>
            </a:r>
            <a:br>
              <a:rPr lang="ru-RU" dirty="0" smtClean="0"/>
            </a:b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найнебезпечнішим</a:t>
            </a:r>
            <a:r>
              <a:rPr lang="ru-RU" dirty="0" smtClean="0"/>
              <a:t>, тому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представляє</a:t>
            </a:r>
            <a:r>
              <a:rPr lang="ru-RU" dirty="0" smtClean="0"/>
              <a:t> </a:t>
            </a:r>
            <a:r>
              <a:rPr lang="ru-RU" dirty="0" err="1" smtClean="0"/>
              <a:t>загрозу</a:t>
            </a:r>
            <a:r>
              <a:rPr lang="ru-RU" dirty="0" smtClean="0"/>
              <a:t> для </a:t>
            </a:r>
            <a:r>
              <a:rPr lang="ru-RU" dirty="0" err="1" smtClean="0"/>
              <a:t>щитовидної</a:t>
            </a:r>
            <a:r>
              <a:rPr lang="ru-RU" dirty="0" smtClean="0"/>
              <a:t> </a:t>
            </a:r>
            <a:r>
              <a:rPr lang="ru-RU" dirty="0" err="1" smtClean="0"/>
              <a:t>залози</a:t>
            </a:r>
            <a:r>
              <a:rPr lang="ru-RU" dirty="0" smtClean="0"/>
              <a:t>, яка </a:t>
            </a:r>
            <a:r>
              <a:rPr lang="ru-RU" dirty="0" err="1" smtClean="0"/>
              <a:t>відповідає</a:t>
            </a:r>
            <a:r>
              <a:rPr lang="ru-RU" dirty="0" smtClean="0"/>
              <a:t> за </a:t>
            </a:r>
            <a:r>
              <a:rPr lang="ru-RU" dirty="0" err="1" smtClean="0"/>
              <a:t>обмін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в </a:t>
            </a:r>
            <a:r>
              <a:rPr lang="ru-RU" dirty="0" err="1" smtClean="0"/>
              <a:t>організмі</a:t>
            </a:r>
            <a:r>
              <a:rPr lang="ru-RU" dirty="0" smtClean="0"/>
              <a:t>, </a:t>
            </a:r>
            <a:r>
              <a:rPr lang="ru-RU" dirty="0" err="1" smtClean="0"/>
              <a:t>ріст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елом</a:t>
            </a:r>
            <a:endParaRPr lang="ru-RU" dirty="0"/>
          </a:p>
        </p:txBody>
      </p:sp>
      <p:pic>
        <p:nvPicPr>
          <p:cNvPr id="5" name="Рисунок 4" descr="1321036228_aleksey-raznoe-1111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500042"/>
            <a:ext cx="3500462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714884"/>
            <a:ext cx="8686800" cy="1857388"/>
          </a:xfrm>
        </p:spPr>
        <p:txBody>
          <a:bodyPr>
            <a:normAutofit/>
          </a:bodyPr>
          <a:lstStyle/>
          <a:p>
            <a:r>
              <a:rPr lang="uk-UA" sz="1800" dirty="0" err="1" smtClean="0"/>
              <a:t>Стронцій-</a:t>
            </a:r>
            <a:r>
              <a:rPr lang="uk-UA" sz="1800" dirty="0" smtClean="0"/>
              <a:t> 90 , радіонуклід , що виявляється у всіх ядерних викидах і виділеннях з ядерних установок, схожий за хімічними властивостями з кальцієм. Він добре засвоюється рослинами, особливо на необроблюваних ґрунтах і лісових масивах. </a:t>
            </a:r>
            <a:endParaRPr lang="ru-RU" sz="1800" dirty="0"/>
          </a:p>
        </p:txBody>
      </p:sp>
      <p:pic>
        <p:nvPicPr>
          <p:cNvPr id="4" name="Содержимое 3" descr="strontium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85728"/>
            <a:ext cx="41910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43314"/>
            <a:ext cx="4429124" cy="3143272"/>
          </a:xfrm>
        </p:spPr>
        <p:txBody>
          <a:bodyPr>
            <a:normAutofit/>
          </a:bodyPr>
          <a:lstStyle/>
          <a:p>
            <a:r>
              <a:rPr lang="uk-UA" sz="1800" dirty="0" smtClean="0"/>
              <a:t>Сьогодні  "аварійним" джерелом опромінення населення, яке проживає в зонах, постраждалих від чорнобильського викиду, є цезій -137. Цезій, потрапляючи в організм людини з продуктами харчування, добре розчиняється в крові людини і переноситься по всьому організму, створюючи рівномірну концентрацію. Володіє властивостями, подібними калію.</a:t>
            </a:r>
            <a:endParaRPr lang="ru-RU" sz="1800" dirty="0"/>
          </a:p>
        </p:txBody>
      </p:sp>
      <p:pic>
        <p:nvPicPr>
          <p:cNvPr id="4" name="Содержимое 3" descr="цези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2852"/>
            <a:ext cx="371477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3" descr="плутони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643314"/>
            <a:ext cx="4034146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0" y="15001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Плутоній-239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альфа-радіоактивніс</a:t>
            </a:r>
            <a:r>
              <a:rPr lang="uk-UA" dirty="0" err="1" smtClean="0"/>
              <a:t>ть</a:t>
            </a:r>
            <a:r>
              <a:rPr lang="uk-UA" dirty="0" smtClean="0"/>
              <a:t>. </a:t>
            </a:r>
            <a:r>
              <a:rPr lang="ru-RU" dirty="0"/>
              <a:t>Схожий за структурою </a:t>
            </a:r>
            <a:r>
              <a:rPr lang="uk-UA" dirty="0"/>
              <a:t>на залізо</a:t>
            </a:r>
            <a:r>
              <a:rPr lang="ru-RU" dirty="0" smtClean="0"/>
              <a:t>. </a:t>
            </a:r>
            <a:r>
              <a:rPr lang="ru-RU" dirty="0" err="1"/>
              <a:t>Плутоній</a:t>
            </a:r>
            <a:r>
              <a:rPr lang="ru-RU" dirty="0"/>
              <a:t>, </a:t>
            </a:r>
            <a:r>
              <a:rPr lang="ru-RU" dirty="0" err="1"/>
              <a:t>потрапивши</a:t>
            </a:r>
            <a:r>
              <a:rPr lang="ru-RU" dirty="0"/>
              <a:t> в кров,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зв'язується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білками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переноситься, в основному, в </a:t>
            </a:r>
            <a:r>
              <a:rPr lang="ru-RU" dirty="0" err="1"/>
              <a:t>печінку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cxnSp>
        <p:nvCxnSpPr>
          <p:cNvPr id="8" name="Скругленная соединительная линия 7"/>
          <p:cNvCxnSpPr/>
          <p:nvPr/>
        </p:nvCxnSpPr>
        <p:spPr>
          <a:xfrm rot="16200000" flipH="1">
            <a:off x="6822297" y="2964654"/>
            <a:ext cx="642942" cy="57150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 rot="5400000" flipH="1" flipV="1">
            <a:off x="2536017" y="3107529"/>
            <a:ext cx="642942" cy="57150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gbnfybt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5953434" cy="3454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42852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Організм може зменшити надходження радіоактивних елементів, створивши резерви життєво важливих для нього речовин. У таблиці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наведені стабільні елементи які блокують поглинання організмом радіоактивних елементів.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535782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Перераховані вище блокувальні елементи знаходяться в тій чи іншій концентрації в звичайних продуктах харчування. Складаючи відповідну дієту, можна виключити дефіцит основних елементів в організмі людини, тим самим блокуючи поглинання радіоактивних речовин.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-32" y="571480"/>
          <a:ext cx="4500594" cy="5214973"/>
        </p:xfrm>
        <a:graphic>
          <a:graphicData uri="http://schemas.openxmlformats.org/drawingml/2006/table">
            <a:tbl>
              <a:tblPr/>
              <a:tblGrid>
                <a:gridCol w="2250313"/>
                <a:gridCol w="2250281"/>
              </a:tblGrid>
              <a:tr h="492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Продукты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Вміст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кальцію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мг/100 г продукту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88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1. Молокопродукты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Молоко коров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Творо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жний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сир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жирн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Творо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жний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сир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жирн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164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Кеф</a:t>
                      </a: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 жирн</a:t>
                      </a: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Молоко сухе </a:t>
                      </a: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цілісне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Молоко згущене з цукром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307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Сири тверді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900-1050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Сири плавлені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430-760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88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ru-RU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Хліб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хлібобулочні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продукти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Хліб з житнього борошна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18-38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Хліб із суміші житнього та пшеничного борошна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23-42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Хліб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пшеничного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борошна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18-43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73148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Таблиц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2.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Основні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харчові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джерела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кальцію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(стронцій-90)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500562" y="571475"/>
          <a:ext cx="4643438" cy="6296816"/>
        </p:xfrm>
        <a:graphic>
          <a:graphicData uri="http://schemas.openxmlformats.org/drawingml/2006/table">
            <a:tbl>
              <a:tblPr/>
              <a:tblGrid>
                <a:gridCol w="2321719"/>
                <a:gridCol w="2321719"/>
              </a:tblGrid>
              <a:tr h="29596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4. Крупа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0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Манна, гречана (ядриця, просунув)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20-55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Пшоно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Толокно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52-58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Вівсяна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Перлова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Ячневая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Бобові: горох лущений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Квасоля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04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5. </a:t>
                      </a:r>
                      <a:r>
                        <a:rPr lang="ru-RU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Макаронні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вироби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19-25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96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6. </a:t>
                      </a:r>
                      <a:r>
                        <a:rPr lang="ru-RU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Ово</a:t>
                      </a:r>
                      <a:r>
                        <a:rPr lang="uk-UA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чі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0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Капуста білокачанна і квашена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Карто</a:t>
                      </a: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пля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Цибуля зелена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Морква червона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Салат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Часник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Капуста морс</a:t>
                      </a: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ька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2200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5786455"/>
          <a:ext cx="4500562" cy="1071547"/>
        </p:xfrm>
        <a:graphic>
          <a:graphicData uri="http://schemas.openxmlformats.org/drawingml/2006/table">
            <a:tbl>
              <a:tblPr/>
              <a:tblGrid>
                <a:gridCol w="2250281"/>
                <a:gridCol w="2250281"/>
              </a:tblGrid>
              <a:tr h="40480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uk-UA" sz="1400" i="1" dirty="0">
                          <a:latin typeface="Times New Roman"/>
                          <a:ea typeface="Times New Roman"/>
                          <a:cs typeface="Times New Roman"/>
                        </a:rPr>
                        <a:t>Борошно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Борошно 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ржане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19-43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Борошно пшеничне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18-39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-32" y="571482"/>
          <a:ext cx="4429156" cy="6320912"/>
        </p:xfrm>
        <a:graphic>
          <a:graphicData uri="http://schemas.openxmlformats.org/drawingml/2006/table">
            <a:tbl>
              <a:tblPr/>
              <a:tblGrid>
                <a:gridCol w="2214594"/>
                <a:gridCol w="2214562"/>
              </a:tblGrid>
              <a:tr h="473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Продукты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Вміст калію, мг/100 г продукту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ru-RU" sz="14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Ово</a:t>
                      </a:r>
                      <a:r>
                        <a:rPr lang="uk-UA" sz="14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чі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Карто</a:t>
                      </a: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пля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568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Шпинат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574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Щавель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2. Зернов</a:t>
                      </a:r>
                      <a:r>
                        <a:rPr lang="uk-UA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 продукт</a:t>
                      </a:r>
                      <a:r>
                        <a:rPr lang="uk-UA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Гречана, вівсяна, толокно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320-380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Бобов</a:t>
                      </a: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: горох лущеный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873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Квасоля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1100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Борошно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ржан</a:t>
                      </a: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100-294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  <a:tabLst>
                          <a:tab pos="1046480" algn="ct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Пшенична</a:t>
                      </a: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122-310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Макаронн</a:t>
                      </a: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і вироби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123-212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3. Фрукт</a:t>
                      </a:r>
                      <a:r>
                        <a:rPr lang="uk-UA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и свіжі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Абрикоси, персики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305-363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Вишня, слива, хурма, черешня, яблука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200-278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Цитрусов</a:t>
                      </a: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155-197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Ягод</a:t>
                      </a:r>
                      <a:r>
                        <a:rPr lang="uk-UA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св</a:t>
                      </a:r>
                      <a:r>
                        <a:rPr lang="uk-UA" sz="14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іжі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Виноград, малина, агрус, смородина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224-350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Суниця, журавлина, обліпиха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103-161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73580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Таблица 3. </a:t>
            </a:r>
            <a:r>
              <a:rPr lang="ru-RU" sz="2000" dirty="0" err="1"/>
              <a:t>Основні</a:t>
            </a:r>
            <a:r>
              <a:rPr lang="ru-RU" sz="2000" dirty="0"/>
              <a:t> </a:t>
            </a:r>
            <a:r>
              <a:rPr lang="ru-RU" sz="2000" dirty="0" err="1"/>
              <a:t>харчові</a:t>
            </a:r>
            <a:r>
              <a:rPr lang="ru-RU" sz="2000" dirty="0"/>
              <a:t> </a:t>
            </a:r>
            <a:r>
              <a:rPr lang="ru-RU" sz="2000" dirty="0" err="1"/>
              <a:t>джерела</a:t>
            </a:r>
            <a:r>
              <a:rPr lang="ru-RU" sz="2000" dirty="0"/>
              <a:t> </a:t>
            </a:r>
            <a:r>
              <a:rPr lang="ru-RU" sz="2000" dirty="0" err="1" smtClean="0"/>
              <a:t>калію</a:t>
            </a:r>
            <a:r>
              <a:rPr lang="ru-RU" sz="2000" dirty="0" smtClean="0"/>
              <a:t> (цезій-137)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429124" y="571487"/>
          <a:ext cx="4714876" cy="6333214"/>
        </p:xfrm>
        <a:graphic>
          <a:graphicData uri="http://schemas.openxmlformats.org/drawingml/2006/table">
            <a:tbl>
              <a:tblPr/>
              <a:tblGrid>
                <a:gridCol w="2357438"/>
                <a:gridCol w="2357438"/>
              </a:tblGrid>
              <a:tr h="41584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5. </a:t>
                      </a:r>
                      <a:r>
                        <a:rPr lang="ru-RU" sz="14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Сухофрук</a:t>
                      </a:r>
                      <a:r>
                        <a:rPr lang="uk-UA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7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Виноград,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груші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яблука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чорнослив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580-872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Курага, урюк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1717-2043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84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uk-UA" sz="1400" b="1" i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400" b="1" i="1">
                          <a:latin typeface="Times New Roman"/>
                          <a:ea typeface="Times New Roman"/>
                          <a:cs typeface="Times New Roman"/>
                        </a:rPr>
                        <a:t>. Р</a:t>
                      </a:r>
                      <a:r>
                        <a:rPr lang="uk-UA" sz="1400" b="1" i="1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400" b="1" i="1">
                          <a:latin typeface="Times New Roman"/>
                          <a:ea typeface="Times New Roman"/>
                          <a:cs typeface="Times New Roman"/>
                        </a:rPr>
                        <a:t>ба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Мойва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290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Окунь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морський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тріска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296-339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84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7. 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Продукт</a:t>
                      </a:r>
                      <a:r>
                        <a:rPr lang="uk-UA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 моря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Морс</a:t>
                      </a: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ка капуста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970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84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4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Яйц</a:t>
                      </a:r>
                      <a:r>
                        <a:rPr lang="uk-UA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4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продук</a:t>
                      </a:r>
                      <a:r>
                        <a:rPr lang="uk-UA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йця курячі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140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єчний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порошок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488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606">
                <a:tc>
                  <a:txBody>
                    <a:bodyPr/>
                    <a:lstStyle/>
                    <a:p>
                      <a:endParaRPr lang="ru-RU" sz="14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uk-UA" sz="1400" b="1" i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1400" b="1" i="1">
                          <a:latin typeface="Times New Roman"/>
                          <a:ea typeface="Times New Roman"/>
                          <a:cs typeface="Times New Roman"/>
                        </a:rPr>
                        <a:t>. Гриби сушені (білі, підберезники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3937-4503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Гриб</a:t>
                      </a: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и свіжі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310-560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uk-UA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Горіхи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664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395</TotalTime>
  <Words>1037</Words>
  <Application>Microsoft Office PowerPoint</Application>
  <PresentationFormat>Экран (4:3)</PresentationFormat>
  <Paragraphs>222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харчування під час радіоактивної небезпеки</vt:lpstr>
      <vt:lpstr>Слайд 2</vt:lpstr>
      <vt:lpstr>найважливішим фактором для населення, що проживає на забруднених радіонуклідами територіях , є дотримання особливих норм поведінки , землекористування , харчування , щоб звести радіаційні наслідки до мінімуму.</vt:lpstr>
      <vt:lpstr>Слайд 4</vt:lpstr>
      <vt:lpstr>Стронцій- 90 , радіонуклід , що виявляється у всіх ядерних викидах і виділеннях з ядерних установок, схожий за хімічними властивостями з кальцієм. Він добре засвоюється рослинами, особливо на необроблюваних ґрунтах і лісових масивах. </vt:lpstr>
      <vt:lpstr>Сьогодні  "аварійним" джерелом опромінення населення, яке проживає в зонах, постраждалих від чорнобильського викиду, є цезій -137. Цезій, потрапляючи в організм людини з продуктами харчування, добре розчиняється в крові людини і переноситься по всьому організму, створюючи рівномірну концентрацію. Володіє властивостями, подібними калію.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45</cp:revision>
  <dcterms:created xsi:type="dcterms:W3CDTF">2014-02-24T16:21:46Z</dcterms:created>
  <dcterms:modified xsi:type="dcterms:W3CDTF">2014-03-31T10:13:23Z</dcterms:modified>
</cp:coreProperties>
</file>