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62" autoAdjust="0"/>
  </p:normalViewPr>
  <p:slideViewPr>
    <p:cSldViewPr>
      <p:cViewPr varScale="1">
        <p:scale>
          <a:sx n="72" d="100"/>
          <a:sy n="72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ru-RU" sz="2000" smtClean="0"/>
              <a:t>Вставка рисунка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ru-RU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66"/>
            <a:ext cx="9144000" cy="2100277"/>
          </a:xfrm>
        </p:spPr>
        <p:txBody>
          <a:bodyPr>
            <a:scene3d>
              <a:camera prst="perspectiveAbove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Принцип дії радіотелефонного зв’язку</a:t>
            </a:r>
            <a:endParaRPr lang="uk-UA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43702" y="5105400"/>
            <a:ext cx="2286016" cy="1752600"/>
          </a:xfrm>
        </p:spPr>
        <p:txBody>
          <a:bodyPr>
            <a:normAutofit/>
          </a:bodyPr>
          <a:lstStyle/>
          <a:p>
            <a:pPr algn="l"/>
            <a:endParaRPr lang="uk-UA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357158" y="500042"/>
            <a:ext cx="8229600" cy="107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15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vi-VN" sz="24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Радіозв'яз́ок</a:t>
            </a:r>
            <a:r>
              <a:rPr kumimoji="0" lang="vi-V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— різновид зв'язку, у котрому носієм інформації є радіохвилі.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>
          <a:xfrm>
            <a:off x="142845" y="1643050"/>
            <a:ext cx="4286280" cy="4525963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15875">
              <a:buNone/>
            </a:pPr>
            <a:r>
              <a:rPr lang="uk-UA" sz="16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Частотні діапазони</a:t>
            </a:r>
          </a:p>
          <a:p>
            <a:pPr marL="0" indent="15875">
              <a:buNone/>
            </a:pPr>
            <a:endParaRPr lang="uk-UA" sz="1200" b="1" spc="50" dirty="0" smtClean="0">
              <a:ln w="11430"/>
              <a:solidFill>
                <a:schemeClr val="bg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15875">
              <a:buNone/>
            </a:pPr>
            <a:r>
              <a:rPr lang="uk-UA" sz="18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Частотна сітка, що використовується у радіозв'язку, поділяється на діапазони</a:t>
            </a:r>
            <a:r>
              <a:rPr lang="uk-UA" sz="12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marL="0" indent="15875">
              <a:buNone/>
            </a:pPr>
            <a:endParaRPr lang="uk-UA" sz="1200" b="1" spc="50" dirty="0" smtClean="0">
              <a:ln w="11430"/>
              <a:solidFill>
                <a:schemeClr val="bg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15875">
              <a:buNone/>
            </a:pPr>
            <a:endParaRPr lang="uk-UA" sz="1200" b="1" spc="50" dirty="0" smtClean="0">
              <a:ln w="11430"/>
              <a:solidFill>
                <a:schemeClr val="bg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15875">
              <a:buNone/>
            </a:pPr>
            <a:r>
              <a:rPr lang="uk-UA" sz="16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Довгі хвилі (</a:t>
            </a:r>
            <a:r>
              <a:rPr lang="uk-UA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ДХ</a:t>
            </a:r>
            <a:r>
              <a:rPr lang="uk-UA" sz="16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) </a:t>
            </a:r>
            <a:r>
              <a:rPr lang="uk-UA" sz="16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—</a:t>
            </a:r>
            <a:r>
              <a:rPr lang="en-US" sz="16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16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16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150</a:t>
            </a:r>
            <a:r>
              <a:rPr lang="uk-UA" sz="16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</a:t>
            </a:r>
            <a:r>
              <a:rPr lang="en-US" sz="16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450 </a:t>
            </a:r>
            <a:r>
              <a:rPr lang="uk-UA" sz="16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кГц</a:t>
            </a:r>
          </a:p>
          <a:p>
            <a:pPr marL="0" indent="15875">
              <a:buNone/>
            </a:pPr>
            <a:r>
              <a:rPr lang="uk-UA" sz="16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Середні хвилі (</a:t>
            </a:r>
            <a:r>
              <a:rPr lang="uk-UA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</a:t>
            </a:r>
            <a:r>
              <a:rPr lang="uk-UA" sz="16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—  </a:t>
            </a:r>
            <a:r>
              <a:rPr lang="en-US" sz="16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500</a:t>
            </a:r>
            <a:r>
              <a:rPr lang="uk-UA" sz="16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</a:t>
            </a:r>
            <a:r>
              <a:rPr lang="en-US" sz="16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1600 </a:t>
            </a:r>
            <a:r>
              <a:rPr lang="uk-UA" sz="16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кГц</a:t>
            </a:r>
          </a:p>
          <a:p>
            <a:pPr marL="0" indent="15875">
              <a:buNone/>
            </a:pPr>
            <a:r>
              <a:rPr lang="uk-UA" sz="16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Короткі хвилі (</a:t>
            </a:r>
            <a:r>
              <a:rPr lang="uk-UA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КХ</a:t>
            </a:r>
            <a:r>
              <a:rPr lang="uk-UA" sz="16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— </a:t>
            </a:r>
            <a:r>
              <a:rPr lang="en-US" sz="16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3-30 </a:t>
            </a:r>
            <a:r>
              <a:rPr lang="uk-UA" sz="1600" b="1" spc="50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МГц</a:t>
            </a:r>
            <a:endParaRPr lang="uk-UA" sz="1600" b="1" spc="50" dirty="0" smtClean="0">
              <a:ln w="11430"/>
              <a:solidFill>
                <a:schemeClr val="bg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15875">
              <a:buNone/>
            </a:pPr>
            <a:r>
              <a:rPr lang="uk-UA" sz="16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Ультракороткі хвилі (</a:t>
            </a:r>
            <a:r>
              <a:rPr lang="uk-UA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УКХ</a:t>
            </a:r>
            <a:r>
              <a:rPr lang="uk-UA" sz="16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—</a:t>
            </a:r>
            <a:r>
              <a:rPr lang="en-US" sz="16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30 </a:t>
            </a:r>
            <a:r>
              <a:rPr lang="uk-UA" sz="1600" b="1" spc="50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МГц</a:t>
            </a:r>
            <a:r>
              <a:rPr lang="uk-UA" sz="16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- 300 </a:t>
            </a:r>
            <a:r>
              <a:rPr lang="uk-UA" sz="1600" b="1" spc="50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МГц</a:t>
            </a:r>
            <a:endParaRPr lang="uk-UA" sz="1600" b="1" spc="5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3438" y="1571612"/>
            <a:ext cx="4038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ДХ</a:t>
            </a:r>
            <a:r>
              <a:rPr lang="uk-UA" sz="1400" dirty="0" smtClean="0"/>
              <a:t> сильно поглинаються іоносферою, основне значення мають приземні хвилі, які розповсюджуються, огинаючи землю. Їх інтенсивність по мірі віддалення від передавача зменшується порівняно швидко.</a:t>
            </a:r>
          </a:p>
          <a:p>
            <a:pPr>
              <a:buNone/>
            </a:pPr>
            <a:r>
              <a:rPr lang="uk-UA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</a:t>
            </a:r>
            <a:r>
              <a:rPr lang="uk-UA" sz="1400" dirty="0" smtClean="0"/>
              <a:t> сильно поглинаються іоносферою вдень, район їх дії визначається приземною хвилею, ввечері добре відбиваються від іоносфери і район дії визначається відбитою хвилею.</a:t>
            </a:r>
          </a:p>
          <a:p>
            <a:pPr>
              <a:buNone/>
            </a:pPr>
            <a:r>
              <a:rPr lang="uk-UA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КХ</a:t>
            </a:r>
            <a:r>
              <a:rPr lang="uk-UA" sz="1400" dirty="0" smtClean="0"/>
              <a:t> розповсюджуються виключно відбиттям від іоносфери, тому навколо передавача існує т. н. мертва зона. Вдень краще розповсюджуються більш короткі хвилі (30 </a:t>
            </a:r>
            <a:r>
              <a:rPr lang="uk-UA" sz="1400" dirty="0" err="1" smtClean="0"/>
              <a:t>МГц</a:t>
            </a:r>
            <a:r>
              <a:rPr lang="uk-UA" sz="1400" dirty="0" smtClean="0"/>
              <a:t>), вночі — більш довгі (3 </a:t>
            </a:r>
            <a:r>
              <a:rPr lang="uk-UA" sz="1400" dirty="0" err="1" smtClean="0"/>
              <a:t>МГц</a:t>
            </a:r>
            <a:r>
              <a:rPr lang="uk-UA" sz="1400" dirty="0" smtClean="0"/>
              <a:t>). Короткі хвилі можуть розповсюджуватися на великі відстані при малій потужності передавача.</a:t>
            </a:r>
          </a:p>
          <a:p>
            <a:pPr>
              <a:buNone/>
            </a:pPr>
            <a:r>
              <a:rPr lang="uk-UA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УКХ</a:t>
            </a:r>
            <a:r>
              <a:rPr lang="uk-UA" sz="1400" dirty="0" smtClean="0"/>
              <a:t> розповсюджуються в ідеальних умовах по прямій як світло. При проходженні УКХ через іонізовані ділянки атмосфери (грозова активність, магнітні бурі на Сонці)вони зазнають менших втрат і радіозв'язок може відбуватися на більші відстані.</a:t>
            </a:r>
            <a:endParaRPr lang="uk-U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76320"/>
          </a:xfrm>
        </p:spPr>
        <p:txBody>
          <a:bodyPr>
            <a:noAutofit/>
            <a:scene3d>
              <a:camera prst="perspectiveRelaxedModerately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Види </a:t>
            </a:r>
            <a:r>
              <a:rPr lang="uk-UA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радіозв'язку</a:t>
            </a:r>
            <a:endParaRPr lang="uk-UA" sz="6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57626"/>
          </a:xfrm>
        </p:spPr>
        <p:txBody>
          <a:bodyPr/>
          <a:lstStyle/>
          <a:p>
            <a:endParaRPr lang="uk-UA" dirty="0" smtClean="0"/>
          </a:p>
          <a:p>
            <a:pPr algn="ctr">
              <a:buNone/>
            </a:pPr>
            <a:r>
              <a:rPr lang="uk-UA" dirty="0" smtClean="0"/>
              <a:t>Радіозв'язок можна поділити на:</a:t>
            </a:r>
          </a:p>
          <a:p>
            <a:r>
              <a:rPr lang="uk-UA" dirty="0" smtClean="0"/>
              <a:t>ДХ-, СХ-, КХ- та </a:t>
            </a:r>
            <a:r>
              <a:rPr lang="uk-UA" dirty="0" err="1" smtClean="0"/>
              <a:t>УКХ-зв'язок</a:t>
            </a:r>
            <a:r>
              <a:rPr lang="uk-UA" dirty="0" smtClean="0"/>
              <a:t> без застосування ретрансляторів</a:t>
            </a:r>
          </a:p>
          <a:p>
            <a:r>
              <a:rPr lang="uk-UA" dirty="0" smtClean="0"/>
              <a:t>Супутниковий зв'язок</a:t>
            </a:r>
          </a:p>
          <a:p>
            <a:r>
              <a:rPr lang="uk-UA" dirty="0" smtClean="0"/>
              <a:t>Радіорелейний зв'язок</a:t>
            </a:r>
          </a:p>
          <a:p>
            <a:r>
              <a:rPr lang="uk-UA" dirty="0" smtClean="0"/>
              <a:t>Стільниковий зв'язок</a:t>
            </a:r>
          </a:p>
          <a:p>
            <a:r>
              <a:rPr lang="uk-UA" dirty="0" err="1" smtClean="0"/>
              <a:t>Транкінговий</a:t>
            </a:r>
            <a:r>
              <a:rPr lang="uk-UA" dirty="0" smtClean="0"/>
              <a:t> зв'язок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95489">
            <a:off x="5429256" y="2357430"/>
            <a:ext cx="3395660" cy="2585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3444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vi-VN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Супу́тниковий зв'язо́к</a:t>
            </a:r>
            <a:endParaRPr lang="uk-UA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14356"/>
            <a:ext cx="9001156" cy="1400172"/>
          </a:xfrm>
        </p:spPr>
        <p:txBody>
          <a:bodyPr>
            <a:normAutofit/>
          </a:bodyPr>
          <a:lstStyle/>
          <a:p>
            <a:r>
              <a:rPr lang="vi-VN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Супу́тниковий зв'язо́к </a:t>
            </a:r>
            <a:r>
              <a:rPr lang="vi-VN" sz="2000" dirty="0" smtClean="0"/>
              <a:t>— один з видів радіозв'язку, заснований на використанні штучних супутників Землі на яких змонтовані ретранслятори. Супутниковий зв'язок здійснюється між земними станціями, які можуть бути як стаціонарними, так і мобільними.</a:t>
            </a:r>
          </a:p>
        </p:txBody>
      </p:sp>
      <p:pic>
        <p:nvPicPr>
          <p:cNvPr id="2051" name="Picture 3" descr="D:\Users\Keks\Desktop\SPAC_Satellite_AEHF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7549">
            <a:off x="450032" y="2941089"/>
            <a:ext cx="4410077" cy="33075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35882">
            <a:off x="5874720" y="3000085"/>
            <a:ext cx="2824149" cy="3765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04882"/>
          </a:xfrm>
        </p:spPr>
        <p:txBody>
          <a:bodyPr>
            <a:normAutofit fontScale="90000"/>
            <a:scene3d>
              <a:camera prst="perspectiveAbove"/>
              <a:lightRig rig="soft" dir="t">
                <a:rot lat="0" lon="0" rev="2100000"/>
              </a:lightRig>
            </a:scene3d>
            <a:sp3d extrusionH="57150" prstMaterial="matte">
              <a:bevelT w="38100" h="38100" prst="slope"/>
            </a:sp3d>
          </a:bodyPr>
          <a:lstStyle/>
          <a:p>
            <a:r>
              <a:rPr lang="uk-UA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Радіорелейний зв'язок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928671"/>
            <a:ext cx="8229600" cy="2428891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vi-VN" sz="2200" b="1" dirty="0" smtClean="0">
                <a:solidFill>
                  <a:srgbClr val="C00000"/>
                </a:solidFill>
              </a:rPr>
              <a:t>Радіорелейний зв’я́зок </a:t>
            </a:r>
            <a:r>
              <a:rPr lang="vi-VN" sz="2200" dirty="0" smtClean="0"/>
              <a:t>— радіозв'язок по лінії, утвореній ланцюжком приймально-передавальних (ретрансляційних) радіостанцій. Наземний радіорелейний зв'язок здійснюється звичайно на деци- і сантиметрових хвилях. Антени сусідніх станцій звичайно розташовують у межах прямої видимості, тому що це </a:t>
            </a:r>
            <a:r>
              <a:rPr lang="vi-VN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найнадій</a:t>
            </a:r>
            <a:r>
              <a:rPr lang="uk-UA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ніший</a:t>
            </a:r>
            <a:r>
              <a:rPr lang="vi-VN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200" dirty="0" smtClean="0"/>
              <a:t>варіант. Для збільшення радіусу видимості антен їх встановлюють якнайвище — на щоглах (вежах) висотою 70-100 м (радіус видимості — 40-50 км) і на високих будівлях.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73527">
            <a:off x="6428240" y="2517655"/>
            <a:ext cx="2632284" cy="43270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857272"/>
          </a:xfrm>
        </p:spPr>
        <p:txBody>
          <a:bodyPr>
            <a:scene3d>
              <a:camera prst="obliqueTopLef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Стільниковий зв'язок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5"/>
            <a:ext cx="8643998" cy="2714644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Стільниковий зв'язок </a:t>
            </a:r>
            <a:r>
              <a:rPr lang="uk-UA" sz="2000" dirty="0" smtClean="0"/>
              <a:t>— один із видів мобільного радіозв'язку, в основі якого лежить стільникова мережа. Особливість стільникового зв'язку полягає в тому, що зона покриття ділиться на «стільники», що визначається зонами покриття окремих базових станцій англ. </a:t>
            </a:r>
            <a:r>
              <a:rPr lang="en-US" sz="2000" dirty="0" smtClean="0"/>
              <a:t>Base station subsystem (BSS). </a:t>
            </a:r>
            <a:r>
              <a:rPr lang="uk-UA" sz="2000" dirty="0" smtClean="0"/>
              <a:t>Стільники частково перекриваються й разом утворюють мережу. На ідеальній (рівній і без забудови) поверхні зона покриття однієї базової станції являє собою коло, тому складена з них мережа має вигляд шестикутних зон (бджолиних стільників).</a:t>
            </a:r>
            <a:endParaRPr lang="uk-UA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305241"/>
            <a:ext cx="5477762" cy="3409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76320"/>
          </a:xfrm>
        </p:spPr>
        <p:txBody>
          <a:bodyPr>
            <a:scene3d>
              <a:camera prst="obliqueBottomLeft"/>
              <a:lightRig rig="soft" dir="t">
                <a:rot lat="0" lon="0" rev="2100000"/>
              </a:lightRig>
            </a:scene3d>
            <a:sp3d extrusionH="57150" prstMaterial="matte">
              <a:bevelT w="57150" h="38100" prst="artDeco"/>
            </a:sp3d>
          </a:bodyPr>
          <a:lstStyle/>
          <a:p>
            <a:r>
              <a:rPr lang="uk-UA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Транкінговий</a:t>
            </a:r>
            <a:r>
              <a:rPr lang="uk-UA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зв'язок</a:t>
            </a:r>
            <a:endParaRPr lang="uk-UA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59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Транкінговий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радіозв'язок</a:t>
            </a:r>
            <a:r>
              <a:rPr lang="uk-UA" sz="2400" b="1" dirty="0" smtClean="0">
                <a:solidFill>
                  <a:srgbClr val="C00000"/>
                </a:solidFill>
              </a:rPr>
              <a:t> </a:t>
            </a:r>
            <a:r>
              <a:rPr lang="uk-UA" sz="2400" dirty="0" smtClean="0"/>
              <a:t>- призначений для забезпечення голосового зв'язку між великою кількістю рухомих абонентів при обмеженій кількості радіоканалів.</a:t>
            </a:r>
            <a:endParaRPr lang="uk-UA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928934"/>
            <a:ext cx="5715598" cy="34766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143000"/>
          </a:xfrm>
        </p:spPr>
        <p:txBody>
          <a:bodyPr>
            <a:normAutofit/>
            <a:scene3d>
              <a:camera prst="perspectiveContrastingRightFacing"/>
              <a:lightRig rig="glow" dir="tl">
                <a:rot lat="0" lon="0" rev="5400000"/>
              </a:lightRig>
            </a:scene3d>
            <a:sp3d extrusionH="57150" contourW="12700">
              <a:bevelT w="25400" h="25400" prst="slope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6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ДЯКУЮ ЗА УВАГУ</a:t>
            </a:r>
            <a:endParaRPr lang="uk-UA" sz="6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</Template>
  <TotalTime>103</TotalTime>
  <Words>453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Human</vt:lpstr>
      <vt:lpstr>Принцип дії радіотелефонного зв’язку</vt:lpstr>
      <vt:lpstr>Слайд 2</vt:lpstr>
      <vt:lpstr>Види радіозв'язку</vt:lpstr>
      <vt:lpstr>Супу́тниковий зв'язо́к</vt:lpstr>
      <vt:lpstr>Радіорелейний зв'язок</vt:lpstr>
      <vt:lpstr>Стільниковий зв'язок</vt:lpstr>
      <vt:lpstr>Транкінговий зв'язок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Принципи радіотелефонного зв’язку</dc:title>
  <dc:creator>Владислав Пінчук</dc:creator>
  <cp:lastModifiedBy>RePack by SPecialiST</cp:lastModifiedBy>
  <cp:revision>22</cp:revision>
  <dcterms:created xsi:type="dcterms:W3CDTF">2010-11-25T17:48:07Z</dcterms:created>
  <dcterms:modified xsi:type="dcterms:W3CDTF">2014-01-29T14:55:43Z</dcterms:modified>
</cp:coreProperties>
</file>