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9" r:id="rId3"/>
    <p:sldId id="263" r:id="rId4"/>
    <p:sldId id="262" r:id="rId5"/>
    <p:sldId id="304" r:id="rId6"/>
    <p:sldId id="305" r:id="rId7"/>
    <p:sldId id="261" r:id="rId8"/>
    <p:sldId id="306" r:id="rId9"/>
    <p:sldId id="307" r:id="rId10"/>
    <p:sldId id="308" r:id="rId11"/>
    <p:sldId id="309" r:id="rId12"/>
    <p:sldId id="310" r:id="rId13"/>
    <p:sldId id="311" r:id="rId14"/>
    <p:sldId id="292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24" r:id="rId23"/>
    <p:sldId id="325" r:id="rId24"/>
    <p:sldId id="266" r:id="rId25"/>
    <p:sldId id="267" r:id="rId26"/>
    <p:sldId id="268" r:id="rId27"/>
    <p:sldId id="269" r:id="rId28"/>
    <p:sldId id="270" r:id="rId29"/>
    <p:sldId id="272" r:id="rId30"/>
    <p:sldId id="32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A0F3E-2322-4AF3-8AD8-92EA6064CC0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1D597-7136-4940-8FD4-C42B9E4D1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3F99D-4AED-4CE1-951C-41F7BAFA993B}" type="slidenum">
              <a:rPr lang="ru-RU"/>
              <a:pPr/>
              <a:t>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7575-821B-45E6-A1A9-0BD2D8DBB818}" type="slidenum">
              <a:rPr lang="ru-RU"/>
              <a:pPr/>
              <a:t>29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B59EF-3595-4A79-8191-EA2A841B2F04}" type="slidenum">
              <a:rPr lang="ru-RU"/>
              <a:pPr/>
              <a:t>4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41F0A-A88E-4D4C-A4DB-657DC8E86385}" type="slidenum">
              <a:rPr lang="ru-RU"/>
              <a:pPr/>
              <a:t>7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3FBB-4588-49C2-9916-B4302E51C1B6}" type="slidenum">
              <a:rPr lang="ru-RU"/>
              <a:pPr/>
              <a:t>24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C1ED3-9CD3-49B0-8C96-B1904AE875D4}" type="slidenum">
              <a:rPr lang="ru-RU"/>
              <a:pPr/>
              <a:t>25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474E2-CF11-4E73-8366-ADE862133D3F}" type="slidenum">
              <a:rPr lang="ru-RU"/>
              <a:pPr/>
              <a:t>26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8DAF-BFCB-47F9-A797-934B86C3AA93}" type="slidenum">
              <a:rPr lang="ru-RU"/>
              <a:pPr/>
              <a:t>27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0A2F-72D7-4CF4-A664-7D4006A7A251}" type="slidenum">
              <a:rPr lang="ru-RU"/>
              <a:pPr/>
              <a:t>28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836712"/>
            <a:ext cx="5616624" cy="26642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uk-UA" sz="4000" b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Колообіг</a:t>
            </a:r>
            <a:r>
              <a:rPr lang="uk-UA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речовин і потоки енергії як основні </a:t>
            </a:r>
            <a:r>
              <a:rPr lang="uk-UA" sz="4000" b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системоутворювальні</a:t>
            </a:r>
            <a:r>
              <a:rPr lang="uk-UA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чинники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6667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658344" cy="2658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3024336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Великий кругообіг речовин не є замкнутим: певна кількість речовин вилучається з кругообігу і зберігається в осадових породах у вигляді вапняків, торфу, нафти та інших порід і мінералів. Цим забезпечується поступальний розвиток земної кори і біосфери. Згідно з концепцією великого кругообігу речовин та енергії в біосфері, вивержені глибинні породи мантійного походження (наприклад, базальти) тектонічними процесами виводяться з надр Землі у біосферу.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/>
          <a:stretch/>
        </p:blipFill>
        <p:spPr>
          <a:xfrm>
            <a:off x="4499992" y="3070820"/>
            <a:ext cx="4462076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2636912"/>
            <a:ext cx="41764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</a:rPr>
              <a:t>Під впливом сонячної енергії і живої речовини вони вивітрюються, переносяться, знов відкладаються, перетворюючись при цьому на різноманітні осадові породи. В осадових породах концентрується і запасається сонячна енергія (наприклад, з вивержених мінералів утворюються глини, а вулканічні гази переходять у вугілля, нафту).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1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036496" cy="4002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dirty="0"/>
              <a:t>Далі за рахунок тектонічних рухів осадові породи потрапляють у зони високих тисків і температур Землі, де з них вивільняється сонячна енергія, відбуваються процеси метаморфозу й переплавлення, що призводить до утворення гранітних порід.</a:t>
            </a:r>
          </a:p>
          <a:p>
            <a:pPr marL="0" indent="0">
              <a:buNone/>
            </a:pPr>
            <a:r>
              <a:rPr lang="uk-UA" sz="2400" dirty="0"/>
              <a:t>Кристалізовані вивержені породи знову за рахунок висхідних тектонічних рухів потрапляють у біосферу. Таким чином цикл завершується, але вже на новому рівні, адже з вихідних базальтів утворилися вивержені породи гранітного складу. Отже, великий кругообіг речовин та енергії в біосфері можна також визначити як еволюцію земної кори від океанічного типу (базальтової) до материкового типу (гранітної).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81" y="4077072"/>
            <a:ext cx="4007639" cy="2688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4032448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Для біосфери в цілому, як і для земної кори, характерні ритмічність і циклічність розвитку, що виявляється в усьому: у процесах </a:t>
            </a:r>
            <a:r>
              <a:rPr lang="uk-UA" sz="2400" dirty="0" err="1"/>
              <a:t>магматизму</a:t>
            </a:r>
            <a:r>
              <a:rPr lang="uk-UA" sz="2400" dirty="0"/>
              <a:t>, </a:t>
            </a:r>
            <a:r>
              <a:rPr lang="uk-UA" sz="2400" dirty="0" err="1"/>
              <a:t>осадоутворення</a:t>
            </a:r>
            <a:r>
              <a:rPr lang="uk-UA" sz="2400" dirty="0"/>
              <a:t>, змінах клімату та ін. Найбільш ритмічний, поступальний розвиток властивий живим організмам. Встановлені ритми й цикли різної тривалості: від 11-річного, зумовленого сонячною активністю, до мегациклу у 180-240 </a:t>
            </a:r>
            <a:r>
              <a:rPr lang="uk-UA" sz="2400" dirty="0" err="1"/>
              <a:t>млн</a:t>
            </a:r>
            <a:r>
              <a:rPr lang="uk-UA" sz="2400" dirty="0"/>
              <a:t> років, що збігається з Галактичним роком, тобто часом оберту Землі разом із Сонячною системою навколо центра Галактики. </a:t>
            </a:r>
            <a:endParaRPr lang="uk-UA" dirty="0"/>
          </a:p>
        </p:txBody>
      </p:sp>
      <p:pic>
        <p:nvPicPr>
          <p:cNvPr id="5122" name="Picture 2" descr="C:\Users\Anny\AppData\Local\Microsoft\Windows\Temporary Internet Files\Content.IE5\9PS0GJAP\MC9000831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168352" cy="310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93305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При цьому має місце не просто повторення процесів, а їх поступальний розвиток</a:t>
            </a:r>
            <a:r>
              <a:rPr lang="uk-UA" sz="2400" dirty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326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91550" cy="1066801"/>
          </a:xfrm>
        </p:spPr>
        <p:txBody>
          <a:bodyPr/>
          <a:lstStyle/>
          <a:p>
            <a:r>
              <a:rPr lang="uk-UA" dirty="0" smtClean="0"/>
              <a:t>Малий </a:t>
            </a:r>
            <a:r>
              <a:rPr lang="uk-UA" dirty="0" err="1" smtClean="0"/>
              <a:t>колообіг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98448"/>
            <a:ext cx="9036496" cy="371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100" dirty="0"/>
              <a:t>Малим, або біологічним, кругообігом речовин називають обмін хімічними елементами між живими організмами та неживими (</a:t>
            </a:r>
            <a:r>
              <a:rPr lang="uk-UA" sz="2100" dirty="0" err="1"/>
              <a:t>косними</a:t>
            </a:r>
            <a:r>
              <a:rPr lang="uk-UA" sz="2100" dirty="0"/>
              <a:t>) компонентами біосфери - атмосферою, гідросферою і літосферою. Іншими словами, це два боки єдиного процесу - утворення живої речовини та її розклад. Цей кругообіг характеризується тим, що спочатку жива речовина заряджається енергією, а потім у процесі розкладу органічних решток енергія повертається у навколишнє середовище. </a:t>
            </a:r>
          </a:p>
          <a:p>
            <a:pPr marL="0" indent="0">
              <a:buNone/>
            </a:pPr>
            <a:endParaRPr lang="uk-UA" sz="2100" dirty="0"/>
          </a:p>
        </p:txBody>
      </p:sp>
      <p:pic>
        <p:nvPicPr>
          <p:cNvPr id="4" name="Picture 2" descr="Біологічний кругообіг речови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077072"/>
            <a:ext cx="4048125" cy="264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0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4" y="-27384"/>
            <a:ext cx="8305800" cy="3096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Кругообіг </a:t>
            </a:r>
            <a:r>
              <a:rPr lang="uk-UA" dirty="0" smtClean="0"/>
              <a:t>карбону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 </a:t>
            </a:r>
            <a:r>
              <a:rPr lang="uk-UA" sz="2200" dirty="0" smtClean="0"/>
              <a:t>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</a:t>
            </a:r>
            <a:endParaRPr lang="uk-UA" sz="2700" dirty="0"/>
          </a:p>
        </p:txBody>
      </p:sp>
      <p:pic>
        <p:nvPicPr>
          <p:cNvPr id="1026" name="Picture 2" descr="C:\Users\Наталя\Desktop\400px-Carbon_cycle-cute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558" y="3068960"/>
            <a:ext cx="490490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496" y="299695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</a:rPr>
              <a:t>завдяки виключній швидкості розмноження, виробляють на рік близько 1,5• 10</a:t>
            </a:r>
            <a:r>
              <a:rPr lang="uk-UA" sz="2000" baseline="30000" dirty="0">
                <a:solidFill>
                  <a:schemeClr val="tx2"/>
                </a:solidFill>
              </a:rPr>
              <a:t>7</a:t>
            </a:r>
            <a:r>
              <a:rPr lang="uk-UA" sz="2000" dirty="0">
                <a:solidFill>
                  <a:schemeClr val="tx2"/>
                </a:solidFill>
              </a:rPr>
              <a:t>  вуглецю у вигляді органічної маси.</a:t>
            </a: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азоту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263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Незважаючи на велику складність, цей </a:t>
            </a:r>
            <a:r>
              <a:rPr lang="uk-UA" sz="2000" dirty="0" err="1" smtClean="0"/>
              <a:t>колообіг</a:t>
            </a:r>
            <a:r>
              <a:rPr lang="uk-UA" sz="2000" dirty="0" smtClean="0"/>
              <a:t> </a:t>
            </a:r>
            <a:r>
              <a:rPr lang="uk-UA" sz="2000" dirty="0"/>
              <a:t>здійснюється досить швидко і безперешкодно. У повітрі міститься 78% азоту і воно служить одночасно і великим вмістищем і запобіжним клапаном системи, безперервно і в різних формах живить </a:t>
            </a:r>
            <a:r>
              <a:rPr lang="uk-UA" sz="2000" dirty="0" err="1" smtClean="0"/>
              <a:t>колообіг</a:t>
            </a:r>
            <a:r>
              <a:rPr lang="uk-UA" sz="2000" dirty="0" smtClean="0"/>
              <a:t> </a:t>
            </a:r>
            <a:r>
              <a:rPr lang="uk-UA" sz="2000" dirty="0"/>
              <a:t>азоту.</a:t>
            </a:r>
            <a:br>
              <a:rPr lang="uk-UA" sz="2000" dirty="0"/>
            </a:br>
            <a:r>
              <a:rPr lang="uk-UA" sz="2000" dirty="0"/>
              <a:t>   Крім, того електричні розряди синтезують із атмосферного азоту і кисню окисли азоту, а останні, попадаючи в </a:t>
            </a:r>
            <a:r>
              <a:rPr lang="uk-UA" sz="2000" dirty="0" err="1"/>
              <a:t>грунт</a:t>
            </a:r>
            <a:r>
              <a:rPr lang="uk-UA" sz="2000" dirty="0"/>
              <a:t> з дощовими водами, нагромаджують у формі селітри або </a:t>
            </a:r>
            <a:r>
              <a:rPr lang="en-US" sz="2000" dirty="0"/>
              <a:t>HNO</a:t>
            </a:r>
            <a:r>
              <a:rPr lang="en-US" sz="2000" baseline="-25000" dirty="0"/>
              <a:t>3</a:t>
            </a:r>
            <a:r>
              <a:rPr lang="uk-UA" sz="2000" dirty="0"/>
              <a:t>від 4 до 10 кг (</a:t>
            </a:r>
            <a:r>
              <a:rPr lang="en-US" sz="2000" dirty="0"/>
              <a:t>N</a:t>
            </a:r>
            <a:r>
              <a:rPr lang="en-US" sz="2000" baseline="-25000" dirty="0"/>
              <a:t>2 </a:t>
            </a:r>
            <a:r>
              <a:rPr lang="uk-UA" sz="2000" dirty="0"/>
              <a:t>на 1 </a:t>
            </a:r>
            <a:r>
              <a:rPr lang="uk-UA" sz="2000" dirty="0" smtClean="0"/>
              <a:t>га/рік).</a:t>
            </a:r>
            <a:endParaRPr lang="uk-UA" dirty="0"/>
          </a:p>
        </p:txBody>
      </p:sp>
      <p:pic>
        <p:nvPicPr>
          <p:cNvPr id="4" name="Picture 2" descr="C:\Users\Наталя\Desktop\2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64" r="20066"/>
          <a:stretch/>
        </p:blipFill>
        <p:spPr bwMode="auto">
          <a:xfrm>
            <a:off x="5004048" y="3284984"/>
            <a:ext cx="3812174" cy="345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479517"/>
            <a:ext cx="5004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</a:rPr>
              <a:t>Однак </a:t>
            </a:r>
            <a:r>
              <a:rPr lang="uk-UA" sz="2000" dirty="0">
                <a:solidFill>
                  <a:schemeClr val="tx2"/>
                </a:solidFill>
              </a:rPr>
              <a:t>найбільша кількість цього елементу поступає в екологічну систему завдяки діяльності мікроорганізмів-фіксаторів </a:t>
            </a: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uk-UA" sz="2000" dirty="0">
                <a:solidFill>
                  <a:schemeClr val="tx2"/>
                </a:solidFill>
              </a:rPr>
              <a:t>Цю функцію виконують бактерії (аеробні та анаеробні), які фіксують атмосферний азот. При їх відмиранні </a:t>
            </a:r>
            <a:r>
              <a:rPr lang="uk-UA" sz="2000" dirty="0" err="1">
                <a:solidFill>
                  <a:schemeClr val="tx2"/>
                </a:solidFill>
              </a:rPr>
              <a:t>грунт</a:t>
            </a:r>
            <a:r>
              <a:rPr lang="uk-UA" sz="2000" dirty="0">
                <a:solidFill>
                  <a:schemeClr val="tx2"/>
                </a:solidFill>
              </a:rPr>
              <a:t> збагачується ще на 25 кг </a:t>
            </a: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/</a:t>
            </a:r>
            <a:r>
              <a:rPr lang="uk-UA" sz="2000" dirty="0">
                <a:solidFill>
                  <a:schemeClr val="tx2"/>
                </a:solidFill>
              </a:rPr>
              <a:t>рік на 1 га. </a:t>
            </a:r>
          </a:p>
          <a:p>
            <a:endParaRPr lang="uk-UA" sz="2000" dirty="0">
              <a:solidFill>
                <a:schemeClr val="tx2"/>
              </a:solidFill>
            </a:endParaRPr>
          </a:p>
          <a:p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90" y="-243408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азоту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493776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Інші бактерії, що фіксують атмосферний азот, також живуть в симбіозі з вищими рослинами. </a:t>
            </a:r>
          </a:p>
          <a:p>
            <a:pPr marL="0" indent="0">
              <a:buNone/>
            </a:pPr>
            <a:r>
              <a:rPr lang="uk-UA" sz="2000" dirty="0" smtClean="0"/>
              <a:t>Азот </a:t>
            </a:r>
            <a:r>
              <a:rPr lang="uk-UA" sz="2000" dirty="0"/>
              <a:t>може вийти з </a:t>
            </a:r>
            <a:r>
              <a:rPr lang="uk-UA" sz="2000" dirty="0" err="1" smtClean="0"/>
              <a:t>колообігу</a:t>
            </a:r>
            <a:r>
              <a:rPr lang="uk-UA" sz="2000" dirty="0"/>
              <a:t>, </a:t>
            </a:r>
            <a:r>
              <a:rPr lang="uk-UA" sz="2000" dirty="0" smtClean="0"/>
              <a:t>потрапивши </a:t>
            </a:r>
            <a:r>
              <a:rPr lang="uk-UA" sz="2000" dirty="0"/>
              <a:t>в глибоководні океанічні осадки. Але перш ніж туди </a:t>
            </a:r>
            <a:r>
              <a:rPr lang="uk-UA" sz="2000" dirty="0" smtClean="0"/>
              <a:t>потрапити, </a:t>
            </a:r>
            <a:r>
              <a:rPr lang="uk-UA" sz="2000" dirty="0"/>
              <a:t>частина </a:t>
            </a:r>
            <a:r>
              <a:rPr lang="en-US" sz="2000" dirty="0"/>
              <a:t>N</a:t>
            </a:r>
            <a:r>
              <a:rPr lang="en-US" sz="2000" baseline="-25000" dirty="0"/>
              <a:t>2 </a:t>
            </a:r>
            <a:r>
              <a:rPr lang="uk-UA" sz="2000" dirty="0"/>
              <a:t>буде захоплена організмами морського фітопланктону, в той же час він, як і фосфор ввійде в цикл живлення м'ясоїдних, що закінчується рибами, які служать поживою птахам і ссавцям. Ця частина </a:t>
            </a:r>
            <a:r>
              <a:rPr lang="en-US" sz="2000" dirty="0"/>
              <a:t>N</a:t>
            </a:r>
            <a:r>
              <a:rPr lang="en-US" sz="2000" baseline="-25000" dirty="0"/>
              <a:t>2 </a:t>
            </a:r>
            <a:r>
              <a:rPr lang="uk-UA" sz="2000" dirty="0" smtClean="0"/>
              <a:t>потрапляє </a:t>
            </a:r>
            <a:r>
              <a:rPr lang="uk-UA" sz="2000" dirty="0"/>
              <a:t>із екскрементами птахів і ссавців на поверхню материків (гуано), хоча даний процес має значення в умовах сухого клімату.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33548"/>
            <a:ext cx="2880320" cy="2663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0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6" y="-243408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38408"/>
            <a:ext cx="9144000" cy="2490592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 </a:t>
            </a:r>
            <a:r>
              <a:rPr lang="uk-UA" sz="2000" dirty="0" smtClean="0"/>
              <a:t>Запаси </a:t>
            </a:r>
            <a:r>
              <a:rPr lang="uk-UA" sz="2000" dirty="0"/>
              <a:t>фосфору, що доступні живим організ­мам повністю зосереджені в літосфері. Найбільше фосфору в апати­тах і фосфоритах. Неорганічний фосфор з порід земної кори втягує­ться в циркуляції вилуговуванням і розчиненням і таким чином </a:t>
            </a:r>
            <a:r>
              <a:rPr lang="uk-UA" sz="2000" dirty="0" smtClean="0"/>
              <a:t>потрапляє </a:t>
            </a:r>
            <a:r>
              <a:rPr lang="uk-UA" sz="2000" dirty="0"/>
              <a:t>в екосистеми, поглинається рослинами, що синтезують за його участю різні органічні сполуки. </a:t>
            </a:r>
            <a:endParaRPr lang="uk-UA" dirty="0"/>
          </a:p>
        </p:txBody>
      </p:sp>
      <p:pic>
        <p:nvPicPr>
          <p:cNvPr id="4" name="Picture 2" descr="C:\Users\Натал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108" y="2780928"/>
            <a:ext cx="5612388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842478"/>
            <a:ext cx="3491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</a:rPr>
              <a:t>Під час відмирання органіки фосфати разом з відходами повертаються в землю, де знову зазнають впливу мікроорганізмів і перетворюються в мінеральні </a:t>
            </a:r>
            <a:r>
              <a:rPr lang="uk-UA" sz="2000" dirty="0" err="1">
                <a:solidFill>
                  <a:schemeClr val="tx2"/>
                </a:solidFill>
              </a:rPr>
              <a:t>ортофосфати</a:t>
            </a:r>
            <a:r>
              <a:rPr lang="uk-UA" sz="2000" dirty="0">
                <a:solidFill>
                  <a:schemeClr val="tx2"/>
                </a:solidFill>
              </a:rPr>
              <a:t>, готови­ми до споживання зеленими рослинами та іншими автотрофами. </a:t>
            </a:r>
            <a:br>
              <a:rPr lang="uk-UA" sz="2000" dirty="0">
                <a:solidFill>
                  <a:schemeClr val="tx2"/>
                </a:solidFill>
              </a:rPr>
            </a:br>
            <a:endParaRPr lang="uk-UA" sz="2000" dirty="0">
              <a:solidFill>
                <a:schemeClr val="tx2"/>
              </a:solidFill>
            </a:endParaRPr>
          </a:p>
          <a:p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82424"/>
            <a:ext cx="9036496" cy="2850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err="1" smtClean="0"/>
              <a:t>Колообіг</a:t>
            </a:r>
            <a:r>
              <a:rPr lang="uk-UA" sz="2000" dirty="0" smtClean="0"/>
              <a:t> </a:t>
            </a:r>
            <a:r>
              <a:rPr lang="uk-UA" sz="2000" dirty="0"/>
              <a:t>фосфору в біосфері не </a:t>
            </a:r>
            <a:r>
              <a:rPr lang="uk-UA" sz="2000" dirty="0" smtClean="0"/>
              <a:t>замикається. </a:t>
            </a:r>
            <a:r>
              <a:rPr lang="uk-UA" sz="2000" dirty="0"/>
              <a:t>В океані дещо інакше. Це пов'язане з безперервною седиментацією органіки, зокрема збагачення фосфором трупів риб, рештки яких постійно </a:t>
            </a:r>
            <a:r>
              <a:rPr lang="uk-UA" sz="2000" dirty="0" smtClean="0"/>
              <a:t>накопичую­ться </a:t>
            </a:r>
            <a:r>
              <a:rPr lang="uk-UA" sz="2000" dirty="0"/>
              <a:t>на дні. Отже, фосфати, що відклались на великих глибинах, виключаються з кругообігу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Від </a:t>
            </a:r>
            <a:r>
              <a:rPr lang="uk-UA" sz="2000" dirty="0"/>
              <a:t>стану кругообігу фосфору залежить кількість нітратів у воді і О</a:t>
            </a:r>
            <a:r>
              <a:rPr lang="uk-UA" sz="2000" baseline="-25000" dirty="0"/>
              <a:t>2</a:t>
            </a:r>
            <a:r>
              <a:rPr lang="uk-UA" sz="2000" dirty="0"/>
              <a:t> в атмосфері.</a:t>
            </a:r>
          </a:p>
          <a:p>
            <a:pPr marL="0" indent="0">
              <a:buNone/>
            </a:pPr>
            <a:r>
              <a:rPr lang="uk-UA" sz="2000" dirty="0"/>
              <a:t/>
            </a:r>
            <a:br>
              <a:rPr lang="uk-UA" sz="2000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3186354"/>
            <a:ext cx="4644008" cy="3483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3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сірки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2850632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Переважна частина </a:t>
            </a:r>
            <a:r>
              <a:rPr lang="uk-UA" sz="2000" dirty="0" err="1" smtClean="0"/>
              <a:t>колообігу</a:t>
            </a:r>
            <a:r>
              <a:rPr lang="uk-UA" sz="2000" dirty="0" smtClean="0"/>
              <a:t> </a:t>
            </a:r>
            <a:r>
              <a:rPr lang="uk-UA" sz="2000" dirty="0"/>
              <a:t>відбувається у </a:t>
            </a:r>
            <a:r>
              <a:rPr lang="uk-UA" sz="2000" dirty="0" err="1"/>
              <a:t>грунті</a:t>
            </a:r>
            <a:r>
              <a:rPr lang="uk-UA" sz="2000" dirty="0"/>
              <a:t> і воді. Основним джерелом для живих організмів є сульфіди і сульфати (пірит – </a:t>
            </a:r>
            <a:r>
              <a:rPr lang="en-US" sz="2000" dirty="0"/>
              <a:t>FeS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uk-UA" sz="2000" dirty="0"/>
              <a:t>халькопірит —</a:t>
            </a:r>
            <a:r>
              <a:rPr lang="en-US" sz="2000" dirty="0"/>
              <a:t>CuFeS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uk-UA" sz="2000" dirty="0"/>
              <a:t>гіпс, ангідрит) та продукти розкладу органіки рослин. Більшість сульфатів добре розчиняється у воді і це полегшує доступ </a:t>
            </a:r>
            <a:r>
              <a:rPr lang="en-US" sz="2000" dirty="0"/>
              <a:t>S </a:t>
            </a:r>
            <a:r>
              <a:rPr lang="uk-UA" sz="2000" dirty="0"/>
              <a:t>в екосистеми. Поглинаючи сульфати з </a:t>
            </a:r>
            <a:r>
              <a:rPr lang="uk-UA" sz="2000" dirty="0" err="1"/>
              <a:t>грунту</a:t>
            </a:r>
            <a:r>
              <a:rPr lang="uk-UA" sz="2000" dirty="0"/>
              <a:t>, рослини виробляють сірковмісні амінокислоти (</a:t>
            </a:r>
            <a:r>
              <a:rPr lang="uk-UA" sz="2000" dirty="0" err="1"/>
              <a:t>цистин</a:t>
            </a:r>
            <a:r>
              <a:rPr lang="uk-UA" sz="2000" dirty="0"/>
              <a:t>, цистеїн). Відмираючи, органіка розкладається гетеротрофними бактеріями, які в кінці кінців виробляють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 </a:t>
            </a:r>
            <a:r>
              <a:rPr lang="uk-UA" sz="2000" dirty="0"/>
              <a:t>і з </a:t>
            </a:r>
            <a:r>
              <a:rPr lang="uk-UA" sz="2000" dirty="0" err="1"/>
              <a:t>сульфопротеїнів</a:t>
            </a:r>
            <a:r>
              <a:rPr lang="uk-UA" sz="2000" dirty="0"/>
              <a:t>, що містяться в </a:t>
            </a:r>
            <a:r>
              <a:rPr lang="uk-UA" sz="2000" dirty="0" err="1"/>
              <a:t>грунті</a:t>
            </a:r>
            <a:r>
              <a:rPr lang="uk-UA" sz="2000" dirty="0"/>
              <a:t>. </a:t>
            </a:r>
            <a:endParaRPr lang="uk-UA" dirty="0"/>
          </a:p>
        </p:txBody>
      </p:sp>
      <p:pic>
        <p:nvPicPr>
          <p:cNvPr id="4" name="Picture 2" descr="C:\Users\Наталя\Desktop\s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292080" cy="2831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378904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З іншої сторони є бактерії, які здатні знову окисляти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 </a:t>
            </a:r>
            <a:r>
              <a:rPr lang="uk-UA" sz="2000" dirty="0"/>
              <a:t>до сульфатів, що збільшує запас </a:t>
            </a:r>
            <a:r>
              <a:rPr lang="en-US" sz="2000" dirty="0"/>
              <a:t>S, </a:t>
            </a:r>
            <a:r>
              <a:rPr lang="uk-UA" sz="2000" dirty="0"/>
              <a:t>доступної продуцентам. Таким чином, сірка знову повертається в </a:t>
            </a:r>
            <a:r>
              <a:rPr lang="uk-UA" sz="2000" dirty="0" err="1"/>
              <a:t>грунт</a:t>
            </a:r>
            <a:r>
              <a:rPr lang="uk-UA" sz="2000" dirty="0"/>
              <a:t>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112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8248" y="66978"/>
            <a:ext cx="882824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300" dirty="0"/>
              <a:t>У біосфері, як і у кожній підпорядкованій їй екосистемі, між собою та з навколишнім середовищем взаємодіють продуценти, консументи, детритофаги і редуценти. У процесі цієї взаємодії живі організми створюють певний потік речовин та енергії від одних компонентів системи до інших, чим і забезпечується цілісність та стійке підтримування життя біосфери як глобальної екосистеми. </a:t>
            </a:r>
            <a:endParaRPr lang="uk-UA" sz="2300" dirty="0"/>
          </a:p>
        </p:txBody>
      </p:sp>
      <p:pic>
        <p:nvPicPr>
          <p:cNvPr id="5" name="Picture 17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9692" y="2636912"/>
            <a:ext cx="5544616" cy="415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99392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</a:t>
            </a:r>
            <a:r>
              <a:rPr lang="uk-UA" dirty="0" smtClean="0"/>
              <a:t> біогенних елементів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587584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Крім </a:t>
            </a:r>
            <a:r>
              <a:rPr lang="en-US" dirty="0"/>
              <a:t>C, N, H, O</a:t>
            </a:r>
            <a:r>
              <a:rPr lang="en-US" baseline="-25000" dirty="0"/>
              <a:t>2</a:t>
            </a:r>
            <a:r>
              <a:rPr lang="en-US" dirty="0"/>
              <a:t>, P, S </a:t>
            </a:r>
            <a:r>
              <a:rPr lang="uk-UA" dirty="0"/>
              <a:t>організмам необхідні катіони </a:t>
            </a:r>
            <a:r>
              <a:rPr lang="en-US" dirty="0"/>
              <a:t>K, </a:t>
            </a:r>
            <a:r>
              <a:rPr lang="en-US" dirty="0" err="1"/>
              <a:t>Ca</a:t>
            </a:r>
            <a:r>
              <a:rPr lang="en-US" dirty="0"/>
              <a:t>, Mg, </a:t>
            </a:r>
            <a:r>
              <a:rPr lang="uk-UA" dirty="0"/>
              <a:t>іноді </a:t>
            </a:r>
            <a:r>
              <a:rPr lang="en-US" dirty="0"/>
              <a:t>Na-</a:t>
            </a:r>
            <a:r>
              <a:rPr lang="uk-UA" dirty="0" err="1"/>
              <a:t>макроелементи</a:t>
            </a:r>
            <a:r>
              <a:rPr lang="uk-UA" dirty="0"/>
              <a:t>. </a:t>
            </a:r>
            <a:r>
              <a:rPr lang="en-US" dirty="0"/>
              <a:t>Fe, Br, Zn, Cu ,</a:t>
            </a:r>
            <a:r>
              <a:rPr lang="en-US" dirty="0" err="1"/>
              <a:t>Mn</a:t>
            </a:r>
            <a:r>
              <a:rPr lang="en-US" dirty="0"/>
              <a:t>, Mo </a:t>
            </a:r>
            <a:r>
              <a:rPr lang="uk-UA" dirty="0"/>
              <a:t>і аніон </a:t>
            </a:r>
            <a:r>
              <a:rPr lang="en-US" dirty="0" err="1"/>
              <a:t>Cl</a:t>
            </a:r>
            <a:r>
              <a:rPr lang="en-US" dirty="0"/>
              <a:t>-</a:t>
            </a:r>
            <a:r>
              <a:rPr lang="uk-UA" dirty="0"/>
              <a:t>мікроелементи, вони потрібні лише в мільйонних частках сухої речовини. На суші головним джерелом біогенних катіонів служить </a:t>
            </a:r>
            <a:r>
              <a:rPr lang="uk-UA" dirty="0" err="1"/>
              <a:t>грунт</a:t>
            </a:r>
            <a:r>
              <a:rPr lang="uk-UA" dirty="0"/>
              <a:t>, де катіони адсорбуються корінням, а потім розподіляються по різних частинах рослин, в найбільшій кількості в листі. Вони входять таким чином в корм рослиноїдним і споживачів інших порядків в ланці живлення.</a:t>
            </a:r>
            <a:br>
              <a:rPr lang="uk-UA" dirty="0"/>
            </a:br>
            <a:r>
              <a:rPr lang="uk-UA" dirty="0"/>
              <a:t>Мінералізація екскрементів і трупів повертає біогенні катіони в </a:t>
            </a:r>
            <a:r>
              <a:rPr lang="uk-UA" dirty="0" err="1"/>
              <a:t>грунт</a:t>
            </a:r>
            <a:r>
              <a:rPr lang="uk-UA" dirty="0"/>
              <a:t> на рівень розташування коріння. У той же час у вологому кліматі цикл може бути дуже </a:t>
            </a:r>
            <a:r>
              <a:rPr lang="uk-UA" dirty="0" err="1"/>
              <a:t>протирічливим</a:t>
            </a:r>
            <a:r>
              <a:rPr lang="uk-UA" dirty="0"/>
              <a:t>, внаслідок вилуговування </a:t>
            </a:r>
            <a:r>
              <a:rPr lang="uk-UA" dirty="0" err="1"/>
              <a:t>грунту</a:t>
            </a:r>
            <a:r>
              <a:rPr lang="uk-UA" dirty="0"/>
              <a:t> дощами води переносять катіони в систему підземного стоку.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 descr="C:\Users\Anny\AppData\Local\Microsoft\Windows\Temporary Internet Files\Content.IE5\ZY7X5GH6\MC900441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14857" cy="1414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Геологічний і біологічний </a:t>
            </a:r>
            <a:r>
              <a:rPr lang="uk-UA" dirty="0" err="1" smtClean="0"/>
              <a:t>колообіги</a:t>
            </a:r>
            <a:r>
              <a:rPr lang="uk-UA" dirty="0" smtClean="0"/>
              <a:t> </a:t>
            </a:r>
            <a:r>
              <a:rPr lang="uk-UA" dirty="0"/>
              <a:t>тісно взаємопов'язані, взаємодіють між собою, іноді зливаючись воєдино. Але все ж таки структурно і функціонально вони істотно відрізняються. Біологічному </a:t>
            </a:r>
            <a:r>
              <a:rPr lang="uk-UA" dirty="0" err="1" smtClean="0"/>
              <a:t>колообігу</a:t>
            </a:r>
            <a:r>
              <a:rPr lang="uk-UA" dirty="0" smtClean="0"/>
              <a:t> </a:t>
            </a:r>
            <a:r>
              <a:rPr lang="uk-UA" dirty="0"/>
              <a:t>притаманні такі характерні особливості порівняно з геологічним:</a:t>
            </a:r>
          </a:p>
          <a:p>
            <a:pPr marL="0" indent="0">
              <a:buNone/>
            </a:pPr>
            <a:r>
              <a:rPr lang="uk-UA" dirty="0"/>
              <a:t>- його дія відбувається, як правило, у межах біогеоценозу, тоді як геологічний відбувається на великих територіях - материках та прилеглих до них частинах океану;</a:t>
            </a:r>
          </a:p>
          <a:p>
            <a:pPr marL="342900" indent="-342900">
              <a:buFontTx/>
              <a:buChar char="-"/>
            </a:pPr>
            <a:r>
              <a:rPr lang="uk-UA" dirty="0"/>
              <a:t>головною причиною і рушійною силою біологічного </a:t>
            </a:r>
            <a:r>
              <a:rPr lang="uk-UA" dirty="0" err="1"/>
              <a:t>колообігу</a:t>
            </a:r>
            <a:r>
              <a:rPr lang="uk-UA" dirty="0"/>
              <a:t> є різний характер живлення продуцентів, консументів і редуцентів, а геологічного - </a:t>
            </a:r>
            <a:r>
              <a:rPr lang="uk-UA" dirty="0" err="1"/>
              <a:t>колообіг</a:t>
            </a:r>
            <a:r>
              <a:rPr lang="uk-UA" dirty="0"/>
              <a:t> води між океаном і сушею; </a:t>
            </a:r>
          </a:p>
          <a:p>
            <a:pPr marL="342900" indent="-342900">
              <a:buFontTx/>
              <a:buChar char="-"/>
            </a:pPr>
            <a:r>
              <a:rPr lang="uk-UA" dirty="0"/>
              <a:t>у малому </a:t>
            </a:r>
            <a:r>
              <a:rPr lang="uk-UA" dirty="0" err="1"/>
              <a:t>колообігу</a:t>
            </a:r>
            <a:r>
              <a:rPr lang="uk-UA" dirty="0"/>
              <a:t> беруть участь тільки біогенні елементи, тоді як у великому - всі хімічні елементи, які є у земній корі;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тривалість </a:t>
            </a:r>
            <a:r>
              <a:rPr lang="uk-UA" dirty="0"/>
              <a:t>циклів хімічних елементів у біологічному </a:t>
            </a:r>
            <a:r>
              <a:rPr lang="uk-UA" dirty="0" err="1"/>
              <a:t>колообігу</a:t>
            </a:r>
            <a:r>
              <a:rPr lang="uk-UA" dirty="0"/>
              <a:t> є короткочасною (рік, декілька років, десятки </a:t>
            </a:r>
            <a:r>
              <a:rPr lang="uk-UA" dirty="0" smtClean="0"/>
              <a:t>і </a:t>
            </a:r>
            <a:r>
              <a:rPr lang="uk-UA" dirty="0"/>
              <a:t>сотні років), а тривалість циклу у геологічному становить десятки і навіть сотні тисяч років.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 descr="C:\Users\Anny\AppData\Local\Microsoft\Windows\Temporary Internet Files\Content.IE5\ZY7X5GH6\MC9004376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6508">
            <a:off x="8051116" y="2276872"/>
            <a:ext cx="1080120" cy="95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943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 smtClean="0"/>
              <a:t>колообігу</a:t>
            </a:r>
            <a:r>
              <a:rPr lang="ru-RU" sz="2400" dirty="0" smtClean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у </a:t>
            </a:r>
            <a:r>
              <a:rPr lang="ru-RU" sz="2400" dirty="0" err="1"/>
              <a:t>біосфері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</a:t>
            </a:r>
            <a:r>
              <a:rPr lang="ru-RU" sz="2400" dirty="0" err="1"/>
              <a:t>збалансовано</a:t>
            </a:r>
            <a:r>
              <a:rPr lang="ru-RU" sz="2400" dirty="0"/>
              <a:t>. </a:t>
            </a: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залучених</a:t>
            </a:r>
            <a:r>
              <a:rPr lang="ru-RU" sz="2400" dirty="0"/>
              <a:t> до </a:t>
            </a:r>
            <a:r>
              <a:rPr lang="ru-RU" sz="2400" dirty="0" err="1"/>
              <a:t>біологічного</a:t>
            </a:r>
            <a:r>
              <a:rPr lang="ru-RU" sz="2400" dirty="0"/>
              <a:t> </a:t>
            </a:r>
            <a:r>
              <a:rPr lang="ru-RU" sz="2400" dirty="0" err="1" smtClean="0"/>
              <a:t>колообігу</a:t>
            </a:r>
            <a:r>
              <a:rPr lang="ru-RU" sz="2400" dirty="0"/>
              <a:t>, </a:t>
            </a:r>
            <a:r>
              <a:rPr lang="ru-RU" sz="2400" dirty="0" err="1"/>
              <a:t>повертається</a:t>
            </a:r>
            <a:r>
              <a:rPr lang="ru-RU" sz="2400" dirty="0"/>
              <a:t> у </a:t>
            </a:r>
            <a:r>
              <a:rPr lang="ru-RU" sz="2400" dirty="0" err="1"/>
              <a:t>мінеральний</a:t>
            </a:r>
            <a:r>
              <a:rPr lang="ru-RU" sz="2400" dirty="0"/>
              <a:t> стан і </a:t>
            </a:r>
            <a:r>
              <a:rPr lang="ru-RU" sz="2400" dirty="0" err="1"/>
              <a:t>стає</a:t>
            </a:r>
            <a:r>
              <a:rPr lang="ru-RU" sz="2400" dirty="0"/>
              <a:t> доступною для повторного </a:t>
            </a:r>
            <a:r>
              <a:rPr lang="ru-RU" sz="2400" dirty="0" err="1"/>
              <a:t>використання</a:t>
            </a:r>
            <a:r>
              <a:rPr lang="ru-RU" sz="2400" dirty="0"/>
              <a:t> живою </a:t>
            </a:r>
            <a:r>
              <a:rPr lang="ru-RU" sz="2400" dirty="0" err="1"/>
              <a:t>речовиною</a:t>
            </a:r>
            <a:r>
              <a:rPr lang="ru-RU" sz="2400" dirty="0"/>
              <a:t>. Лише невелика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відкладається</a:t>
            </a:r>
            <a:r>
              <a:rPr lang="ru-RU" sz="2400" dirty="0"/>
              <a:t> у </a:t>
            </a:r>
            <a:r>
              <a:rPr lang="ru-RU" sz="2400" dirty="0" err="1"/>
              <a:t>осадових</a:t>
            </a:r>
            <a:r>
              <a:rPr lang="ru-RU" sz="2400" dirty="0"/>
              <a:t> породах, але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компенсуються</a:t>
            </a:r>
            <a:r>
              <a:rPr lang="ru-RU" sz="2400" dirty="0"/>
              <a:t> </a:t>
            </a:r>
            <a:r>
              <a:rPr lang="ru-RU" sz="2400" dirty="0" err="1"/>
              <a:t>речовинами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вивільняються</a:t>
            </a:r>
            <a:r>
              <a:rPr lang="ru-RU" sz="2400" dirty="0"/>
              <a:t> з </a:t>
            </a:r>
            <a:r>
              <a:rPr lang="ru-RU" sz="2400" dirty="0" err="1"/>
              <a:t>гірських</a:t>
            </a:r>
            <a:r>
              <a:rPr lang="ru-RU" sz="2400" dirty="0"/>
              <a:t> </a:t>
            </a:r>
            <a:r>
              <a:rPr lang="ru-RU" sz="2400" dirty="0" err="1"/>
              <a:t>порід</a:t>
            </a:r>
            <a:r>
              <a:rPr lang="ru-RU" sz="2400" dirty="0"/>
              <a:t> у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вивітрювання</a:t>
            </a:r>
            <a:r>
              <a:rPr lang="ru-RU" sz="2400" dirty="0"/>
              <a:t>.</a:t>
            </a:r>
            <a:endParaRPr lang="uk-UA" sz="2400" dirty="0"/>
          </a:p>
          <a:p>
            <a:pPr marL="0" indent="0">
              <a:buNone/>
            </a:pPr>
            <a:r>
              <a:rPr lang="uk-UA" sz="2400" dirty="0" smtClean="0"/>
              <a:t>Зазвичай </a:t>
            </a:r>
            <a:r>
              <a:rPr lang="uk-UA" sz="2400" dirty="0"/>
              <a:t>прискорення вивітрювання гірських порід спричиняє зростання кількості біогенних речовин, що, у свою чергу, стимулює збільшення кількості живої речовини і підвищує інтенсивність процесів винесення речовин у Світовий океан.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C:\Users\Anny\AppData\Local\Microsoft\Windows\Temporary Internet Files\Content.IE5\OBNIV21E\MC9003255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17" y="4797152"/>
            <a:ext cx="220020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Вимирання </a:t>
            </a:r>
            <a:r>
              <a:rPr lang="uk-UA" sz="2400" dirty="0"/>
              <a:t>відбувається набагато швидше, ніж видоутворення. Наприклад, внаслідок катастрофічного вимирання багатьох видів флори і фауни у палеозої й ранньому мезозої відбувалося надзвичайно швидке нагромадження осадових порід протягом кам'яновугільного і крейдового періодів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Вимирання </a:t>
            </a:r>
            <a:r>
              <a:rPr lang="uk-UA" sz="2400" dirty="0"/>
              <a:t>завжди завершувалося появою на планеті нових класів і типів (відділів) тварин і рослин. Ще й досі тривають дискусії учених про причини порушення балансу між біологічним і геологічним </a:t>
            </a:r>
            <a:r>
              <a:rPr lang="uk-UA" sz="2400" dirty="0" err="1"/>
              <a:t>кругообігами</a:t>
            </a:r>
            <a:r>
              <a:rPr lang="uk-UA" sz="2400" dirty="0"/>
              <a:t>, однак катастрофічні наслідки цього очевидні. </a:t>
            </a:r>
          </a:p>
        </p:txBody>
      </p:sp>
      <p:pic>
        <p:nvPicPr>
          <p:cNvPr id="7172" name="Picture 4" descr="C:\Users\Anny\AppData\Local\Microsoft\Windows\Temporary Internet Files\Content.IE5\146L5VE6\MC900383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1" y="5340386"/>
            <a:ext cx="1236405" cy="12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nny\AppData\Local\Microsoft\Windows\Temporary Internet Files\Content.IE5\NCB4G9ER\MC9003709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016224" cy="25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77" y="4288943"/>
            <a:ext cx="525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Сьогодні ситуація аналогічна, але, на відміну від попередніх епох, головною причиною порушення кругообігу речовин у біосфері є діяльність людини - так званий антропогенний фактор.</a:t>
            </a:r>
          </a:p>
          <a:p>
            <a:endParaRPr lang="uk-U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142" y="0"/>
            <a:ext cx="9121857" cy="1143000"/>
          </a:xfrm>
        </p:spPr>
        <p:txBody>
          <a:bodyPr/>
          <a:lstStyle/>
          <a:p>
            <a:pPr algn="ctr"/>
            <a:r>
              <a:rPr lang="uk-UA" sz="3200" dirty="0"/>
              <a:t>Вплив господарської діяльності</a:t>
            </a:r>
            <a:endParaRPr lang="ru-RU" sz="320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2" y="1446282"/>
            <a:ext cx="6980537" cy="457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sz="3200"/>
              <a:t/>
            </a:r>
            <a:br>
              <a:rPr lang="uk-UA" sz="3200"/>
            </a:br>
            <a:endParaRPr lang="ru-RU" sz="32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7158" y="-27384"/>
            <a:ext cx="839130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/>
              <a:t>Забруднення </a:t>
            </a:r>
            <a:r>
              <a:rPr lang="uk-UA" sz="2800" dirty="0" smtClean="0"/>
              <a:t>атмосфери</a:t>
            </a:r>
            <a:endParaRPr lang="ru-RU" sz="2800" dirty="0"/>
          </a:p>
        </p:txBody>
      </p:sp>
      <p:pic>
        <p:nvPicPr>
          <p:cNvPr id="30727" name="Picture 7" descr="conesv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253931" cy="292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38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664"/>
            <a:ext cx="4195762" cy="30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9" name="Picture 9" descr="59ff25a2f7_136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3936201" cy="23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PM475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84984"/>
            <a:ext cx="4071966" cy="259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952888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 атмосферу </a:t>
            </a:r>
            <a:r>
              <a:rPr lang="uk-UA" dirty="0"/>
              <a:t>щороку потрапляє близько 1 </a:t>
            </a:r>
            <a:r>
              <a:rPr lang="uk-UA" dirty="0" err="1"/>
              <a:t>млрд</a:t>
            </a:r>
            <a:r>
              <a:rPr lang="uk-UA" dirty="0"/>
              <a:t> тони аерозолів і газів.</a:t>
            </a:r>
          </a:p>
          <a:p>
            <a:pPr algn="ctr"/>
            <a:r>
              <a:rPr lang="uk-UA" dirty="0"/>
              <a:t>Техногенне надходження окремих елементів і сполук в 10-100 раз перевищує природнє їх надходження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833655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84" y="1316487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1a3bbdb7e7f5e66ad7b4c2971cbc53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71596"/>
            <a:ext cx="28575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v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88255"/>
            <a:ext cx="5181600" cy="28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220px-IronInRocksMakeRiver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70480"/>
            <a:ext cx="35052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88640"/>
            <a:ext cx="7887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Особливо великим є внесення людством в біосферу таких елементів, як </a:t>
            </a:r>
            <a:r>
              <a:rPr lang="en-US" dirty="0" smtClean="0"/>
              <a:t>Na, </a:t>
            </a:r>
            <a:r>
              <a:rPr lang="en-US" dirty="0" err="1" smtClean="0"/>
              <a:t>Cl</a:t>
            </a:r>
            <a:r>
              <a:rPr lang="en-US" dirty="0" smtClean="0"/>
              <a:t>, Fe, Ti, B, F, Cu, Zn, </a:t>
            </a:r>
            <a:r>
              <a:rPr lang="en-US" dirty="0" err="1" smtClean="0"/>
              <a:t>Ba</a:t>
            </a:r>
            <a:r>
              <a:rPr lang="ru-RU" dirty="0" smtClean="0"/>
              <a:t> в </a:t>
            </a:r>
            <a:r>
              <a:rPr lang="uk-UA" dirty="0" smtClean="0"/>
              <a:t>кількості сотень тисяч і мільйонів тонн щорічно.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-72594" y="1107901"/>
            <a:ext cx="4500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>
                <a:solidFill>
                  <a:schemeClr val="tx2"/>
                </a:solidFill>
              </a:rPr>
              <a:t>Винищення лісів, розорювання </a:t>
            </a:r>
            <a:r>
              <a:rPr lang="uk-UA" sz="2800" dirty="0" smtClean="0">
                <a:solidFill>
                  <a:schemeClr val="tx2"/>
                </a:solidFill>
              </a:rPr>
              <a:t>степів, випалювання </a:t>
            </a:r>
            <a:r>
              <a:rPr lang="uk-UA" sz="2800" dirty="0">
                <a:solidFill>
                  <a:schemeClr val="tx2"/>
                </a:solidFill>
              </a:rPr>
              <a:t>саван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7894" name="Picture 6" descr="1313047083-random8188-11_08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00" y="4144314"/>
            <a:ext cx="4367116" cy="265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6" y="247945"/>
            <a:ext cx="4817470" cy="361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96283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89183"/>
            <a:ext cx="381000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755412"/>
            <a:ext cx="342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2"/>
                </a:solidFill>
              </a:rPr>
              <a:t>Виникнення ерозії ґрунтів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12" y="2808312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387424"/>
            <a:ext cx="8591550" cy="1066801"/>
          </a:xfrm>
        </p:spPr>
        <p:txBody>
          <a:bodyPr/>
          <a:lstStyle/>
          <a:p>
            <a:r>
              <a:rPr lang="uk-UA" sz="3200" dirty="0"/>
              <a:t>Забруднення водойм:</a:t>
            </a:r>
            <a:endParaRPr lang="ru-RU" sz="3200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51520" y="836712"/>
            <a:ext cx="8595360" cy="4937760"/>
          </a:xfrm>
        </p:spPr>
        <p:txBody>
          <a:bodyPr/>
          <a:lstStyle/>
          <a:p>
            <a:r>
              <a:rPr lang="ru-RU" sz="2800" dirty="0" err="1"/>
              <a:t>промисловими</a:t>
            </a:r>
            <a:r>
              <a:rPr lang="ru-RU" sz="2800" dirty="0"/>
              <a:t> </a:t>
            </a:r>
            <a:r>
              <a:rPr lang="ru-RU" sz="2800" dirty="0" err="1"/>
              <a:t>стічними</a:t>
            </a:r>
            <a:r>
              <a:rPr lang="ru-RU" sz="2800" dirty="0"/>
              <a:t> водами</a:t>
            </a:r>
          </a:p>
          <a:p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</a:t>
            </a:r>
            <a:r>
              <a:rPr lang="ru-RU" sz="2800" dirty="0" err="1"/>
              <a:t>комунально</a:t>
            </a:r>
            <a:r>
              <a:rPr lang="ru-RU" sz="2800" dirty="0"/>
              <a:t>–</a:t>
            </a:r>
            <a:r>
              <a:rPr lang="ru-RU" sz="2800" dirty="0" err="1"/>
              <a:t>побутових</a:t>
            </a:r>
            <a:r>
              <a:rPr lang="ru-RU" sz="2800" dirty="0"/>
              <a:t> вод</a:t>
            </a:r>
          </a:p>
          <a:p>
            <a:r>
              <a:rPr lang="ru-RU" sz="2800" dirty="0" err="1"/>
              <a:t>транспортними</a:t>
            </a:r>
            <a:r>
              <a:rPr lang="ru-RU" sz="2800" dirty="0"/>
              <a:t> </a:t>
            </a:r>
            <a:r>
              <a:rPr lang="ru-RU" sz="2800" dirty="0" err="1"/>
              <a:t>засобами</a:t>
            </a:r>
            <a:endParaRPr lang="ru-RU" sz="2800" dirty="0"/>
          </a:p>
          <a:p>
            <a:r>
              <a:rPr lang="ru-RU" sz="2800" dirty="0" err="1"/>
              <a:t>радіоактивне</a:t>
            </a:r>
            <a:r>
              <a:rPr lang="ru-RU" sz="2800" dirty="0"/>
              <a:t> </a:t>
            </a:r>
            <a:r>
              <a:rPr lang="ru-RU" sz="2800" dirty="0" err="1"/>
              <a:t>забруднення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47110" name="Picture 6" descr="5565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56" y="3501008"/>
            <a:ext cx="2895600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8538"/>
            <a:ext cx="5603038" cy="374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381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7504" y="457200"/>
            <a:ext cx="46805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200" dirty="0" err="1"/>
              <a:t>Колообіги</a:t>
            </a:r>
            <a:r>
              <a:rPr lang="uk-UA" sz="2200" dirty="0"/>
              <a:t> речовин і енергії є </a:t>
            </a:r>
            <a:r>
              <a:rPr lang="uk-UA" sz="2200" dirty="0" err="1"/>
              <a:t>ландшафтоутворювальними</a:t>
            </a:r>
            <a:r>
              <a:rPr lang="uk-UA" sz="2200" dirty="0"/>
              <a:t> процесами, оскільки до них залучені всі компоненти ландшафту чи природного середовища.</a:t>
            </a:r>
            <a:endParaRPr lang="ru-RU" sz="2200" dirty="0"/>
          </a:p>
        </p:txBody>
      </p:sp>
      <p:pic>
        <p:nvPicPr>
          <p:cNvPr id="17415" name="Picture 7" descr="885177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4555"/>
            <a:ext cx="3886200" cy="304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9425"/>
            <a:ext cx="5759896" cy="359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 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98448"/>
            <a:ext cx="8928992" cy="4937760"/>
          </a:xfrm>
        </p:spPr>
        <p:txBody>
          <a:bodyPr>
            <a:normAutofit/>
          </a:bodyPr>
          <a:lstStyle/>
          <a:p>
            <a:r>
              <a:rPr lang="uk-UA" dirty="0" err="1" smtClean="0">
                <a:latin typeface="Comic Sans MS" pitchFamily="66" charset="0"/>
              </a:rPr>
              <a:t>Колообіги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>
                <a:latin typeface="Comic Sans MS" pitchFamily="66" charset="0"/>
              </a:rPr>
              <a:t>речовин і потоки енергії в природі </a:t>
            </a:r>
            <a:r>
              <a:rPr lang="uk-UA" dirty="0" smtClean="0">
                <a:latin typeface="Comic Sans MS" pitchFamily="66" charset="0"/>
              </a:rPr>
              <a:t>є </a:t>
            </a:r>
            <a:r>
              <a:rPr lang="uk-UA" dirty="0" err="1" smtClean="0">
                <a:latin typeface="Comic Sans MS" pitchFamily="66" charset="0"/>
              </a:rPr>
              <a:t>системоутворювальними</a:t>
            </a:r>
            <a:r>
              <a:rPr lang="uk-UA" dirty="0" smtClean="0">
                <a:latin typeface="Comic Sans MS" pitchFamily="66" charset="0"/>
              </a:rPr>
              <a:t> процесами,оскільки вони </a:t>
            </a:r>
            <a:r>
              <a:rPr lang="uk-UA" dirty="0">
                <a:latin typeface="Comic Sans MS" pitchFamily="66" charset="0"/>
              </a:rPr>
              <a:t>пов’язують у єдине ціле компоненти </a:t>
            </a:r>
            <a:r>
              <a:rPr lang="uk-UA" dirty="0" smtClean="0">
                <a:latin typeface="Comic Sans MS" pitchFamily="66" charset="0"/>
              </a:rPr>
              <a:t>природнього </a:t>
            </a:r>
            <a:r>
              <a:rPr lang="uk-UA" dirty="0">
                <a:latin typeface="Comic Sans MS" pitchFamily="66" charset="0"/>
              </a:rPr>
              <a:t>середовища. Сукупність </a:t>
            </a:r>
            <a:r>
              <a:rPr lang="uk-UA" dirty="0" err="1">
                <a:latin typeface="Comic Sans MS" pitchFamily="66" charset="0"/>
              </a:rPr>
              <a:t>колообігів</a:t>
            </a: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формує так </a:t>
            </a:r>
            <a:r>
              <a:rPr lang="uk-UA" dirty="0">
                <a:latin typeface="Comic Sans MS" pitchFamily="66" charset="0"/>
              </a:rPr>
              <a:t>звані біогеохімічні цикли – незамкнуті і </a:t>
            </a:r>
            <a:r>
              <a:rPr lang="uk-UA" dirty="0" err="1" smtClean="0">
                <a:latin typeface="Comic Sans MS" pitchFamily="66" charset="0"/>
              </a:rPr>
              <a:t>незворкотні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>
                <a:latin typeface="Comic Sans MS" pitchFamily="66" charset="0"/>
              </a:rPr>
              <a:t>потоки енергії і </a:t>
            </a:r>
            <a:r>
              <a:rPr lang="uk-UA" dirty="0" err="1">
                <a:latin typeface="Comic Sans MS" pitchFamily="66" charset="0"/>
              </a:rPr>
              <a:t>колообіги</a:t>
            </a:r>
            <a:r>
              <a:rPr lang="uk-UA" dirty="0">
                <a:latin typeface="Comic Sans MS" pitchFamily="66" charset="0"/>
              </a:rPr>
              <a:t> речовин між </a:t>
            </a:r>
            <a:r>
              <a:rPr lang="uk-UA" dirty="0" smtClean="0">
                <a:latin typeface="Comic Sans MS" pitchFamily="66" charset="0"/>
              </a:rPr>
              <a:t>основними </a:t>
            </a:r>
            <a:r>
              <a:rPr lang="uk-UA" dirty="0">
                <a:latin typeface="Comic Sans MS" pitchFamily="66" charset="0"/>
              </a:rPr>
              <a:t>компонентами природного </a:t>
            </a:r>
            <a:r>
              <a:rPr lang="uk-UA" dirty="0" smtClean="0">
                <a:latin typeface="Comic Sans MS" pitchFamily="66" charset="0"/>
              </a:rPr>
              <a:t>середовища .</a:t>
            </a:r>
          </a:p>
          <a:p>
            <a:r>
              <a:rPr lang="uk-UA" dirty="0" smtClean="0">
                <a:latin typeface="Comic Sans MS" pitchFamily="66" charset="0"/>
              </a:rPr>
              <a:t>Зміна </a:t>
            </a:r>
            <a:r>
              <a:rPr lang="uk-UA" dirty="0">
                <a:latin typeface="Comic Sans MS" pitchFamily="66" charset="0"/>
              </a:rPr>
              <a:t>ланок </a:t>
            </a:r>
            <a:r>
              <a:rPr lang="uk-UA" dirty="0" err="1">
                <a:latin typeface="Comic Sans MS" pitchFamily="66" charset="0"/>
              </a:rPr>
              <a:t>колообігів</a:t>
            </a:r>
            <a:r>
              <a:rPr lang="uk-UA" dirty="0">
                <a:latin typeface="Comic Sans MS" pitchFamily="66" charset="0"/>
              </a:rPr>
              <a:t> речовин і потоків </a:t>
            </a:r>
            <a:r>
              <a:rPr lang="uk-UA" dirty="0" smtClean="0">
                <a:latin typeface="Comic Sans MS" pitchFamily="66" charset="0"/>
              </a:rPr>
              <a:t>енергії процесами </a:t>
            </a:r>
            <a:r>
              <a:rPr lang="uk-UA" dirty="0">
                <a:latin typeface="Comic Sans MS" pitchFamily="66" charset="0"/>
              </a:rPr>
              <a:t>господарської діяльності </a:t>
            </a:r>
            <a:r>
              <a:rPr lang="uk-UA" dirty="0" smtClean="0">
                <a:latin typeface="Comic Sans MS" pitchFamily="66" charset="0"/>
              </a:rPr>
              <a:t>спричиняє зміну </a:t>
            </a:r>
            <a:r>
              <a:rPr lang="uk-UA" dirty="0">
                <a:latin typeface="Comic Sans MS" pitchFamily="66" charset="0"/>
              </a:rPr>
              <a:t>геохімічної ситуації в середовищі </a:t>
            </a:r>
            <a:r>
              <a:rPr lang="uk-UA" dirty="0" smtClean="0">
                <a:latin typeface="Comic Sans MS" pitchFamily="66" charset="0"/>
              </a:rPr>
              <a:t>енергетичного,водного,теплового </a:t>
            </a:r>
            <a:r>
              <a:rPr lang="uk-UA" dirty="0">
                <a:latin typeface="Comic Sans MS" pitchFamily="66" charset="0"/>
              </a:rPr>
              <a:t>балансів,призводить </a:t>
            </a:r>
            <a:r>
              <a:rPr lang="uk-UA" dirty="0" smtClean="0">
                <a:latin typeface="Comic Sans MS" pitchFamily="66" charset="0"/>
              </a:rPr>
              <a:t>до формування </a:t>
            </a:r>
            <a:r>
              <a:rPr lang="uk-UA" dirty="0">
                <a:latin typeface="Comic Sans MS" pitchFamily="66" charset="0"/>
              </a:rPr>
              <a:t>геохімічних </a:t>
            </a:r>
            <a:r>
              <a:rPr lang="uk-UA" dirty="0" smtClean="0">
                <a:latin typeface="Comic Sans MS" pitchFamily="66" charset="0"/>
              </a:rPr>
              <a:t>аномалій,скорочення запасів </a:t>
            </a:r>
            <a:r>
              <a:rPr lang="uk-UA" dirty="0">
                <a:latin typeface="Comic Sans MS" pitchFamily="66" charset="0"/>
              </a:rPr>
              <a:t>підземних </a:t>
            </a:r>
            <a:r>
              <a:rPr lang="uk-UA" dirty="0" smtClean="0">
                <a:latin typeface="Comic Sans MS" pitchFamily="66" charset="0"/>
              </a:rPr>
              <a:t>вод,поживних речовин </a:t>
            </a:r>
            <a:r>
              <a:rPr lang="uk-UA" dirty="0">
                <a:latin typeface="Comic Sans MS" pitchFamily="66" charset="0"/>
              </a:rPr>
              <a:t>тощо</a:t>
            </a:r>
            <a:r>
              <a:rPr lang="uk-UA" dirty="0" smtClean="0">
                <a:latin typeface="Comic Sans MS" pitchFamily="66" charset="0"/>
              </a:rPr>
              <a:t>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8194" name="Picture 2" descr="C:\Users\Anny\AppData\Local\Microsoft\Windows\Temporary Internet Files\Content.IE5\ZY7X5GH6\MC900437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70">
            <a:off x="7568567" y="5406751"/>
            <a:ext cx="1393587" cy="14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ny\AppData\Local\Microsoft\Windows\Temporary Internet Files\Content.IE5\NCB4G9ER\MC9004376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19" y="332656"/>
            <a:ext cx="1336881" cy="13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504" y="304800"/>
            <a:ext cx="87441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i="1" dirty="0" err="1"/>
              <a:t>Енергія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кількісна</a:t>
            </a:r>
            <a:r>
              <a:rPr lang="ru-RU" sz="2400" dirty="0"/>
              <a:t> </a:t>
            </a:r>
            <a:r>
              <a:rPr lang="ru-RU" sz="2400" dirty="0" err="1"/>
              <a:t>міра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та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матерії</a:t>
            </a:r>
            <a:r>
              <a:rPr lang="ru-RU" sz="2400" dirty="0"/>
              <a:t>. </a:t>
            </a:r>
            <a:r>
              <a:rPr lang="ru-RU" sz="2400" dirty="0" err="1"/>
              <a:t>Відповідно</a:t>
            </a:r>
            <a:r>
              <a:rPr lang="ru-RU" sz="2400" dirty="0"/>
              <a:t> до закону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вона не </a:t>
            </a:r>
            <a:r>
              <a:rPr lang="ru-RU" sz="2400" dirty="0" err="1"/>
              <a:t>зникає</a:t>
            </a:r>
            <a:r>
              <a:rPr lang="ru-RU" sz="2400" dirty="0"/>
              <a:t> та не </a:t>
            </a:r>
            <a:r>
              <a:rPr lang="ru-RU" sz="2400" dirty="0" err="1"/>
              <a:t>виникає</a:t>
            </a:r>
            <a:r>
              <a:rPr lang="ru-RU" sz="2400" dirty="0"/>
              <a:t> з </a:t>
            </a:r>
            <a:r>
              <a:rPr lang="ru-RU" sz="2400" dirty="0" err="1"/>
              <a:t>нічого</a:t>
            </a:r>
            <a:r>
              <a:rPr lang="ru-RU" sz="2400" dirty="0"/>
              <a:t>, а </a:t>
            </a:r>
            <a:r>
              <a:rPr lang="ru-RU" sz="2400" dirty="0" err="1"/>
              <a:t>тільки</a:t>
            </a:r>
            <a:r>
              <a:rPr lang="ru-RU" sz="2400" dirty="0"/>
              <a:t> переходить з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до </a:t>
            </a:r>
            <a:r>
              <a:rPr lang="ru-RU" sz="2400" dirty="0" err="1"/>
              <a:t>іншої</a:t>
            </a:r>
            <a:r>
              <a:rPr lang="ru-RU" sz="2400" dirty="0"/>
              <a:t>.</a:t>
            </a:r>
          </a:p>
        </p:txBody>
      </p:sp>
      <p:pic>
        <p:nvPicPr>
          <p:cNvPr id="16389" name="Picture 5" descr="_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430" y="2252440"/>
            <a:ext cx="5494058" cy="355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988840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а) </a:t>
            </a:r>
            <a:r>
              <a:rPr lang="ru-RU" sz="2400" dirty="0" err="1" smtClean="0"/>
              <a:t>сонячна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б)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надр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в) </a:t>
            </a:r>
            <a:r>
              <a:rPr lang="ru-RU" sz="2400" dirty="0" err="1" smtClean="0"/>
              <a:t>кінетична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оберту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космічних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3" y="-99392"/>
            <a:ext cx="8591550" cy="1066801"/>
          </a:xfrm>
        </p:spPr>
        <p:txBody>
          <a:bodyPr/>
          <a:lstStyle/>
          <a:p>
            <a:r>
              <a:rPr lang="uk-UA" dirty="0" err="1" smtClean="0"/>
              <a:t>Колообіги</a:t>
            </a:r>
            <a:r>
              <a:rPr lang="uk-UA" dirty="0" smtClean="0"/>
              <a:t> речовин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912" y="2132856"/>
            <a:ext cx="8762176" cy="2274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 виявляється у багаторазовій участі речовин у процесах, які відбуваються в атмосфері, гідросфері, літосфері і в тому числі у тих їх шарах, що входять до складу біосфери. Розрізняють два основних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речовин: великий (геологічний) та малий (біологічний, або біотичний), які охоплюють усю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планету.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5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98" y="-315416"/>
            <a:ext cx="8591550" cy="1066801"/>
          </a:xfrm>
        </p:spPr>
        <p:txBody>
          <a:bodyPr/>
          <a:lstStyle/>
          <a:p>
            <a:r>
              <a:rPr lang="uk-UA" dirty="0" smtClean="0"/>
              <a:t>Великий </a:t>
            </a:r>
            <a:r>
              <a:rPr lang="uk-UA" dirty="0" err="1" smtClean="0"/>
              <a:t>колообіг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3096" y="836712"/>
            <a:ext cx="885698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Геологічний (великий) </a:t>
            </a:r>
            <a:r>
              <a:rPr lang="uk-UA" sz="2400" dirty="0" err="1" smtClean="0"/>
              <a:t>колообіг</a:t>
            </a:r>
            <a:r>
              <a:rPr lang="uk-UA" sz="2400" dirty="0" smtClean="0"/>
              <a:t> </a:t>
            </a:r>
            <a:r>
              <a:rPr lang="uk-UA" sz="2400" dirty="0"/>
              <a:t>- це обмін речовинами між сушею та Світовим океаном. Насамперед відбувається глобальна циркуляція води, тобто спочатку випадання атмосферних опадів, потім - поверхневий та підземний стік, інфільтрація, випаровування і врешті-решт - конденсація; потім знову випадають опади. На </a:t>
            </a:r>
            <a:r>
              <a:rPr lang="uk-UA" sz="2400" dirty="0" err="1" smtClean="0"/>
              <a:t>колообіг</a:t>
            </a:r>
            <a:r>
              <a:rPr lang="uk-UA" sz="2400" dirty="0" smtClean="0"/>
              <a:t> </a:t>
            </a:r>
            <a:r>
              <a:rPr lang="uk-UA" sz="2400" dirty="0"/>
              <a:t>води витрачається майже третина усієї сонячної енергії, що надходить до Землі. Разом з водою рухаються величезні маси розчинених у ній хімічних речовин, які в океані осідаються на дно у вигляді делювіальних відкладів або осаду. Вода - основний елемент, необхідний для життя. Кількісно це найбільш поширена неорганічна складова живої матерії.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101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7"/>
            <a:ext cx="1408706" cy="14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75225"/>
            <a:ext cx="962088" cy="1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79332"/>
            <a:ext cx="962088" cy="1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71232"/>
            <a:ext cx="962088" cy="1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71232"/>
            <a:ext cx="962088" cy="1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1232"/>
            <a:ext cx="962088" cy="10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watercycleukrainianh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69034" y="-171399"/>
            <a:ext cx="9565570" cy="723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-27384"/>
            <a:ext cx="5184576" cy="69127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/>
              <a:t>Наприклад, у людини вода займає 70 % маси тіла, у грибів - 80 %, у деяких видів медуз - 98 %. Гідросфера охоплює близько 75 % поверхні земної кулі (363 </a:t>
            </a:r>
            <a:r>
              <a:rPr lang="uk-UA" sz="2400" dirty="0" err="1"/>
              <a:t>млн</a:t>
            </a:r>
            <a:r>
              <a:rPr lang="uk-UA" sz="2400" dirty="0"/>
              <a:t> км2). Припускають, що сумарне випаровування врівноважується випаданням опадів. З океану випаровується більше води, ніж потрапляє у нього з опадами; на суші навпаки, менше. Так звані зайві опади суші потрапляють у льодовики, поповнюють ґрунтові води і врешті-решт опиняються в озерах і річках, повертаючись поступово зі стоком в океан. Отже, кругообіг води між океаном і сушею є обов'язковою умовою обміну речовин між органічної та неорганічною природою.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808312" cy="368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Anny\AppData\Local\Microsoft\Windows\Temporary Internet Files\Content.IE5\9PS0GJAP\MC9001994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860">
            <a:off x="5976607" y="690032"/>
            <a:ext cx="2411921" cy="17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9536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Активно </a:t>
            </a:r>
            <a:r>
              <a:rPr lang="ru-RU" dirty="0" err="1"/>
              <a:t>переміщується</a:t>
            </a:r>
            <a:r>
              <a:rPr lang="ru-RU" dirty="0"/>
              <a:t> </a:t>
            </a:r>
            <a:r>
              <a:rPr lang="ru-RU" dirty="0" err="1"/>
              <a:t>течіями</a:t>
            </a:r>
            <a:r>
              <a:rPr lang="ru-RU" dirty="0"/>
              <a:t> </a:t>
            </a:r>
            <a:r>
              <a:rPr lang="ru-RU" dirty="0" err="1"/>
              <a:t>океанічна</a:t>
            </a:r>
            <a:r>
              <a:rPr lang="ru-RU" dirty="0"/>
              <a:t> вода, в </a:t>
            </a:r>
            <a:r>
              <a:rPr lang="ru-RU" dirty="0" err="1"/>
              <a:t>океані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таких зон, де б вона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застійному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прісна</a:t>
            </a:r>
            <a:r>
              <a:rPr lang="ru-RU" dirty="0"/>
              <a:t> вода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стікає</a:t>
            </a:r>
            <a:r>
              <a:rPr lang="ru-RU" dirty="0"/>
              <a:t> в океан за 14 </a:t>
            </a:r>
            <a:r>
              <a:rPr lang="ru-RU" dirty="0" err="1"/>
              <a:t>діб</a:t>
            </a:r>
            <a:r>
              <a:rPr lang="ru-RU" dirty="0"/>
              <a:t>, у </a:t>
            </a:r>
            <a:r>
              <a:rPr lang="ru-RU" dirty="0" err="1"/>
              <a:t>льодовиках</a:t>
            </a:r>
            <a:r>
              <a:rPr lang="ru-RU" dirty="0"/>
              <a:t> вода </a:t>
            </a:r>
            <a:r>
              <a:rPr lang="ru-RU" dirty="0" err="1"/>
              <a:t>оновлюється</a:t>
            </a:r>
            <a:r>
              <a:rPr lang="ru-RU" dirty="0"/>
              <a:t> за 15 тис.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1" name="Picture 3" descr="C:\Users\Anny\AppData\Local\Microsoft\Windows\Temporary Internet Files\Content.IE5\9PS0GJAP\MP9004306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02" y="2055457"/>
            <a:ext cx="6722997" cy="450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337</TotalTime>
  <Words>1811</Words>
  <Application>Microsoft Office PowerPoint</Application>
  <PresentationFormat>Экран (4:3)</PresentationFormat>
  <Paragraphs>78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Soho</vt:lpstr>
      <vt:lpstr>Колообіг речовин і потоки енергії як основні системоутворювальні чинники</vt:lpstr>
      <vt:lpstr>Презентация PowerPoint</vt:lpstr>
      <vt:lpstr>Презентация PowerPoint</vt:lpstr>
      <vt:lpstr>Презентация PowerPoint</vt:lpstr>
      <vt:lpstr>Колообіги речовин</vt:lpstr>
      <vt:lpstr>Великий колообіг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Малий колообіг</vt:lpstr>
      <vt:lpstr>     Кругообіг карбону   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</vt:lpstr>
      <vt:lpstr>Колообіг азоту</vt:lpstr>
      <vt:lpstr>Колообіг азоту</vt:lpstr>
      <vt:lpstr>Колообіг фосфору</vt:lpstr>
      <vt:lpstr>Колообіг фосфору</vt:lpstr>
      <vt:lpstr>Колообіг сірки</vt:lpstr>
      <vt:lpstr>Колообіг біогенних елементів</vt:lpstr>
      <vt:lpstr>Презентация PowerPoint</vt:lpstr>
      <vt:lpstr>Презентация PowerPoint</vt:lpstr>
      <vt:lpstr>Презентация PowerPoint</vt:lpstr>
      <vt:lpstr>Вплив господарської діяльності</vt:lpstr>
      <vt:lpstr> </vt:lpstr>
      <vt:lpstr>Презентация PowerPoint</vt:lpstr>
      <vt:lpstr>Презентация PowerPoint</vt:lpstr>
      <vt:lpstr>Презентация PowerPoint</vt:lpstr>
      <vt:lpstr>Забруднення водойм:</vt:lpstr>
      <vt:lpstr>Висновки :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і потоки енергії як основні системоутворювальні чинники</dc:title>
  <dc:creator>RWT</dc:creator>
  <cp:lastModifiedBy>Anny</cp:lastModifiedBy>
  <cp:revision>32</cp:revision>
  <dcterms:created xsi:type="dcterms:W3CDTF">2013-11-25T16:02:51Z</dcterms:created>
  <dcterms:modified xsi:type="dcterms:W3CDTF">2014-03-02T15:13:49Z</dcterms:modified>
</cp:coreProperties>
</file>