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  <p:clrMru>
    <a:srgbClr val="00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E3395-7735-4030-8AF7-642B3DE5AA93}" type="datetimeFigureOut">
              <a:rPr lang="ru-RU" smtClean="0"/>
              <a:pPr/>
              <a:t>15.04.2014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6C77-8514-4AAB-A120-2A87F859EC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142984"/>
            <a:ext cx="7772400" cy="1470025"/>
          </a:xfrm>
        </p:spPr>
        <p:txBody>
          <a:bodyPr/>
          <a:lstStyle/>
          <a:p>
            <a:r>
              <a:rPr lang="uk-UA" b="1" cap="small" dirty="0">
                <a:solidFill>
                  <a:srgbClr val="7030A0"/>
                </a:solidFill>
              </a:rPr>
              <a:t>основи термодинаміки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Термодинаміка </a:t>
            </a:r>
            <a:r>
              <a:rPr lang="uk-UA" dirty="0"/>
              <a:t>— теорія теплових процесів, у яких не враховується молекулярна будова, а теплові явища описуються макроскопічними параметрами і реєструються приладами.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71480"/>
            <a:ext cx="8643998" cy="2327281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>
                <a:solidFill>
                  <a:srgbClr val="FFFF00"/>
                </a:solidFill>
              </a:rPr>
              <a:t>Адіабатний процес </a:t>
            </a:r>
            <a:r>
              <a:rPr lang="uk-UA" sz="3600" dirty="0"/>
              <a:t>— це процес без теплообміну із зовнішнім середовищем (система або теплоізольована, або процес дуже швидкий).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57628"/>
            <a:ext cx="8501122" cy="1752600"/>
          </a:xfrm>
        </p:spPr>
        <p:txBody>
          <a:bodyPr>
            <a:noAutofit/>
          </a:bodyPr>
          <a:lstStyle/>
          <a:p>
            <a:r>
              <a:rPr lang="uk-UA" i="1" dirty="0" smtClean="0">
                <a:solidFill>
                  <a:srgbClr val="FF0000"/>
                </a:solidFill>
              </a:rPr>
              <a:t>Приклади</a:t>
            </a:r>
            <a:r>
              <a:rPr lang="uk-UA" i="1" dirty="0" smtClean="0"/>
              <a:t>: </a:t>
            </a:r>
            <a:r>
              <a:rPr lang="uk-UA" dirty="0" smtClean="0"/>
              <a:t>стиск повітря в дизельному двигуні, розширення пари шампанського вина при вильоті корка, розширення нагрітого повітря при підніманні у верхні шари атмосфери.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785918" y="3714752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1178695" y="3107529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928794" y="2000240"/>
            <a:ext cx="1857388" cy="1571636"/>
          </a:xfrm>
          <a:prstGeom prst="arc">
            <a:avLst>
              <a:gd name="adj1" fmla="val 4840829"/>
              <a:gd name="adj2" fmla="val 11256693"/>
            </a:avLst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796908"/>
          </a:xfrm>
        </p:spPr>
        <p:txBody>
          <a:bodyPr>
            <a:normAutofit fontScale="90000"/>
          </a:bodyPr>
          <a:lstStyle/>
          <a:p>
            <a:r>
              <a:rPr lang="uk-UA" b="1" cap="small" dirty="0" smtClean="0"/>
              <a:t>      </a:t>
            </a:r>
            <a:r>
              <a:rPr lang="uk-UA" sz="3600" b="1" u="sng" cap="small" dirty="0"/>
              <a:t>Другий </a:t>
            </a:r>
            <a:r>
              <a:rPr lang="uk-UA" sz="3600" b="1" u="sng" dirty="0"/>
              <a:t>закон термодинаміки</a:t>
            </a:r>
            <a:r>
              <a:rPr lang="uk-UA" sz="3600" b="1" dirty="0"/>
              <a:t>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uk-UA" sz="3600" b="1" u="sng" dirty="0"/>
              <a:t>Необоротність теплових процесів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857232"/>
            <a:ext cx="87154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76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Повний перехід кількості теплоти, яку дістає система, в механічну роботу неможливий. Численні досліди показують, що частина енергії розсіюється, тобто частина кількості теплоти передається від більш нагрітого тіла (нагрівника) до менш нагрітого.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476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Отже,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неможливий процес, єдиним результатом якого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 перетворення всієї теплоти, одержаної від нагрівника, в еквівалентну їй роботу.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(Формулювання </a:t>
            </a:r>
            <a:r>
              <a:rPr kumimoji="0" lang="uk-UA" sz="24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IIзакону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термодинаміки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М. Планком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42844" y="4071942"/>
            <a:ext cx="90011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44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Неможливо побудувати такий двигун, робоче тіло якого, здійснюючи періодичний процес, виконувало б роботу за рахунок охолодження певного джерела теплоти (наприклад, води в океані, земної кори тощо).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444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Теплові процеси необоротні. Теплота не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переходити сама по собі від тіла менш нагрітого до тіла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 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нагрітого.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(Формулювання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закону термодинаміки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К.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Клаузіусом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>
            <a:lum bright="7000" contrast="22000"/>
          </a:blip>
          <a:srcRect/>
          <a:stretch>
            <a:fillRect/>
          </a:stretch>
        </p:blipFill>
        <p:spPr bwMode="auto">
          <a:xfrm>
            <a:off x="5429256" y="1214422"/>
            <a:ext cx="353854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"/>
            <a:ext cx="4714908" cy="1071545"/>
          </a:xfrm>
        </p:spPr>
        <p:txBody>
          <a:bodyPr/>
          <a:lstStyle/>
          <a:p>
            <a:r>
              <a:rPr lang="uk-UA" b="1" cap="small" dirty="0"/>
              <a:t>тепловий </a:t>
            </a:r>
            <a:r>
              <a:rPr lang="uk-UA" b="1" cap="small" dirty="0" smtClean="0"/>
              <a:t>двигун.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5143536" cy="5786478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>
                <a:solidFill>
                  <a:srgbClr val="FFFF00"/>
                </a:solidFill>
              </a:rPr>
              <a:t>Тепловий двигун, його складові частини, принцип дії</a:t>
            </a:r>
            <a:endParaRPr lang="ru-RU" dirty="0">
              <a:solidFill>
                <a:srgbClr val="FFFF00"/>
              </a:solidFill>
            </a:endParaRPr>
          </a:p>
          <a:p>
            <a:pPr algn="l"/>
            <a:r>
              <a:rPr lang="uk-UA" sz="3400" b="1" dirty="0" smtClean="0">
                <a:solidFill>
                  <a:srgbClr val="FF0000"/>
                </a:solidFill>
              </a:rPr>
              <a:t>тепловий </a:t>
            </a:r>
            <a:r>
              <a:rPr lang="uk-UA" sz="3400" b="1" dirty="0">
                <a:solidFill>
                  <a:srgbClr val="FF0000"/>
                </a:solidFill>
              </a:rPr>
              <a:t>двигун </a:t>
            </a:r>
            <a:r>
              <a:rPr lang="uk-UA" dirty="0"/>
              <a:t>— </a:t>
            </a:r>
            <a:r>
              <a:rPr lang="uk-UA" dirty="0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машина</a:t>
            </a:r>
            <a:r>
              <a:rPr lang="uk-UA" dirty="0"/>
              <a:t>, що перетворює </a:t>
            </a:r>
            <a:r>
              <a:rPr lang="uk-UA" dirty="0" smtClean="0"/>
              <a:t>внутрішню </a:t>
            </a:r>
            <a:r>
              <a:rPr lang="uk-UA" dirty="0"/>
              <a:t>(теплову) </a:t>
            </a:r>
            <a:endParaRPr lang="uk-UA" dirty="0" smtClean="0"/>
          </a:p>
          <a:p>
            <a:pPr algn="l"/>
            <a:r>
              <a:rPr lang="uk-UA" dirty="0" smtClean="0"/>
              <a:t>енергію палива </a:t>
            </a:r>
            <a:r>
              <a:rPr lang="uk-UA" dirty="0"/>
              <a:t>у механічну.</a:t>
            </a:r>
            <a:endParaRPr lang="ru-RU" dirty="0"/>
          </a:p>
          <a:p>
            <a:r>
              <a:rPr lang="uk-UA" dirty="0"/>
              <a:t>Енергія, що виділяється у нагрівнику </a:t>
            </a:r>
            <a:endParaRPr lang="uk-UA" dirty="0" smtClean="0"/>
          </a:p>
          <a:p>
            <a:pPr algn="l"/>
            <a:r>
              <a:rPr lang="uk-UA" dirty="0" smtClean="0"/>
              <a:t>(</a:t>
            </a:r>
            <a:r>
              <a:rPr lang="uk-UA" dirty="0"/>
              <a:t>за рахунок </a:t>
            </a:r>
            <a:r>
              <a:rPr lang="uk-UA" dirty="0" smtClean="0"/>
              <a:t>хімічної </a:t>
            </a:r>
            <a:r>
              <a:rPr lang="uk-UA" dirty="0"/>
              <a:t>реакції, ядерного розпаду тощо), передається робочому тілу, (газу), яке, </a:t>
            </a:r>
            <a:r>
              <a:rPr lang="uk-UA" dirty="0" smtClean="0"/>
              <a:t>розширюючись</a:t>
            </a:r>
            <a:r>
              <a:rPr lang="uk-UA" dirty="0"/>
              <a:t>, виконує механічну </a:t>
            </a:r>
            <a:r>
              <a:rPr lang="uk-UA" dirty="0" smtClean="0"/>
              <a:t>роботу</a:t>
            </a:r>
            <a:r>
              <a:rPr lang="uk-UA" dirty="0"/>
              <a:t>. Для того, щоб двигун </a:t>
            </a:r>
            <a:r>
              <a:rPr lang="uk-UA" dirty="0" smtClean="0"/>
              <a:t>працював </a:t>
            </a:r>
            <a:r>
              <a:rPr lang="uk-UA" dirty="0"/>
              <a:t>циклічно, газ </a:t>
            </a:r>
            <a:r>
              <a:rPr lang="uk-UA" dirty="0" smtClean="0"/>
              <a:t>стискається</a:t>
            </a:r>
            <a:r>
              <a:rPr lang="uk-UA" dirty="0"/>
              <a:t>, віддаючи теплоту </a:t>
            </a:r>
            <a:r>
              <a:rPr lang="uk-UA" dirty="0" smtClean="0"/>
              <a:t>холодильнику </a:t>
            </a:r>
            <a:r>
              <a:rPr lang="uk-UA" dirty="0"/>
              <a:t>(навколишньому середовищу).</a:t>
            </a:r>
            <a:endParaRPr lang="ru-RU" dirty="0"/>
          </a:p>
          <a:p>
            <a:pPr algn="l"/>
            <a:r>
              <a:rPr lang="uk-UA" b="1" dirty="0">
                <a:solidFill>
                  <a:srgbClr val="FFFF00"/>
                </a:solidFill>
              </a:rPr>
              <a:t>Процеси</a:t>
            </a:r>
            <a:r>
              <a:rPr lang="uk-UA" b="1" dirty="0"/>
              <a:t>, </a:t>
            </a:r>
            <a:r>
              <a:rPr lang="uk-UA" dirty="0"/>
              <a:t>в результаті яких газ повертається у вихідний стан, називаються </a:t>
            </a:r>
            <a:r>
              <a:rPr lang="uk-UA" b="1" dirty="0">
                <a:solidFill>
                  <a:srgbClr val="FFFF00"/>
                </a:solidFill>
              </a:rPr>
              <a:t>круговими </a:t>
            </a:r>
            <a:r>
              <a:rPr lang="uk-UA" dirty="0">
                <a:solidFill>
                  <a:srgbClr val="FFFF00"/>
                </a:solidFill>
              </a:rPr>
              <a:t>або </a:t>
            </a:r>
            <a:r>
              <a:rPr lang="uk-UA" b="1" dirty="0">
                <a:solidFill>
                  <a:srgbClr val="FFFF00"/>
                </a:solidFill>
              </a:rPr>
              <a:t>циклічними.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858180" cy="2471758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/>
              <a:t>Висновки:</a:t>
            </a:r>
            <a:endParaRPr lang="ru-RU" dirty="0"/>
          </a:p>
          <a:p>
            <a:pPr marL="514350" lvl="0" indent="-514350" algn="l">
              <a:buFont typeface="+mj-lt"/>
              <a:buAutoNum type="arabicPeriod"/>
            </a:pPr>
            <a:r>
              <a:rPr lang="uk-UA" dirty="0" smtClean="0"/>
              <a:t>ККД визначається лише </a:t>
            </a:r>
            <a:r>
              <a:rPr lang="uk-UA" i="1" dirty="0" smtClean="0"/>
              <a:t>Т</a:t>
            </a:r>
            <a:r>
              <a:rPr lang="uk-UA" i="1" baseline="-25000" dirty="0" smtClean="0"/>
              <a:t>1</a:t>
            </a:r>
            <a:r>
              <a:rPr lang="uk-UA" dirty="0" smtClean="0"/>
              <a:t>і </a:t>
            </a:r>
            <a:r>
              <a:rPr lang="uk-UA" i="1" dirty="0" smtClean="0"/>
              <a:t>Т</a:t>
            </a:r>
            <a:r>
              <a:rPr lang="uk-UA" i="1" baseline="-25000" dirty="0" smtClean="0"/>
              <a:t>2</a:t>
            </a:r>
            <a:r>
              <a:rPr lang="uk-UA" i="1" dirty="0" smtClean="0"/>
              <a:t> </a:t>
            </a:r>
            <a:r>
              <a:rPr lang="uk-UA" dirty="0" smtClean="0"/>
              <a:t>і не залежить від роду робочої речовини.</a:t>
            </a:r>
            <a:endParaRPr lang="ru-RU" dirty="0"/>
          </a:p>
          <a:p>
            <a:pPr marL="514350" lvl="0" indent="-514350" algn="l">
              <a:buFont typeface="+mj-lt"/>
              <a:buAutoNum type="arabicPeriod"/>
            </a:pPr>
            <a:r>
              <a:rPr lang="uk-UA" dirty="0"/>
              <a:t>Способи підвищення ККД: а) збільшити </a:t>
            </a:r>
            <a:r>
              <a:rPr lang="uk-UA" dirty="0" smtClean="0"/>
              <a:t>Т</a:t>
            </a:r>
            <a:r>
              <a:rPr lang="uk-UA" baseline="-25000" dirty="0" smtClean="0"/>
              <a:t>1</a:t>
            </a:r>
            <a:r>
              <a:rPr lang="uk-UA" dirty="0" smtClean="0"/>
              <a:t> </a:t>
            </a:r>
            <a:r>
              <a:rPr lang="uk-UA" dirty="0"/>
              <a:t>зменшити </a:t>
            </a:r>
            <a:r>
              <a:rPr lang="uk-UA" i="1" dirty="0" smtClean="0"/>
              <a:t>Т</a:t>
            </a:r>
            <a:r>
              <a:rPr lang="uk-UA" i="1" baseline="-25000" dirty="0" smtClean="0"/>
              <a:t>2</a:t>
            </a:r>
            <a:endParaRPr lang="ru-RU" dirty="0"/>
          </a:p>
          <a:p>
            <a:pPr lvl="3" algn="l"/>
            <a:r>
              <a:rPr lang="uk-UA" dirty="0"/>
              <a:t>б)	збільшити тиск робочого тіла.</a:t>
            </a:r>
            <a:endParaRPr lang="ru-RU" dirty="0"/>
          </a:p>
          <a:p>
            <a:pPr lvl="3" algn="l"/>
            <a:r>
              <a:rPr lang="uk-UA" dirty="0"/>
              <a:t>в)	добитись повнішого згоряння палива;</a:t>
            </a:r>
            <a:endParaRPr lang="ru-RU" dirty="0"/>
          </a:p>
          <a:p>
            <a:pPr lvl="3" algn="l"/>
            <a:r>
              <a:rPr lang="uk-UA" dirty="0"/>
              <a:t>г)	зменшити тертя.</a:t>
            </a:r>
            <a:endParaRPr lang="ru-RU" dirty="0"/>
          </a:p>
          <a:p>
            <a:pPr lvl="0" algn="l"/>
            <a:r>
              <a:rPr lang="uk-UA" dirty="0" smtClean="0"/>
              <a:t>3.    ККД </a:t>
            </a:r>
            <a:r>
              <a:rPr lang="uk-UA" dirty="0"/>
              <a:t>&lt; 1. Якщо </a:t>
            </a:r>
            <a:r>
              <a:rPr lang="uk-UA" dirty="0" smtClean="0"/>
              <a:t>Т</a:t>
            </a:r>
            <a:r>
              <a:rPr lang="uk-UA" baseline="-25000" dirty="0" smtClean="0"/>
              <a:t>1 </a:t>
            </a:r>
            <a:r>
              <a:rPr lang="uk-UA" dirty="0" smtClean="0"/>
              <a:t> </a:t>
            </a:r>
            <a:r>
              <a:rPr lang="uk-UA" dirty="0"/>
              <a:t>= </a:t>
            </a:r>
            <a:r>
              <a:rPr lang="uk-UA" i="1" dirty="0" smtClean="0"/>
              <a:t>Т</a:t>
            </a:r>
            <a:r>
              <a:rPr lang="uk-UA" i="1" baseline="-25000" dirty="0" smtClean="0"/>
              <a:t>2  </a:t>
            </a:r>
            <a:r>
              <a:rPr lang="uk-UA" i="1" dirty="0" smtClean="0"/>
              <a:t> </a:t>
            </a:r>
            <a:r>
              <a:rPr lang="uk-UA" dirty="0"/>
              <a:t>— двигун не працює.</a:t>
            </a:r>
            <a:endParaRPr lang="ru-RU" dirty="0"/>
          </a:p>
          <a:p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00100" y="214290"/>
            <a:ext cx="6675677" cy="278608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857224" y="-44073"/>
            <a:ext cx="700089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08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Двигун внутрішнього згоряння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Constantia" pitchFamily="18" charset="0"/>
              </a:rPr>
              <a:t>—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теплова машина, в якій робоче тіло нагрівається внаслідок виділення теплоти під час хімічної реакції всередині замкненого об'єму (всередині двигуна), а робочим тілом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Times New Roman" pitchFamily="18" charset="0"/>
                <a:cs typeface="Candara" pitchFamily="34" charset="0"/>
              </a:rPr>
              <a:t>с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суміш повітря з продуктами згоряння.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5727357" cy="2448551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571604" y="4685094"/>
            <a:ext cx="52864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1           2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Constantia" pitchFamily="18" charset="0"/>
              </a:rPr>
              <a:t>—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впуск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2           3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Constantia" pitchFamily="18" charset="0"/>
              </a:rPr>
              <a:t>—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стиск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          4        5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tantia" pitchFamily="18" charset="0"/>
                <a:ea typeface="Times New Roman" pitchFamily="18" charset="0"/>
                <a:cs typeface="Constantia" pitchFamily="18" charset="0"/>
              </a:rPr>
              <a:t>—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робочий хід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AutoNum type="arabicPlain" startAt="5"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6        7 — випуск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5"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928794" y="4929198"/>
            <a:ext cx="428628" cy="45719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928794" y="5214950"/>
            <a:ext cx="428628" cy="45719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928794" y="5500702"/>
            <a:ext cx="428628" cy="7143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2571736" y="5500702"/>
            <a:ext cx="428628" cy="7143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1928794" y="5786454"/>
            <a:ext cx="428628" cy="7143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571736" y="5786454"/>
            <a:ext cx="428628" cy="7143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Autofit/>
          </a:bodyPr>
          <a:lstStyle/>
          <a:p>
            <a:r>
              <a:rPr lang="uk-UA" sz="3200" b="1" u="sng" dirty="0">
                <a:solidFill>
                  <a:srgbClr val="FFFF00"/>
                </a:solidFill>
              </a:rPr>
              <a:t>Внутрішня енергія тіла</a:t>
            </a:r>
            <a:r>
              <a:rPr lang="uk-UA" sz="3200" b="1" dirty="0">
                <a:solidFill>
                  <a:srgbClr val="FFFF00"/>
                </a:solidFill>
              </a:rPr>
              <a:t> </a:t>
            </a:r>
            <a:r>
              <a:rPr lang="uk-UA" sz="3200" dirty="0"/>
              <a:t>— сума кінетичної енергії теплового (хаотичного) руху молекул тіла та потенціальної енергії їх взаємодії.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uk-UA" sz="3200" b="1" dirty="0" smtClean="0"/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858180" cy="2186006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Практика і наукові дослідження переконують, що </a:t>
            </a:r>
            <a:r>
              <a:rPr lang="uk-UA" b="1" dirty="0"/>
              <a:t>зміна внутрішньої енергії </a:t>
            </a:r>
            <a:r>
              <a:rPr lang="uk-UA" dirty="0" smtClean="0"/>
              <a:t>може</a:t>
            </a:r>
            <a:r>
              <a:rPr lang="en-US" dirty="0" smtClean="0"/>
              <a:t> </a:t>
            </a:r>
            <a:r>
              <a:rPr lang="uk-UA" dirty="0" smtClean="0"/>
              <a:t>відбуватись </a:t>
            </a:r>
            <a:r>
              <a:rPr lang="uk-UA" dirty="0"/>
              <a:t>в результаті</a:t>
            </a:r>
            <a:r>
              <a:rPr lang="en-US" dirty="0"/>
              <a:t/>
            </a:r>
            <a:br>
              <a:rPr lang="en-US" dirty="0"/>
            </a:br>
            <a:r>
              <a:rPr lang="uk-UA" dirty="0"/>
              <a:t> </a:t>
            </a:r>
            <a:r>
              <a:rPr lang="uk-UA" dirty="0">
                <a:solidFill>
                  <a:srgbClr val="FFFF00"/>
                </a:solidFill>
              </a:rPr>
              <a:t>виконання </a:t>
            </a:r>
            <a:r>
              <a:rPr lang="uk-UA" b="1" dirty="0">
                <a:solidFill>
                  <a:srgbClr val="FFFF00"/>
                </a:solidFill>
              </a:rPr>
              <a:t>роботи </a:t>
            </a:r>
            <a:r>
              <a:rPr lang="uk-UA" dirty="0" smtClean="0"/>
              <a:t>або </a:t>
            </a:r>
            <a:r>
              <a:rPr lang="uk-UA" dirty="0">
                <a:solidFill>
                  <a:srgbClr val="FFFF00"/>
                </a:solidFill>
              </a:rPr>
              <a:t>внаслідок </a:t>
            </a:r>
            <a:r>
              <a:rPr lang="uk-UA" b="1" dirty="0">
                <a:solidFill>
                  <a:srgbClr val="FFFF00"/>
                </a:solidFill>
              </a:rPr>
              <a:t>теплопередачі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115196" cy="101281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</a:t>
            </a:r>
            <a:r>
              <a:rPr lang="uk-UA" sz="3600" u="sng" dirty="0">
                <a:solidFill>
                  <a:srgbClr val="FFFF00"/>
                </a:solidFill>
              </a:rPr>
              <a:t>Внутрішня енергія ідеального газу</a:t>
            </a:r>
            <a:r>
              <a:rPr lang="ru-RU" sz="3600" dirty="0">
                <a:solidFill>
                  <a:srgbClr val="FFFF00"/>
                </a:solidFill>
              </a:rPr>
              <a:t/>
            </a:r>
            <a:br>
              <a:rPr lang="ru-RU" sz="3600" dirty="0">
                <a:solidFill>
                  <a:srgbClr val="FFFF00"/>
                </a:solidFill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435100"/>
            <a:ext cx="4357718" cy="4279915"/>
          </a:xfrm>
        </p:spPr>
        <p:txBody>
          <a:bodyPr>
            <a:noAutofit/>
          </a:bodyPr>
          <a:lstStyle/>
          <a:p>
            <a:r>
              <a:rPr lang="uk-UA" sz="2800" dirty="0"/>
              <a:t>Оскільки потенціальна енергія </a:t>
            </a:r>
            <a:r>
              <a:rPr lang="uk-UA" sz="2800" dirty="0" smtClean="0"/>
              <a:t>взаємодії </a:t>
            </a:r>
            <a:r>
              <a:rPr lang="uk-UA" sz="2800" dirty="0"/>
              <a:t>молекул (відповідно до </a:t>
            </a:r>
            <a:r>
              <a:rPr lang="uk-UA" sz="2800" dirty="0" smtClean="0"/>
              <a:t>моделі</a:t>
            </a:r>
            <a:r>
              <a:rPr lang="uk-UA" sz="2800" dirty="0"/>
              <a:t>) дорівнює нулю, то внутрішня енергія ідеального газу дорівнює сумі кінетичних енергій молекул</a:t>
            </a:r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000108"/>
            <a:ext cx="4000528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31750"/>
          </a:effectLst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857752" y="5112104"/>
          <a:ext cx="3929090" cy="1388730"/>
        </p:xfrm>
        <a:graphic>
          <a:graphicData uri="http://schemas.openxmlformats.org/presentationml/2006/ole">
            <p:oleObj spid="_x0000_s1027" name="Формула" r:id="rId4" imgW="1104900" imgH="393700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00034" y="5286388"/>
            <a:ext cx="44291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Зміна внутрішньої енергії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/>
              <a:t>Зміна внутрішньої енергії при теплопередачі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0100" y="1357298"/>
            <a:ext cx="7186634" cy="571504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FF00"/>
                </a:solidFill>
              </a:rPr>
              <a:t>Способи теплопередачі:</a:t>
            </a:r>
            <a:endParaRPr lang="ru-RU" sz="2800" dirty="0">
              <a:solidFill>
                <a:srgbClr val="FFFF00"/>
              </a:solidFill>
            </a:endParaRP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857364"/>
            <a:ext cx="3929090" cy="2111381"/>
          </a:xfrm>
        </p:spPr>
        <p:txBody>
          <a:bodyPr>
            <a:normAutofit lnSpcReduction="10000"/>
          </a:bodyPr>
          <a:lstStyle/>
          <a:p>
            <a:pPr lvl="0"/>
            <a:r>
              <a:rPr lang="uk-UA" b="1" dirty="0">
                <a:solidFill>
                  <a:srgbClr val="FFFF00"/>
                </a:solidFill>
              </a:rPr>
              <a:t>Теплопровідність</a:t>
            </a:r>
            <a:r>
              <a:rPr lang="uk-UA" b="1" dirty="0"/>
              <a:t> </a:t>
            </a:r>
            <a:r>
              <a:rPr lang="uk-UA" dirty="0"/>
              <a:t>— обмін енергією між частинами тіла або </a:t>
            </a:r>
            <a:r>
              <a:rPr lang="uk-UA" dirty="0" smtClean="0"/>
              <a:t>тілами</a:t>
            </a:r>
            <a:r>
              <a:rPr lang="uk-UA" dirty="0"/>
              <a:t>, що перебувають у безпосередньому контакті.</a:t>
            </a:r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143372" y="4000504"/>
            <a:ext cx="4141817" cy="1250946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solidFill>
                  <a:srgbClr val="FFFF00"/>
                </a:solidFill>
              </a:rPr>
              <a:t>Конвекція </a:t>
            </a:r>
            <a:r>
              <a:rPr lang="uk-UA" dirty="0"/>
              <a:t>— </a:t>
            </a:r>
            <a:r>
              <a:rPr lang="uk-UA" b="0" dirty="0"/>
              <a:t>перенесення </a:t>
            </a:r>
            <a:r>
              <a:rPr lang="uk-UA" b="0" dirty="0" smtClean="0"/>
              <a:t>енергії </a:t>
            </a:r>
            <a:r>
              <a:rPr lang="uk-UA" b="0" dirty="0"/>
              <a:t>потоками рідин або газів.</a:t>
            </a:r>
            <a:endParaRPr lang="ru-RU" b="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72066" y="1857365"/>
            <a:ext cx="3786214" cy="1643074"/>
          </a:xfrm>
        </p:spPr>
        <p:txBody>
          <a:bodyPr/>
          <a:lstStyle/>
          <a:p>
            <a:r>
              <a:rPr lang="uk-UA" b="1" dirty="0">
                <a:solidFill>
                  <a:srgbClr val="FFFF00"/>
                </a:solidFill>
              </a:rPr>
              <a:t>Випромінювання </a:t>
            </a:r>
            <a:r>
              <a:rPr lang="uk-UA" dirty="0"/>
              <a:t>— </a:t>
            </a:r>
            <a:r>
              <a:rPr lang="uk-UA" dirty="0" smtClean="0"/>
              <a:t>перенесення </a:t>
            </a:r>
            <a:r>
              <a:rPr lang="uk-UA" dirty="0"/>
              <a:t>енергії електромагнітними </a:t>
            </a:r>
            <a:r>
              <a:rPr lang="uk-UA" dirty="0" smtClean="0"/>
              <a:t>хви</a:t>
            </a:r>
            <a:r>
              <a:rPr lang="uk-UA" b="1" dirty="0" smtClean="0"/>
              <a:t>лями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712" y="4429132"/>
            <a:ext cx="35907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низ 7"/>
          <p:cNvSpPr/>
          <p:nvPr/>
        </p:nvSpPr>
        <p:spPr>
          <a:xfrm>
            <a:off x="6072198" y="1428736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643174" y="1428736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00562" y="1428736"/>
            <a:ext cx="500066" cy="2286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572132" y="1500174"/>
            <a:ext cx="128588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Autofit/>
          </a:bodyPr>
          <a:lstStyle/>
          <a:p>
            <a:r>
              <a:rPr lang="uk-UA" sz="2800" b="1" dirty="0"/>
              <a:t>Енергію, яку передано тілу (чи відібран</a:t>
            </a:r>
            <a:r>
              <a:rPr lang="uk-UA" sz="2800" b="1" u="sng" dirty="0"/>
              <a:t>о від ньо</a:t>
            </a:r>
            <a:r>
              <a:rPr lang="uk-UA" sz="2800" b="1" dirty="0"/>
              <a:t>го) внаслідок теплопередачі, називають кількістю теплоти </a:t>
            </a:r>
            <a:r>
              <a:rPr lang="en-US" sz="2800" i="1" dirty="0"/>
              <a:t>Q</a:t>
            </a:r>
            <a:r>
              <a:rPr lang="uk-UA" sz="2800" i="1" dirty="0"/>
              <a:t>. </a:t>
            </a:r>
            <a:r>
              <a:rPr lang="uk-UA" sz="2800" i="1" dirty="0" smtClean="0"/>
              <a:t>∆</a:t>
            </a:r>
            <a:r>
              <a:rPr lang="en-US" sz="2800" i="1" dirty="0" smtClean="0"/>
              <a:t>U</a:t>
            </a:r>
            <a:r>
              <a:rPr lang="uk-UA" sz="2800" i="1" dirty="0" smtClean="0"/>
              <a:t> </a:t>
            </a:r>
            <a:r>
              <a:rPr lang="uk-UA" sz="2800" i="1" dirty="0"/>
              <a:t>= </a:t>
            </a:r>
            <a:r>
              <a:rPr lang="en-US" sz="2800" i="1" dirty="0"/>
              <a:t>Q</a:t>
            </a:r>
            <a:r>
              <a:rPr lang="uk-UA" sz="2800" i="1" dirty="0"/>
              <a:t> 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428596" y="2214554"/>
            <a:ext cx="8215370" cy="3929090"/>
          </a:xfrm>
        </p:spPr>
        <p:txBody>
          <a:bodyPr>
            <a:normAutofit/>
          </a:bodyPr>
          <a:lstStyle/>
          <a:p>
            <a:r>
              <a:rPr lang="uk-UA" b="1" i="1" dirty="0"/>
              <a:t>Формули для розрахунку кількості теплоти при: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b="1" dirty="0"/>
              <a:t>нагріванні і охолодженні тіл</a:t>
            </a:r>
            <a:r>
              <a:rPr lang="uk-UA" b="1" dirty="0" smtClean="0"/>
              <a:t>: </a:t>
            </a:r>
            <a:r>
              <a:rPr lang="en-US" i="1" dirty="0" smtClean="0">
                <a:solidFill>
                  <a:srgbClr val="FFFF00"/>
                </a:solidFill>
              </a:rPr>
              <a:t>Q</a:t>
            </a:r>
            <a:r>
              <a:rPr lang="uk-UA" i="1" dirty="0" smtClean="0">
                <a:solidFill>
                  <a:srgbClr val="FFFF00"/>
                </a:solidFill>
              </a:rPr>
              <a:t> = </a:t>
            </a:r>
            <a:r>
              <a:rPr lang="en-US" i="1" dirty="0" smtClean="0">
                <a:solidFill>
                  <a:srgbClr val="FFFF00"/>
                </a:solidFill>
              </a:rPr>
              <a:t>cm</a:t>
            </a:r>
            <a:r>
              <a:rPr lang="uk-UA" i="1" dirty="0" smtClean="0">
                <a:solidFill>
                  <a:srgbClr val="FFFF00"/>
                </a:solidFill>
              </a:rPr>
              <a:t>(</a:t>
            </a:r>
            <a:r>
              <a:rPr lang="en-US" i="1" dirty="0" smtClean="0">
                <a:solidFill>
                  <a:srgbClr val="FFFF00"/>
                </a:solidFill>
              </a:rPr>
              <a:t>t</a:t>
            </a:r>
            <a:r>
              <a:rPr lang="uk-UA" i="1" baseline="-25000" dirty="0" smtClean="0">
                <a:solidFill>
                  <a:srgbClr val="FFFF00"/>
                </a:solidFill>
              </a:rPr>
              <a:t>2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–t</a:t>
            </a:r>
            <a:r>
              <a:rPr lang="en-US" sz="1800" i="1" dirty="0" smtClean="0">
                <a:solidFill>
                  <a:srgbClr val="FFFF00"/>
                </a:solidFill>
              </a:rPr>
              <a:t>1</a:t>
            </a:r>
            <a:r>
              <a:rPr lang="uk-UA" i="1" dirty="0" smtClean="0">
                <a:solidFill>
                  <a:srgbClr val="FFFF00"/>
                </a:solidFill>
              </a:rPr>
              <a:t>) </a:t>
            </a:r>
            <a:r>
              <a:rPr lang="en-US" i="1" dirty="0" smtClean="0">
                <a:solidFill>
                  <a:srgbClr val="FFFF00"/>
                </a:solidFill>
              </a:rPr>
              <a:t>Q </a:t>
            </a:r>
            <a:r>
              <a:rPr lang="uk-UA" i="1" dirty="0" smtClean="0">
                <a:solidFill>
                  <a:srgbClr val="FFFF00"/>
                </a:solidFill>
              </a:rPr>
              <a:t>= </a:t>
            </a:r>
            <a:r>
              <a:rPr lang="uk-UA" i="1" dirty="0" err="1" smtClean="0">
                <a:solidFill>
                  <a:srgbClr val="FFFF00"/>
                </a:solidFill>
              </a:rPr>
              <a:t>ст</a:t>
            </a:r>
            <a:r>
              <a:rPr lang="uk-UA" i="1" dirty="0" smtClean="0">
                <a:solidFill>
                  <a:srgbClr val="FFFF00"/>
                </a:solidFill>
              </a:rPr>
              <a:t>(Т</a:t>
            </a:r>
            <a:r>
              <a:rPr lang="uk-UA" i="1" baseline="-25000" dirty="0" smtClean="0">
                <a:solidFill>
                  <a:srgbClr val="FFFF00"/>
                </a:solidFill>
              </a:rPr>
              <a:t>2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–</a:t>
            </a:r>
            <a:r>
              <a:rPr lang="en-US" dirty="0" smtClean="0">
                <a:solidFill>
                  <a:srgbClr val="FFFF00"/>
                </a:solidFill>
              </a:rPr>
              <a:t>T</a:t>
            </a:r>
            <a:r>
              <a:rPr lang="en-US" sz="1600" b="1" dirty="0" smtClean="0">
                <a:solidFill>
                  <a:srgbClr val="FFFF00"/>
                </a:solidFill>
              </a:rPr>
              <a:t>1</a:t>
            </a:r>
            <a:r>
              <a:rPr lang="uk-UA" dirty="0" smtClean="0">
                <a:solidFill>
                  <a:srgbClr val="FFFF00"/>
                </a:solidFill>
              </a:rPr>
              <a:t>) 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b="1" dirty="0" smtClean="0"/>
              <a:t>плавленні </a:t>
            </a:r>
            <a:r>
              <a:rPr lang="uk-UA" b="1" dirty="0"/>
              <a:t>і твердненні речовин: </a:t>
            </a:r>
            <a:r>
              <a:rPr lang="en-US" i="1" dirty="0">
                <a:solidFill>
                  <a:srgbClr val="FFFF00"/>
                </a:solidFill>
              </a:rPr>
              <a:t>Q</a:t>
            </a:r>
            <a:r>
              <a:rPr lang="uk-UA" i="1" dirty="0">
                <a:solidFill>
                  <a:srgbClr val="FFFF00"/>
                </a:solidFill>
              </a:rPr>
              <a:t> = </a:t>
            </a:r>
            <a:r>
              <a:rPr lang="uk-UA" i="1" dirty="0" smtClean="0">
                <a:solidFill>
                  <a:srgbClr val="FFFF00"/>
                </a:solidFill>
              </a:rPr>
              <a:t>±</a:t>
            </a:r>
            <a:r>
              <a:rPr lang="el-GR" i="1" dirty="0" smtClean="0">
                <a:solidFill>
                  <a:srgbClr val="FFFF00"/>
                </a:solidFill>
              </a:rPr>
              <a:t>λ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uk-UA" i="1" dirty="0">
                <a:solidFill>
                  <a:srgbClr val="FFFF00"/>
                </a:solidFill>
              </a:rPr>
              <a:t>т.</a:t>
            </a:r>
            <a:endParaRPr lang="ru-RU" dirty="0">
              <a:solidFill>
                <a:srgbClr val="FFFF00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b="1" dirty="0"/>
              <a:t>пароутворенні і конденсації: </a:t>
            </a:r>
            <a:r>
              <a:rPr lang="en-US" i="1" dirty="0" smtClean="0">
                <a:solidFill>
                  <a:srgbClr val="FFFF00"/>
                </a:solidFill>
              </a:rPr>
              <a:t>Q=</a:t>
            </a:r>
            <a:r>
              <a:rPr lang="uk-UA" i="1" dirty="0" smtClean="0">
                <a:solidFill>
                  <a:srgbClr val="FFFF00"/>
                </a:solidFill>
              </a:rPr>
              <a:t> ±</a:t>
            </a:r>
            <a:r>
              <a:rPr lang="en-US" i="1" dirty="0" smtClean="0">
                <a:solidFill>
                  <a:srgbClr val="FFFF00"/>
                </a:solidFill>
              </a:rPr>
              <a:t>L</a:t>
            </a:r>
            <a:r>
              <a:rPr lang="uk-UA" i="1" dirty="0" smtClean="0">
                <a:solidFill>
                  <a:srgbClr val="FFFF00"/>
                </a:solidFill>
              </a:rPr>
              <a:t>т</a:t>
            </a:r>
            <a:r>
              <a:rPr lang="uk-UA" i="1" dirty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uk-UA" b="1" dirty="0"/>
              <a:t>згорянні речовини: </a:t>
            </a:r>
            <a:r>
              <a:rPr lang="en-US" i="1" dirty="0">
                <a:solidFill>
                  <a:srgbClr val="FFFF00"/>
                </a:solidFill>
              </a:rPr>
              <a:t>Q</a:t>
            </a:r>
            <a:r>
              <a:rPr lang="uk-UA" i="1" dirty="0">
                <a:solidFill>
                  <a:srgbClr val="FFFF00"/>
                </a:solidFill>
              </a:rPr>
              <a:t> =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err="1">
                <a:solidFill>
                  <a:srgbClr val="FFFF00"/>
                </a:solidFill>
              </a:rPr>
              <a:t>qm</a:t>
            </a:r>
            <a:r>
              <a:rPr lang="en-US" i="1" dirty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0100" y="5643578"/>
            <a:ext cx="178595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929454" y="514351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u="sng" dirty="0"/>
              <a:t>Зміна </a:t>
            </a:r>
            <a:r>
              <a:rPr lang="uk-UA" b="1" u="sng" cap="small" dirty="0"/>
              <a:t>внутрішньої </a:t>
            </a:r>
            <a:r>
              <a:rPr lang="uk-UA" b="1" u="sng" dirty="0"/>
              <a:t>енергії при виконанні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572008"/>
            <a:ext cx="8186766" cy="175736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b="1" dirty="0"/>
              <a:t>М</a:t>
            </a:r>
            <a:r>
              <a:rPr lang="uk-UA" b="1" u="sng" dirty="0"/>
              <a:t>еханічна робота </a:t>
            </a:r>
            <a:r>
              <a:rPr lang="uk-UA" u="sng" dirty="0"/>
              <a:t>(по</a:t>
            </a:r>
            <a:r>
              <a:rPr lang="uk-UA" dirty="0"/>
              <a:t>долання тертя, деформація дроблення </a:t>
            </a:r>
            <a:r>
              <a:rPr lang="uk-UA" dirty="0" smtClean="0"/>
              <a:t>тіл тощо)</a:t>
            </a:r>
            <a:r>
              <a:rPr lang="uk-UA" baseline="30000" dirty="0" smtClean="0"/>
              <a:t>: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FFFF00"/>
                </a:solidFill>
              </a:rPr>
              <a:t>∆</a:t>
            </a:r>
            <a:r>
              <a:rPr lang="uk-UA" u="sng" dirty="0" smtClean="0">
                <a:solidFill>
                  <a:srgbClr val="FFFF00"/>
                </a:solidFill>
              </a:rPr>
              <a:t> </a:t>
            </a:r>
            <a:r>
              <a:rPr lang="en-US" i="1" u="sng" dirty="0" smtClean="0">
                <a:solidFill>
                  <a:srgbClr val="FFFF00"/>
                </a:solidFill>
              </a:rPr>
              <a:t>U</a:t>
            </a:r>
            <a:r>
              <a:rPr lang="uk-UA" i="1" u="sng" dirty="0" smtClean="0">
                <a:solidFill>
                  <a:srgbClr val="FFFF00"/>
                </a:solidFill>
              </a:rPr>
              <a:t> </a:t>
            </a:r>
            <a:r>
              <a:rPr lang="uk-UA" i="1" u="sng" dirty="0">
                <a:solidFill>
                  <a:srgbClr val="FFFF00"/>
                </a:solidFill>
              </a:rPr>
              <a:t>= А</a:t>
            </a:r>
            <a:r>
              <a:rPr lang="uk-UA" i="1" dirty="0">
                <a:solidFill>
                  <a:srgbClr val="FFFF00"/>
                </a:solidFill>
              </a:rPr>
              <a:t> </a:t>
            </a:r>
            <a:r>
              <a:rPr lang="uk-UA" i="1" dirty="0"/>
              <a:t>, </a:t>
            </a:r>
            <a:r>
              <a:rPr lang="uk-UA" i="1" u="sng" dirty="0" err="1">
                <a:solidFill>
                  <a:srgbClr val="FFFF00"/>
                </a:solidFill>
              </a:rPr>
              <a:t>А</a:t>
            </a:r>
            <a:r>
              <a:rPr lang="uk-UA" i="1" u="sng" dirty="0">
                <a:solidFill>
                  <a:srgbClr val="FFFF00"/>
                </a:solidFill>
              </a:rPr>
              <a:t> = </a:t>
            </a:r>
            <a:r>
              <a:rPr lang="en-US" i="1" u="sng" dirty="0" err="1">
                <a:solidFill>
                  <a:srgbClr val="FFFF00"/>
                </a:solidFill>
              </a:rPr>
              <a:t>Fscosa</a:t>
            </a:r>
            <a:r>
              <a:rPr lang="uk-UA" i="1" dirty="0">
                <a:solidFill>
                  <a:srgbClr val="FFFF00"/>
                </a:solidFill>
              </a:rPr>
              <a:t> .</a:t>
            </a:r>
            <a:endParaRPr lang="ru-RU" dirty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214554"/>
            <a:ext cx="357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/>
              <a:t>М</a:t>
            </a:r>
            <a:r>
              <a:rPr lang="uk-UA" sz="3200" b="1" u="sng" dirty="0" smtClean="0"/>
              <a:t>еханічна робота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29124" y="2214554"/>
            <a:ext cx="451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/>
              <a:t>Робота в термодинаміці</a:t>
            </a:r>
            <a:endParaRPr lang="ru-RU" sz="32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714612" y="1500174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5643570" y="1500174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71472" y="6000768"/>
            <a:ext cx="192882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14876" y="3643314"/>
            <a:ext cx="78581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2786058"/>
            <a:ext cx="350046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2. Робота </a:t>
            </a:r>
            <a:r>
              <a:rPr lang="uk-UA" b="1" dirty="0"/>
              <a:t>в термодинаміці: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5786478" cy="5214974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rgbClr val="FFFF00"/>
                </a:solidFill>
              </a:rPr>
              <a:t>1)</a:t>
            </a:r>
            <a:r>
              <a:rPr lang="uk-UA" dirty="0"/>
              <a:t> </a:t>
            </a:r>
            <a:r>
              <a:rPr lang="uk-UA" b="1" i="1" dirty="0">
                <a:solidFill>
                  <a:srgbClr val="FFFF00"/>
                </a:solidFill>
              </a:rPr>
              <a:t>при ізобарному розширенні газу </a:t>
            </a:r>
            <a:r>
              <a:rPr lang="uk-UA" b="1" i="1" dirty="0" err="1" smtClean="0"/>
              <a:t>А</a:t>
            </a:r>
            <a:r>
              <a:rPr lang="uk-UA" sz="2200" b="1" i="1" dirty="0" err="1" smtClean="0"/>
              <a:t>г</a:t>
            </a:r>
            <a:r>
              <a:rPr lang="uk-UA" b="1" i="1" dirty="0" err="1" smtClean="0"/>
              <a:t>=</a:t>
            </a:r>
            <a:r>
              <a:rPr lang="uk-UA" b="1" i="1" dirty="0" smtClean="0"/>
              <a:t> </a:t>
            </a:r>
            <a:r>
              <a:rPr lang="en-US" b="1" i="1" dirty="0" smtClean="0"/>
              <a:t>F</a:t>
            </a:r>
            <a:r>
              <a:rPr lang="uk-UA" sz="1900" b="1" i="1" dirty="0" smtClean="0"/>
              <a:t>г</a:t>
            </a:r>
            <a:r>
              <a:rPr lang="en-US" b="1" i="1" dirty="0" err="1" smtClean="0"/>
              <a:t>scosa</a:t>
            </a:r>
            <a:r>
              <a:rPr lang="ru-RU" b="1" i="1" dirty="0"/>
              <a:t>,</a:t>
            </a:r>
            <a:endParaRPr lang="ru-RU" dirty="0"/>
          </a:p>
          <a:p>
            <a:r>
              <a:rPr lang="en-US" b="1" i="1" dirty="0" smtClean="0"/>
              <a:t>F</a:t>
            </a:r>
            <a:r>
              <a:rPr lang="uk-UA" sz="2200" b="1" i="1" dirty="0" smtClean="0"/>
              <a:t>г=</a:t>
            </a:r>
            <a:r>
              <a:rPr lang="en-US" b="1" i="1" dirty="0" err="1" smtClean="0"/>
              <a:t>pS</a:t>
            </a:r>
            <a:r>
              <a:rPr lang="ru-RU" b="1" i="1" dirty="0"/>
              <a:t>, </a:t>
            </a:r>
            <a:r>
              <a:rPr lang="en-US" b="1" i="1" dirty="0" smtClean="0"/>
              <a:t>S</a:t>
            </a:r>
            <a:r>
              <a:rPr lang="uk-UA" dirty="0" smtClean="0"/>
              <a:t> </a:t>
            </a:r>
            <a:r>
              <a:rPr lang="uk-UA" dirty="0"/>
              <a:t>= </a:t>
            </a:r>
            <a:r>
              <a:rPr lang="uk-UA" dirty="0" smtClean="0"/>
              <a:t>∆</a:t>
            </a:r>
            <a:r>
              <a:rPr lang="en-US" dirty="0" smtClean="0"/>
              <a:t>L</a:t>
            </a:r>
            <a:r>
              <a:rPr lang="uk-UA" dirty="0" smtClean="0"/>
              <a:t> </a:t>
            </a:r>
            <a:r>
              <a:rPr lang="uk-UA" dirty="0"/>
              <a:t>= </a:t>
            </a:r>
            <a:r>
              <a:rPr lang="en-US" dirty="0" smtClean="0"/>
              <a:t>L</a:t>
            </a:r>
            <a:r>
              <a:rPr lang="uk-UA" baseline="-25000" dirty="0" smtClean="0"/>
              <a:t>2</a:t>
            </a:r>
            <a:r>
              <a:rPr lang="uk-UA" dirty="0" smtClean="0"/>
              <a:t>-</a:t>
            </a:r>
            <a:r>
              <a:rPr lang="en-US" dirty="0" smtClean="0"/>
              <a:t>L</a:t>
            </a:r>
            <a:r>
              <a:rPr lang="en-US" sz="1700" dirty="0" smtClean="0"/>
              <a:t>1</a:t>
            </a:r>
            <a:r>
              <a:rPr lang="uk-UA" dirty="0" smtClean="0"/>
              <a:t>. </a:t>
            </a:r>
            <a:endParaRPr lang="en-US" dirty="0" smtClean="0"/>
          </a:p>
          <a:p>
            <a:r>
              <a:rPr lang="uk-UA" u="sng" dirty="0" smtClean="0"/>
              <a:t>Отже</a:t>
            </a:r>
            <a:r>
              <a:rPr lang="uk-UA" dirty="0"/>
              <a:t>,</a:t>
            </a:r>
            <a:endParaRPr lang="ru-RU" dirty="0"/>
          </a:p>
          <a:p>
            <a:r>
              <a:rPr lang="uk-UA" i="1" dirty="0" err="1" smtClean="0">
                <a:solidFill>
                  <a:schemeClr val="bg1"/>
                </a:solidFill>
              </a:rPr>
              <a:t>А</a:t>
            </a:r>
            <a:r>
              <a:rPr lang="uk-UA" sz="2200" i="1" dirty="0" err="1" smtClean="0">
                <a:solidFill>
                  <a:schemeClr val="bg1"/>
                </a:solidFill>
              </a:rPr>
              <a:t>г</a:t>
            </a:r>
            <a:r>
              <a:rPr lang="uk-UA" i="1" dirty="0" err="1" smtClean="0">
                <a:solidFill>
                  <a:schemeClr val="bg1"/>
                </a:solidFill>
              </a:rPr>
              <a:t>=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tx1">
                    <a:lumMod val="95000"/>
                  </a:schemeClr>
                </a:solidFill>
              </a:rPr>
              <a:t>pS∆L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uk-UA" i="1" dirty="0">
                <a:solidFill>
                  <a:schemeClr val="bg1"/>
                </a:solidFill>
              </a:rPr>
              <a:t>= </a:t>
            </a:r>
            <a:r>
              <a:rPr lang="uk-UA" i="1" dirty="0" err="1" smtClean="0">
                <a:solidFill>
                  <a:schemeClr val="bg1"/>
                </a:solidFill>
              </a:rPr>
              <a:t>р∆V</a:t>
            </a:r>
            <a:r>
              <a:rPr lang="uk-UA" i="1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= </a:t>
            </a:r>
            <a:r>
              <a:rPr lang="uk-UA" i="1" dirty="0" smtClean="0">
                <a:solidFill>
                  <a:schemeClr val="bg1"/>
                </a:solidFill>
              </a:rPr>
              <a:t>Р</a:t>
            </a:r>
            <a:r>
              <a:rPr lang="en-US" i="1" dirty="0" smtClean="0">
                <a:solidFill>
                  <a:schemeClr val="bg1"/>
                </a:solidFill>
              </a:rPr>
              <a:t>(V</a:t>
            </a:r>
            <a:r>
              <a:rPr lang="en-US" sz="1700" i="1" dirty="0" smtClean="0">
                <a:solidFill>
                  <a:schemeClr val="bg1"/>
                </a:solidFill>
              </a:rPr>
              <a:t>1</a:t>
            </a:r>
            <a:r>
              <a:rPr lang="en-US" i="1" dirty="0" smtClean="0">
                <a:solidFill>
                  <a:schemeClr val="bg1"/>
                </a:solidFill>
              </a:rPr>
              <a:t>-V</a:t>
            </a:r>
            <a:r>
              <a:rPr lang="en-US" sz="1500" i="1" dirty="0" smtClean="0">
                <a:solidFill>
                  <a:schemeClr val="bg1"/>
                </a:solidFill>
              </a:rPr>
              <a:t>2</a:t>
            </a:r>
            <a:r>
              <a:rPr lang="en-US" i="1" dirty="0" smtClean="0">
                <a:solidFill>
                  <a:schemeClr val="bg1"/>
                </a:solidFill>
              </a:rPr>
              <a:t>)</a:t>
            </a:r>
          </a:p>
          <a:p>
            <a:endParaRPr lang="uk-UA" i="1" dirty="0">
              <a:solidFill>
                <a:srgbClr val="FFFF00"/>
              </a:solidFill>
            </a:endParaRPr>
          </a:p>
          <a:p>
            <a:r>
              <a:rPr lang="uk-UA" dirty="0">
                <a:solidFill>
                  <a:srgbClr val="FFFF00"/>
                </a:solidFill>
              </a:rPr>
              <a:t>2)</a:t>
            </a:r>
            <a:r>
              <a:rPr lang="uk-UA" dirty="0"/>
              <a:t>	</a:t>
            </a:r>
            <a:r>
              <a:rPr lang="uk-UA" b="1" i="1" dirty="0">
                <a:solidFill>
                  <a:srgbClr val="FFFF00"/>
                </a:solidFill>
              </a:rPr>
              <a:t>при ізохорному </a:t>
            </a:r>
            <a:r>
              <a:rPr lang="uk-UA" b="1" i="1" dirty="0" smtClean="0">
                <a:solidFill>
                  <a:srgbClr val="FFFF00"/>
                </a:solidFill>
              </a:rPr>
              <a:t>процесі</a:t>
            </a:r>
            <a:r>
              <a:rPr lang="uk-UA" b="1" i="1" dirty="0" smtClean="0"/>
              <a:t>: </a:t>
            </a:r>
            <a:r>
              <a:rPr lang="uk-UA" b="1" i="1" dirty="0" smtClean="0">
                <a:solidFill>
                  <a:srgbClr val="FFFF00"/>
                </a:solidFill>
              </a:rPr>
              <a:t>А=0.</a:t>
            </a:r>
            <a:r>
              <a:rPr lang="en-US" b="1" i="1" dirty="0" smtClean="0"/>
              <a:t> </a:t>
            </a:r>
            <a:endParaRPr lang="uk-UA" b="1" i="1" dirty="0" smtClean="0"/>
          </a:p>
          <a:p>
            <a:endParaRPr lang="en-US" b="1" i="1" dirty="0" smtClean="0"/>
          </a:p>
          <a:p>
            <a:r>
              <a:rPr lang="uk-UA" dirty="0" smtClean="0">
                <a:solidFill>
                  <a:srgbClr val="FFFF00"/>
                </a:solidFill>
              </a:rPr>
              <a:t>3</a:t>
            </a:r>
            <a:r>
              <a:rPr lang="uk-UA" dirty="0">
                <a:solidFill>
                  <a:srgbClr val="FFFF00"/>
                </a:solidFill>
              </a:rPr>
              <a:t>)</a:t>
            </a:r>
            <a:r>
              <a:rPr lang="uk-UA" dirty="0"/>
              <a:t>	</a:t>
            </a:r>
            <a:r>
              <a:rPr lang="uk-UA" b="1" i="1" dirty="0">
                <a:solidFill>
                  <a:srgbClr val="FFFF00"/>
                </a:solidFill>
              </a:rPr>
              <a:t>довільний процес розширення газу</a:t>
            </a:r>
            <a:r>
              <a:rPr lang="uk-UA" b="1" i="1" dirty="0"/>
              <a:t/>
            </a:r>
            <a:br>
              <a:rPr lang="uk-UA" b="1" i="1" dirty="0"/>
            </a:br>
            <a:r>
              <a:rPr lang="uk-UA" dirty="0"/>
              <a:t>можна зобразити як сукупність </a:t>
            </a:r>
            <a:r>
              <a:rPr lang="uk-UA" dirty="0" smtClean="0"/>
              <a:t>послідовних ізобарних </a:t>
            </a:r>
            <a:r>
              <a:rPr lang="uk-UA" dirty="0"/>
              <a:t>та ізохорних процесів.	</a:t>
            </a:r>
            <a:endParaRPr lang="ru-RU" dirty="0"/>
          </a:p>
          <a:p>
            <a:r>
              <a:rPr lang="uk-UA" i="1" dirty="0">
                <a:solidFill>
                  <a:srgbClr val="FFFF00"/>
                </a:solidFill>
              </a:rPr>
              <a:t>А </a:t>
            </a:r>
            <a:r>
              <a:rPr lang="uk-UA" sz="1900" i="1" dirty="0" smtClean="0">
                <a:solidFill>
                  <a:srgbClr val="FFFF00"/>
                </a:solidFill>
              </a:rPr>
              <a:t>г</a:t>
            </a:r>
            <a:r>
              <a:rPr lang="uk-UA" i="1" dirty="0" smtClean="0">
                <a:solidFill>
                  <a:srgbClr val="FFFF00"/>
                </a:solidFill>
              </a:rPr>
              <a:t>= </a:t>
            </a:r>
            <a:r>
              <a:rPr lang="en-US" i="1" dirty="0" smtClean="0">
                <a:solidFill>
                  <a:srgbClr val="FFFF00"/>
                </a:solidFill>
              </a:rPr>
              <a:t>S</a:t>
            </a:r>
            <a:r>
              <a:rPr lang="uk-UA" sz="1900" i="1" dirty="0" err="1" smtClean="0">
                <a:solidFill>
                  <a:srgbClr val="FFFF00"/>
                </a:solidFill>
              </a:rPr>
              <a:t>крив.трап</a:t>
            </a:r>
            <a:r>
              <a:rPr lang="uk-UA" sz="1900" i="1" dirty="0" smtClean="0"/>
              <a:t>.</a:t>
            </a:r>
            <a:endParaRPr lang="ru-RU" sz="1900" dirty="0"/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773536"/>
            <a:ext cx="2286016" cy="215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572008"/>
            <a:ext cx="2500298" cy="1902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72198" y="3385516"/>
            <a:ext cx="264317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Робота чисельно рівна площі під графіком.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768" y="5286388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29454" y="3571876"/>
            <a:ext cx="157163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929618" cy="23701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u="sng" dirty="0">
                <a:solidFill>
                  <a:schemeClr val="accent1"/>
                </a:solidFill>
              </a:rPr>
              <a:t>Перший закон термодинаміки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uk-UA" sz="3100" dirty="0"/>
              <a:t> За законом збереження енергії </a:t>
            </a:r>
            <a:r>
              <a:rPr lang="uk-UA" sz="3100" dirty="0" smtClean="0">
                <a:solidFill>
                  <a:srgbClr val="FFFF00"/>
                </a:solidFill>
              </a:rPr>
              <a:t>∆</a:t>
            </a:r>
            <a:r>
              <a:rPr lang="en-US" sz="3100" dirty="0" smtClean="0">
                <a:solidFill>
                  <a:srgbClr val="FFFF00"/>
                </a:solidFill>
              </a:rPr>
              <a:t> </a:t>
            </a:r>
            <a:r>
              <a:rPr lang="en-US" sz="3100" i="1" dirty="0">
                <a:solidFill>
                  <a:srgbClr val="FFFF00"/>
                </a:solidFill>
              </a:rPr>
              <a:t>U</a:t>
            </a:r>
            <a:r>
              <a:rPr lang="uk-UA" sz="3100" i="1" dirty="0">
                <a:solidFill>
                  <a:srgbClr val="FFFF00"/>
                </a:solidFill>
              </a:rPr>
              <a:t> = </a:t>
            </a:r>
            <a:r>
              <a:rPr lang="en-US" sz="3100" i="1" dirty="0">
                <a:solidFill>
                  <a:srgbClr val="FFFF00"/>
                </a:solidFill>
              </a:rPr>
              <a:t>Q</a:t>
            </a:r>
            <a:r>
              <a:rPr lang="uk-UA" sz="3100" i="1" dirty="0">
                <a:solidFill>
                  <a:srgbClr val="FFFF00"/>
                </a:solidFill>
              </a:rPr>
              <a:t> + А </a:t>
            </a:r>
            <a:r>
              <a:rPr lang="uk-UA" sz="3100" i="1" dirty="0" smtClean="0">
                <a:solidFill>
                  <a:srgbClr val="FFFF00"/>
                </a:solidFill>
              </a:rPr>
              <a:t/>
            </a:r>
            <a:br>
              <a:rPr lang="uk-UA" sz="3100" i="1" dirty="0" smtClean="0">
                <a:solidFill>
                  <a:srgbClr val="FFFF00"/>
                </a:solidFill>
              </a:rPr>
            </a:br>
            <a:r>
              <a:rPr lang="uk-UA" sz="3100" dirty="0" smtClean="0"/>
              <a:t>або</a:t>
            </a:r>
            <a:br>
              <a:rPr lang="uk-UA" sz="3100" dirty="0" smtClean="0"/>
            </a:br>
            <a:r>
              <a:rPr lang="uk-UA" sz="3100" dirty="0" smtClean="0"/>
              <a:t> </a:t>
            </a:r>
            <a:r>
              <a:rPr lang="en-US" sz="3100" i="1" dirty="0" smtClean="0">
                <a:solidFill>
                  <a:srgbClr val="FFFF00"/>
                </a:solidFill>
              </a:rPr>
              <a:t>Q</a:t>
            </a:r>
            <a:r>
              <a:rPr lang="ru-RU" sz="3100" i="1" dirty="0" smtClean="0">
                <a:solidFill>
                  <a:srgbClr val="FFFF00"/>
                </a:solidFill>
              </a:rPr>
              <a:t> </a:t>
            </a:r>
            <a:r>
              <a:rPr lang="ru-RU" sz="3100" i="1" dirty="0">
                <a:solidFill>
                  <a:srgbClr val="FFFF00"/>
                </a:solidFill>
              </a:rPr>
              <a:t>= </a:t>
            </a:r>
            <a:r>
              <a:rPr lang="ru-RU" sz="3100" i="1" dirty="0" smtClean="0">
                <a:solidFill>
                  <a:srgbClr val="FFFF00"/>
                </a:solidFill>
              </a:rPr>
              <a:t>∆</a:t>
            </a:r>
            <a:r>
              <a:rPr lang="en-US" sz="3100" i="1" dirty="0" smtClean="0">
                <a:solidFill>
                  <a:srgbClr val="FFFF00"/>
                </a:solidFill>
              </a:rPr>
              <a:t>U</a:t>
            </a:r>
            <a:r>
              <a:rPr lang="ru-RU" sz="3100" i="1" dirty="0" smtClean="0">
                <a:solidFill>
                  <a:srgbClr val="FFFF00"/>
                </a:solidFill>
              </a:rPr>
              <a:t>+</a:t>
            </a:r>
            <a:r>
              <a:rPr lang="en-US" sz="3100" i="1" dirty="0" smtClean="0">
                <a:solidFill>
                  <a:srgbClr val="FFFF00"/>
                </a:solidFill>
              </a:rPr>
              <a:t>A</a:t>
            </a:r>
            <a:r>
              <a:rPr lang="ru-RU" sz="3100" i="1" dirty="0" smtClean="0">
                <a:solidFill>
                  <a:srgbClr val="FFFF00"/>
                </a:solidFill>
              </a:rPr>
              <a:t>’  </a:t>
            </a:r>
            <a:r>
              <a:rPr lang="uk-UA" sz="3100" dirty="0" smtClean="0">
                <a:solidFill>
                  <a:srgbClr val="FFFF00"/>
                </a:solidFill>
              </a:rPr>
              <a:t>, </a:t>
            </a: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бо </a:t>
            </a:r>
            <a:r>
              <a:rPr lang="uk-UA" sz="3100" i="1" dirty="0"/>
              <a:t>А'= -А.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2786058"/>
            <a:ext cx="8643966" cy="35719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b="1" dirty="0"/>
              <a:t>Зміна внутрішньої енергії </a:t>
            </a:r>
            <a:r>
              <a:rPr lang="uk-UA" sz="2800" b="1" dirty="0" smtClean="0"/>
              <a:t>∆</a:t>
            </a:r>
            <a:r>
              <a:rPr lang="en-US" sz="2800" dirty="0" smtClean="0"/>
              <a:t> </a:t>
            </a:r>
            <a:r>
              <a:rPr lang="en-US" sz="2800" i="1" dirty="0"/>
              <a:t>U </a:t>
            </a:r>
            <a:r>
              <a:rPr lang="uk-UA" sz="2800" b="1" dirty="0"/>
              <a:t>системи дорівнює сумі роботи </a:t>
            </a:r>
            <a:r>
              <a:rPr lang="uk-UA" sz="2800" i="1" dirty="0"/>
              <a:t>А, </a:t>
            </a:r>
            <a:r>
              <a:rPr lang="uk-UA" sz="2800" b="1" dirty="0"/>
              <a:t>виконаної над системою зовнішніми силами, і наданої їй кількості теплоти </a:t>
            </a:r>
            <a:r>
              <a:rPr lang="en-US" sz="2800" i="1" dirty="0"/>
              <a:t>Q</a:t>
            </a:r>
            <a:r>
              <a:rPr lang="uk-UA" sz="2800" i="1" dirty="0" smtClean="0"/>
              <a:t>. </a:t>
            </a:r>
            <a:r>
              <a:rPr lang="uk-UA" sz="2800" dirty="0" smtClean="0">
                <a:solidFill>
                  <a:srgbClr val="FFFF00"/>
                </a:solidFill>
              </a:rPr>
              <a:t>∆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i="1" dirty="0" smtClean="0">
                <a:solidFill>
                  <a:srgbClr val="FFFF00"/>
                </a:solidFill>
              </a:rPr>
              <a:t>U</a:t>
            </a:r>
            <a:r>
              <a:rPr lang="uk-UA" sz="2800" i="1" dirty="0" smtClean="0">
                <a:solidFill>
                  <a:srgbClr val="FFFF00"/>
                </a:solidFill>
              </a:rPr>
              <a:t> = </a:t>
            </a:r>
            <a:r>
              <a:rPr lang="en-US" sz="2800" i="1" dirty="0" smtClean="0">
                <a:solidFill>
                  <a:srgbClr val="FFFF00"/>
                </a:solidFill>
              </a:rPr>
              <a:t>Q</a:t>
            </a:r>
            <a:r>
              <a:rPr lang="uk-UA" sz="2800" i="1" dirty="0" smtClean="0">
                <a:solidFill>
                  <a:srgbClr val="FFFF00"/>
                </a:solidFill>
              </a:rPr>
              <a:t> + А </a:t>
            </a:r>
            <a:br>
              <a:rPr lang="uk-UA" sz="2800" i="1" dirty="0" smtClean="0">
                <a:solidFill>
                  <a:srgbClr val="FFFF00"/>
                </a:solidFill>
              </a:rPr>
            </a:br>
            <a:endParaRPr lang="ru-RU" sz="2800" dirty="0"/>
          </a:p>
          <a:p>
            <a:pPr marL="514350" indent="-514350">
              <a:buFont typeface="+mj-lt"/>
              <a:buAutoNum type="arabicPeriod"/>
            </a:pPr>
            <a:r>
              <a:rPr lang="uk-UA" sz="2800" b="1" dirty="0" smtClean="0"/>
              <a:t>Кількість </a:t>
            </a:r>
            <a:r>
              <a:rPr lang="uk-UA" sz="2800" b="1" dirty="0"/>
              <a:t>теплоти </a:t>
            </a:r>
            <a:r>
              <a:rPr lang="en-US" sz="2800" dirty="0"/>
              <a:t>Q</a:t>
            </a:r>
            <a:r>
              <a:rPr lang="uk-UA" sz="2800" dirty="0"/>
              <a:t>, </a:t>
            </a:r>
            <a:r>
              <a:rPr lang="uk-UA" sz="2800" b="1" dirty="0"/>
              <a:t>що надана системі, йде на збільшення її внутрішньої енергії </a:t>
            </a:r>
            <a:r>
              <a:rPr lang="uk-UA" sz="2800" b="1" dirty="0" smtClean="0"/>
              <a:t>∆</a:t>
            </a:r>
            <a:r>
              <a:rPr lang="en-US" sz="2800" dirty="0" smtClean="0"/>
              <a:t> </a:t>
            </a:r>
            <a:r>
              <a:rPr lang="en-US" sz="2800" i="1" dirty="0"/>
              <a:t>U </a:t>
            </a:r>
            <a:r>
              <a:rPr lang="uk-UA" sz="2800" b="1" dirty="0"/>
              <a:t>і виконання системою </a:t>
            </a:r>
            <a:r>
              <a:rPr lang="uk-UA" sz="2800" b="1" dirty="0" smtClean="0"/>
              <a:t>роботи  </a:t>
            </a:r>
            <a:r>
              <a:rPr lang="uk-UA" sz="2800" i="1" dirty="0"/>
              <a:t>А' </a:t>
            </a:r>
            <a:r>
              <a:rPr lang="uk-UA" sz="2800" b="1" dirty="0"/>
              <a:t>проти зовнішніх сил</a:t>
            </a:r>
            <a:r>
              <a:rPr lang="uk-UA" sz="2800" b="1" dirty="0" smtClean="0"/>
              <a:t>.</a:t>
            </a:r>
            <a:r>
              <a:rPr lang="uk-UA" sz="2800" dirty="0" smtClean="0"/>
              <a:t> </a:t>
            </a:r>
            <a:r>
              <a:rPr lang="en-US" sz="2800" i="1" dirty="0" smtClean="0">
                <a:solidFill>
                  <a:srgbClr val="FFFF00"/>
                </a:solidFill>
              </a:rPr>
              <a:t>Q</a:t>
            </a:r>
            <a:r>
              <a:rPr lang="ru-RU" sz="2800" i="1" dirty="0" smtClean="0">
                <a:solidFill>
                  <a:srgbClr val="FFFF00"/>
                </a:solidFill>
              </a:rPr>
              <a:t> = ∆</a:t>
            </a:r>
            <a:r>
              <a:rPr lang="en-US" sz="2800" i="1" dirty="0" smtClean="0">
                <a:solidFill>
                  <a:srgbClr val="FFFF00"/>
                </a:solidFill>
              </a:rPr>
              <a:t>U</a:t>
            </a:r>
            <a:r>
              <a:rPr lang="ru-RU" sz="2800" i="1" dirty="0" smtClean="0">
                <a:solidFill>
                  <a:srgbClr val="FFFF00"/>
                </a:solidFill>
              </a:rPr>
              <a:t>+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ru-RU" sz="2800" i="1" dirty="0" smtClean="0">
                <a:solidFill>
                  <a:srgbClr val="FFFF00"/>
                </a:solidFill>
              </a:rPr>
              <a:t>’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u="sng" dirty="0"/>
              <a:t>Застосування І закону термодинаміки до різних процесів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14283" y="1428736"/>
          <a:ext cx="8501122" cy="521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711"/>
                <a:gridCol w="1378362"/>
                <a:gridCol w="1020988"/>
                <a:gridCol w="1047677"/>
                <a:gridCol w="1272179"/>
                <a:gridCol w="1496682"/>
                <a:gridCol w="2020523"/>
              </a:tblGrid>
              <a:tr h="706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b="1" dirty="0">
                          <a:latin typeface="Sylfaen"/>
                          <a:ea typeface="Times New Roman"/>
                          <a:cs typeface="Sylfaen"/>
                        </a:rPr>
                        <a:t>№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п/</a:t>
                      </a:r>
                      <a:r>
                        <a:rPr lang="uk-UA" sz="9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indent="7620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Times New Roman"/>
                          <a:cs typeface="Times New Roman"/>
                        </a:rPr>
                        <a:t>Процес зміни стану газу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8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Одержана кількість теплоти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vert="vert27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Здійснювана газом робота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vert="vert270"/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Зміна внутрішньої енергії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vert="vert270"/>
                </a:tc>
                <a:tc>
                  <a:txBody>
                    <a:bodyPr/>
                    <a:lstStyle/>
                    <a:p>
                      <a:pPr indent="12065"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Форма запису І закону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6637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Формулювання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16637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І закону термодинаміки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1178014">
                <a:tc>
                  <a:txBody>
                    <a:bodyPr/>
                    <a:lstStyle/>
                    <a:p>
                      <a:pPr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1206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Ізохорний 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206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1206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V </a:t>
                      </a:r>
                      <a:r>
                        <a:rPr lang="uk-UA" sz="1800" i="1" dirty="0">
                          <a:latin typeface="Times New Roman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const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&gt;0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' </a:t>
                      </a:r>
                      <a:r>
                        <a:rPr lang="uk-UA" sz="1400" dirty="0">
                          <a:latin typeface="Times New Roman"/>
                          <a:ea typeface="Times New Roman"/>
                          <a:cs typeface="Times New Roman"/>
                        </a:rPr>
                        <a:t>= 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∆U&gt;0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 spc="-100" dirty="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 spc="-10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</a:t>
                      </a:r>
                      <a:r>
                        <a:rPr lang="en-US" sz="1400" i="1" spc="-100" dirty="0" smtClean="0">
                          <a:latin typeface="Times New Roman"/>
                          <a:ea typeface="Times New Roman"/>
                          <a:cs typeface="Times New Roman"/>
                        </a:rPr>
                        <a:t>U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889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Передана газу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кількість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теплоти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перетворюється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у його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внутрішню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енергію.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687961">
                <a:tc rowSpan="2">
                  <a:txBody>
                    <a:bodyPr/>
                    <a:lstStyle/>
                    <a:p>
                      <a:pPr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rowSpan="2">
                  <a:txBody>
                    <a:bodyPr/>
                    <a:lstStyle/>
                    <a:p>
                      <a:pPr marL="6350" indent="-63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Ізотермічне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розширення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50" indent="-63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50" indent="-6350" algn="ctr">
                        <a:lnSpc>
                          <a:spcPts val="1030"/>
                        </a:lnSpc>
                        <a:spcAft>
                          <a:spcPts val="0"/>
                        </a:spcAft>
                      </a:pPr>
                      <a:r>
                        <a:rPr lang="uk-UA" sz="1800" i="1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r>
                        <a:rPr lang="uk-UA" sz="1800" i="1" spc="15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uk-UA" sz="1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const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&gt;о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spc="150" dirty="0">
                          <a:latin typeface="Times New Roman"/>
                          <a:ea typeface="Times New Roman"/>
                          <a:cs typeface="Times New Roman"/>
                        </a:rPr>
                        <a:t>А'&gt;0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400" spc="1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Q=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А'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 rowSpan="2">
                  <a:txBody>
                    <a:bodyPr/>
                    <a:lstStyle/>
                    <a:p>
                      <a:pPr marR="77470"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Передана газу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кількість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теплоти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витрачається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на виконання роботи.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521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∆U=0</a:t>
                      </a: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8014">
                <a:tc>
                  <a:txBody>
                    <a:bodyPr/>
                    <a:lstStyle/>
                    <a:p>
                      <a:pPr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9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4130" indent="3175"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Ізобарне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розширення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24130" indent="3175"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24130" indent="3175"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i="1" dirty="0">
                          <a:latin typeface="Times New Roman"/>
                          <a:ea typeface="Times New Roman"/>
                          <a:cs typeface="Times New Roman"/>
                        </a:rPr>
                        <a:t>р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const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&gt;0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en-US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'&gt;</a:t>
                      </a:r>
                      <a:r>
                        <a:rPr lang="uk-UA" sz="1400" spc="15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∆U&gt;0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Q=</a:t>
                      </a: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∆U+</a:t>
                      </a:r>
                      <a:r>
                        <a:rPr lang="uk-UA" sz="1400" spc="150" dirty="0" smtClean="0">
                          <a:latin typeface="Times New Roman"/>
                          <a:ea typeface="Times New Roman"/>
                          <a:cs typeface="Times New Roman"/>
                        </a:rPr>
                        <a:t>А'</a:t>
                      </a:r>
                      <a:endParaRPr lang="ru-RU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4445" indent="-4445"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Передана газу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кількість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теплоти йде на зміну внутрішньої енергії і виконання роботи.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942412">
                <a:tc>
                  <a:txBody>
                    <a:bodyPr/>
                    <a:lstStyle/>
                    <a:p>
                      <a:pPr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2860"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Адіабатне розширення </a:t>
                      </a: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22860"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22860" algn="ctr">
                        <a:lnSpc>
                          <a:spcPts val="1020"/>
                        </a:lnSpc>
                        <a:spcAft>
                          <a:spcPts val="0"/>
                        </a:spcAft>
                      </a:pPr>
                      <a:r>
                        <a:rPr lang="en-US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Q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=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 const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Arial"/>
                          <a:ea typeface="Times New Roman"/>
                          <a:cs typeface="Times New Roman"/>
                        </a:rPr>
                        <a:t>Q=0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Aft>
                          <a:spcPts val="0"/>
                        </a:spcAft>
                      </a:pPr>
                      <a:r>
                        <a:rPr lang="uk-UA" sz="1400" spc="150">
                          <a:latin typeface="Times New Roman"/>
                          <a:ea typeface="Times New Roman"/>
                          <a:cs typeface="Times New Roman"/>
                        </a:rPr>
                        <a:t>А'&gt;0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∆U</a:t>
                      </a:r>
                      <a:r>
                        <a:rPr lang="uk-UA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&lt;0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pc="15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uk-UA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' </a:t>
                      </a:r>
                      <a:r>
                        <a:rPr lang="en-US" sz="14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= -∆U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5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Під час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розширення </a:t>
                      </a:r>
                      <a:r>
                        <a:rPr lang="uk-UA" sz="1800" baseline="-25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газу виконується робота 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за рахунок </a:t>
                      </a:r>
                      <a:endParaRPr lang="uk-UA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95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його </a:t>
                      </a:r>
                      <a:r>
                        <a:rPr lang="uk-UA" sz="1800" b="0" cap="small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внутрішньої </a:t>
                      </a:r>
                      <a:r>
                        <a:rPr lang="uk-UA" sz="1800" b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енергії</a:t>
                      </a:r>
                      <a:endParaRPr lang="ru-RU" sz="1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815</Words>
  <Application>Microsoft Office PowerPoint</Application>
  <PresentationFormat>Экран (4:3)</PresentationFormat>
  <Paragraphs>113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Формула</vt:lpstr>
      <vt:lpstr>основи термодинаміки </vt:lpstr>
      <vt:lpstr>Внутрішня енергія тіла — сума кінетичної енергії теплового (хаотичного) руху молекул тіла та потенціальної енергії їх взаємодії.   . </vt:lpstr>
      <vt:lpstr>      Внутрішня енергія ідеального газу </vt:lpstr>
      <vt:lpstr>Зміна внутрішньої енергії при теплопередачі </vt:lpstr>
      <vt:lpstr>Енергію, яку передано тілу (чи відібрано від нього) внаслідок теплопередачі, називають кількістю теплоти Q. ∆U = Q . </vt:lpstr>
      <vt:lpstr>Зміна внутрішньої енергії при виконанні роботи</vt:lpstr>
      <vt:lpstr>2. Робота в термодинаміці: </vt:lpstr>
      <vt:lpstr>Перший закон термодинаміки  За законом збереження енергії ∆ U = Q + А  або  Q = ∆U+A’  ,  бо А'= -А. </vt:lpstr>
      <vt:lpstr>Застосування І закону термодинаміки до різних процесів</vt:lpstr>
      <vt:lpstr>   Адіабатний процес — це процес без теплообміну із зовнішнім середовищем (система або теплоізольована, або процес дуже швидкий).  </vt:lpstr>
      <vt:lpstr>      Другий закон термодинаміки. Необоротність теплових процесів </vt:lpstr>
      <vt:lpstr>тепловий двигун.</vt:lpstr>
      <vt:lpstr>Слайд 13</vt:lpstr>
      <vt:lpstr>Слайд 14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XTreme</cp:lastModifiedBy>
  <cp:revision>20</cp:revision>
  <dcterms:created xsi:type="dcterms:W3CDTF">2011-04-18T18:42:34Z</dcterms:created>
  <dcterms:modified xsi:type="dcterms:W3CDTF">2014-04-15T09:33:56Z</dcterms:modified>
</cp:coreProperties>
</file>