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я папка\School\Презентации\Всесвіт\1a2e4dc0f81c3aa61b437a166e1e83b9.jpg"/>
          <p:cNvPicPr>
            <a:picLocks noChangeAspect="1" noChangeArrowheads="1"/>
          </p:cNvPicPr>
          <p:nvPr/>
        </p:nvPicPr>
        <p:blipFill>
          <a:blip r:embed="rId2" cstate="print"/>
          <a:srcRect l="8812" r="8342"/>
          <a:stretch>
            <a:fillRect/>
          </a:stretch>
        </p:blipFill>
        <p:spPr bwMode="auto">
          <a:xfrm>
            <a:off x="0" y="0"/>
            <a:ext cx="9144000" cy="68904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/>
              <a:t>Всесвіт</a:t>
            </a:r>
            <a:endParaRPr lang="uk-UA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Підготувала</a:t>
            </a:r>
          </a:p>
          <a:p>
            <a:r>
              <a:rPr lang="uk-UA" dirty="0" smtClean="0"/>
              <a:t>учениця 11-М класу</a:t>
            </a:r>
          </a:p>
          <a:p>
            <a:r>
              <a:rPr lang="uk-UA" dirty="0" smtClean="0"/>
              <a:t>Москаленко Анна</a:t>
            </a:r>
          </a:p>
          <a:p>
            <a:endParaRPr lang="uk-U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Segoe Script" pitchFamily="34" charset="0"/>
              </a:rPr>
              <a:t>Неправильні галактики</a:t>
            </a:r>
            <a:endParaRPr lang="uk-UA" dirty="0">
              <a:latin typeface="Segoe Script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3955704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Неправильні</a:t>
            </a:r>
            <a:r>
              <a:rPr lang="ru-RU" sz="2400" dirty="0" smtClean="0"/>
              <a:t> галактики </a:t>
            </a:r>
            <a:r>
              <a:rPr lang="ru-RU" sz="2400" dirty="0" err="1" smtClean="0"/>
              <a:t>зустрічаються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рідше</a:t>
            </a:r>
            <a:r>
              <a:rPr lang="ru-RU" sz="2400" dirty="0" smtClean="0"/>
              <a:t>, вони не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центрального </a:t>
            </a:r>
            <a:r>
              <a:rPr lang="ru-RU" sz="2400" dirty="0" err="1" smtClean="0"/>
              <a:t>згущення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симетричної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форми</a:t>
            </a:r>
            <a:r>
              <a:rPr lang="ru-RU" sz="2400" dirty="0" smtClean="0"/>
              <a:t>, </a:t>
            </a:r>
            <a:r>
              <a:rPr lang="ru-RU" sz="2400" dirty="0" err="1" smtClean="0"/>
              <a:t>світяться</a:t>
            </a:r>
            <a:r>
              <a:rPr lang="ru-RU" sz="2400" dirty="0" smtClean="0"/>
              <a:t> слабо.</a:t>
            </a:r>
            <a:endParaRPr lang="uk-UA" sz="2400" dirty="0" smtClean="0"/>
          </a:p>
          <a:p>
            <a:endParaRPr lang="uk-UA" dirty="0"/>
          </a:p>
        </p:txBody>
      </p:sp>
      <p:pic>
        <p:nvPicPr>
          <p:cNvPr id="4" name="Рисунок 3" descr="250px-Irregular_galaxy_NGC_1427A_(captured_by_the_Hubble_Space_Telescope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980728"/>
            <a:ext cx="2888932" cy="325871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Рисунок 4" descr="250px-Magellanic_Clouds_―_Irregular_Dwarf_Galaxies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3831164"/>
            <a:ext cx="4759176" cy="302683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я папка\School\Презентации\Всесвіт\nebulosa.jpg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-36512" y="-27384"/>
            <a:ext cx="11569253" cy="8677521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xfrm>
            <a:off x="611560" y="1129480"/>
            <a:ext cx="7863408" cy="474779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Галактики можуть утворювати групи й підгрупи, окремі скупчення й велетенські системи. Якщо вони обертаються навколо спільного центра, то утворюють надгалактику. Так у сузір'ї Діви розташоване скупчення галактик які є центром однієї з Надгалактик. До складу цієї надгалактики входить і Місцева група галактик разом з Нашою Галактикою.</a:t>
            </a:r>
          </a:p>
          <a:p>
            <a:endParaRPr lang="uk-U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я папка\School\Презентации\Всесвіт\71.jpg"/>
          <p:cNvPicPr>
            <a:picLocks noChangeAspect="1" noChangeArrowheads="1"/>
          </p:cNvPicPr>
          <p:nvPr/>
        </p:nvPicPr>
        <p:blipFill>
          <a:blip r:embed="rId2" cstate="print">
            <a:lum bright="-20000" contrast="-20000"/>
          </a:blip>
          <a:srcRect/>
          <a:stretch>
            <a:fillRect/>
          </a:stretch>
        </p:blipFill>
        <p:spPr bwMode="auto">
          <a:xfrm>
            <a:off x="0" y="-8138"/>
            <a:ext cx="9144000" cy="68742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Segoe Script" pitchFamily="34" charset="0"/>
              </a:rPr>
              <a:t>Наша Галактика</a:t>
            </a:r>
            <a:endParaRPr lang="uk-UA" dirty="0">
              <a:latin typeface="Segoe Script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511480" cy="496381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ядра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відходять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рукави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", форма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визначається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напрямом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магнітних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силових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ліній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Через ядро проходить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вісь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обертання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Загального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періоду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обертання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наша Галактика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немає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віддалі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 тис св.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центра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обертання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становить 219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на,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віддалі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32 тис св.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там, де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знаходиться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наше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Сонце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275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я папка\School\Презентации\Всесвіт\813020166.jpg"/>
          <p:cNvPicPr>
            <a:picLocks noChangeAspect="1" noChangeArrowheads="1"/>
          </p:cNvPicPr>
          <p:nvPr/>
        </p:nvPicPr>
        <p:blipFill>
          <a:blip r:embed="rId2" cstate="print">
            <a:lum bright="-20000" contrast="-30000"/>
          </a:blip>
          <a:srcRect r="11504" b="115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504" y="2636912"/>
            <a:ext cx="8817489" cy="310854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“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Ми не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повинні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дивуватися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тому,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що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Всесвіт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придатний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для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життя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-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адже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це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не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є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доказом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того,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що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Всесвіт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був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задуманий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для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життя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”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Стівен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Хокінг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2492896"/>
            <a:ext cx="6555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Дякую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за </a:t>
            </a:r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увагу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!</a:t>
            </a:r>
            <a:endParaRPr lang="uk-UA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7" grpId="2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я папка\School\Презентации\Всесвіт\813020166.jpg"/>
          <p:cNvPicPr>
            <a:picLocks noChangeAspect="1" noChangeArrowheads="1"/>
          </p:cNvPicPr>
          <p:nvPr/>
        </p:nvPicPr>
        <p:blipFill>
          <a:blip r:embed="rId2" cstate="print">
            <a:lum bright="-10000" contrast="-30000"/>
          </a:blip>
          <a:srcRect r="11504" b="115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одзаголовок 6"/>
          <p:cNvSpPr>
            <a:spLocks noGrp="1"/>
          </p:cNvSpPr>
          <p:nvPr>
            <p:ph type="body" idx="1"/>
          </p:nvPr>
        </p:nvSpPr>
        <p:spPr>
          <a:xfrm>
            <a:off x="525016" y="1916832"/>
            <a:ext cx="8151440" cy="309160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весь матеріальний світ, різноманітний за формами, що їх приймає матерія та енергія, включаючи усі галактики, зорі, планети та інші космічні тіла.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1352" y="764704"/>
            <a:ext cx="7239000" cy="136207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k-UA" sz="4400" dirty="0" err="1" smtClean="0">
                <a:latin typeface="Segoe Script" pitchFamily="34" charset="0"/>
              </a:rPr>
              <a:t>Всесвіт-</a:t>
            </a:r>
            <a:endParaRPr lang="uk-UA" sz="4400" dirty="0">
              <a:latin typeface="Segoe Scrip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я папка\School\Презентации\Всесвіт\1237831813_planet_earth_zastavki_com_11198_16.jpg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 l="16208" r="126"/>
          <a:stretch>
            <a:fillRect/>
          </a:stretch>
        </p:blipFill>
        <p:spPr bwMode="auto">
          <a:xfrm>
            <a:off x="0" y="0"/>
            <a:ext cx="9180512" cy="6885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764704"/>
            <a:ext cx="7239000" cy="136207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uk-UA" dirty="0" smtClean="0">
                <a:latin typeface="Segoe Script" pitchFamily="34" charset="0"/>
              </a:rPr>
              <a:t>Будова Всесвіту</a:t>
            </a:r>
            <a:endParaRPr lang="uk-UA" dirty="0">
              <a:latin typeface="Segoe Script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137592"/>
            <a:ext cx="8511480" cy="5035824"/>
          </a:xfrm>
        </p:spPr>
        <p:txBody>
          <a:bodyPr>
            <a:normAutofit/>
          </a:bodyPr>
          <a:lstStyle/>
          <a:p>
            <a:pPr algn="r">
              <a:buSzPct val="96000"/>
              <a:buFont typeface="Wingdings" pitchFamily="2" charset="2"/>
              <a:buChar char="ü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Він заповнений матерією, більша частина якої зосереджена в зорях (98%) у вигляді гарячого іонізованого газу.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  <a:p>
            <a:pPr algn="r">
              <a:buSzPct val="96000"/>
              <a:buFont typeface="Wingdings" pitchFamily="2" charset="2"/>
              <a:buChar char="ü"/>
            </a:pP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Міжзоряний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простір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також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 не пустота, а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заповнений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надзвичайно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розрідженим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 газом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космічним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пилом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.</a:t>
            </a:r>
          </a:p>
          <a:p>
            <a:pPr algn="r">
              <a:buSzPct val="96000"/>
              <a:buFont typeface="Wingdings" pitchFamily="2" charset="2"/>
              <a:buChar char="ü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Газ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 пил у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Всесвіті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розпорошені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нерівномірно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 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 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подекуди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 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утворюють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 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газові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 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або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пилові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туманності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.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  <a:p>
            <a:pPr algn="ctr"/>
            <a:endParaRPr lang="uk-U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я папка\School\Презентации\Всесвіт\2dd33_0_82405_468e4374_orig.jpg"/>
          <p:cNvPicPr>
            <a:picLocks noChangeAspect="1" noChangeArrowheads="1"/>
          </p:cNvPicPr>
          <p:nvPr/>
        </p:nvPicPr>
        <p:blipFill>
          <a:blip r:embed="rId2" cstate="print">
            <a:lum bright="-20000" contrast="-40000"/>
          </a:blip>
          <a:srcRect l="3125" t="3125" r="3125" b="3125"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392" y="1346845"/>
            <a:ext cx="7239000" cy="136207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Теорії походження Всесвіту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857672"/>
            <a:ext cx="8151440" cy="417172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Теорія Великого вибуху</a:t>
            </a:r>
          </a:p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Основною теорією виникнення Всесвіту вважається теорія про Великий вибух, який відбувся приблизно 13,73 (± 0,12) 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млрд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років тому з подальшим розширенням Всесвіту. У результаті Великого вибуху виникла матерія, простір і час. 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Моя папка\School\Презентации\Всесвіт\2dd33_0_82405_468e4374_orig.jpg"/>
          <p:cNvPicPr>
            <a:picLocks noChangeAspect="1" noChangeArrowheads="1"/>
          </p:cNvPicPr>
          <p:nvPr/>
        </p:nvPicPr>
        <p:blipFill>
          <a:blip r:embed="rId2" cstate="print">
            <a:lum bright="-20000" contrast="-40000"/>
          </a:blip>
          <a:srcRect l="3125" t="3125" r="3125" b="3125"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3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8367464" cy="460851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Інфляційна модель</a:t>
            </a:r>
          </a:p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Теорії інфляції описують передбачувану стадію розширення Всесвіту, що почалася через ~ 10−42 с після Великого Вибуху, що носить назву інфляційної стадії.  Вона припускає народження спостережуваного Всесвіту з маленької причинно-зв'язаної області, що пояснює однорідність і ізотропність Всесвіту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я папка\School\Презентации\Всесвіт\2dd33_0_82405_468e4374_orig.jpg"/>
          <p:cNvPicPr>
            <a:picLocks noChangeAspect="1" noChangeArrowheads="1"/>
          </p:cNvPicPr>
          <p:nvPr/>
        </p:nvPicPr>
        <p:blipFill>
          <a:blip r:embed="rId2" cstate="print">
            <a:lum bright="-20000" contrast="-40000"/>
          </a:blip>
          <a:srcRect l="3125" t="3125" r="3125" b="3125"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836712"/>
            <a:ext cx="8964488" cy="56291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Мультивсесвіт</a:t>
            </a:r>
            <a:endParaRPr lang="uk-UA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«</a:t>
            </a:r>
            <a:r>
              <a:rPr lang="uk-UA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Мультивсесвіт</a:t>
            </a:r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«Великий Всесвіт», «</a:t>
            </a:r>
            <a:r>
              <a:rPr lang="uk-UA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Мультіверс</a:t>
            </a:r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</a:t>
            </a:r>
            <a:r>
              <a:rPr lang="uk-UA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Гіпервсесвіт</a:t>
            </a:r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</a:t>
            </a:r>
            <a:r>
              <a:rPr lang="uk-UA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надвсесвіт</a:t>
            </a:r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— різні переклади англійського терміну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multiverse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З'явився він у ході розвитку теорії інфляції.</a:t>
            </a:r>
          </a:p>
          <a:p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Області Всесвіту еволюціонують незалежно один від одного. Будь який спостерігач бачить тільки ті процеси, які відбуваються в домені, що дорівнює за обсягом сфері з радіусом, що становить відстань до горизонту подій. </a:t>
            </a:r>
            <a:r>
              <a:rPr lang="ru-R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домени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розглядати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окремі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всесвіти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подібні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нашого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вони точно так же </a:t>
            </a:r>
            <a:r>
              <a:rPr lang="ru-R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однорідні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ізотропні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великих масштабах. Конгломерат таких </a:t>
            </a:r>
            <a:r>
              <a:rPr lang="ru-R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утворень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мультивсесвітом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5"/>
            <a:ext cx="7239000" cy="1069304"/>
          </a:xfrm>
        </p:spPr>
        <p:txBody>
          <a:bodyPr/>
          <a:lstStyle/>
          <a:p>
            <a:r>
              <a:rPr lang="uk-UA" dirty="0" smtClean="0">
                <a:latin typeface="Segoe Script" pitchFamily="34" charset="0"/>
              </a:rPr>
              <a:t>Галактики</a:t>
            </a:r>
            <a:endParaRPr lang="uk-UA" dirty="0">
              <a:latin typeface="Segoe Script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4608512" cy="4320480"/>
          </a:xfrm>
        </p:spPr>
        <p:txBody>
          <a:bodyPr>
            <a:normAutofit lnSpcReduction="10000"/>
          </a:bodyPr>
          <a:lstStyle/>
          <a:p>
            <a:r>
              <a:rPr lang="uk-UA" sz="2400" dirty="0" smtClean="0"/>
              <a:t>Усі космічні тіла групуються в системи, де вони взаємодіють між собою і перебувають під впливом всесвітнього тяжіння та взаємного відштовхування. Величезна кількість зір та сузір'їв утворюють галактики - основні структурні одиниці Всесвіту. Найближча - Туманність Андромеди - на віддалі 1,5 </a:t>
            </a:r>
            <a:r>
              <a:rPr lang="uk-UA" sz="2400" dirty="0" err="1" smtClean="0"/>
              <a:t>млн</a:t>
            </a:r>
            <a:r>
              <a:rPr lang="uk-UA" sz="2400" dirty="0" smtClean="0"/>
              <a:t> св. років.</a:t>
            </a:r>
          </a:p>
          <a:p>
            <a:endParaRPr lang="uk-UA" dirty="0"/>
          </a:p>
        </p:txBody>
      </p:sp>
      <p:pic>
        <p:nvPicPr>
          <p:cNvPr id="4" name="Рисунок 3" descr="NGC_674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404664"/>
            <a:ext cx="4714876" cy="3357586"/>
          </a:xfrm>
          <a:prstGeom prst="rect">
            <a:avLst/>
          </a:prstGeom>
          <a:effectLst>
            <a:softEdge rad="3175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5" name="Рисунок 4" descr="NGC1427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212976"/>
            <a:ext cx="4714908" cy="3214686"/>
          </a:xfrm>
          <a:prstGeom prst="rect">
            <a:avLst/>
          </a:prstGeom>
          <a:effectLst>
            <a:softEdge rad="31750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Segoe Script" pitchFamily="34" charset="0"/>
              </a:rPr>
              <a:t>Спіральні галактики</a:t>
            </a:r>
            <a:endParaRPr lang="uk-UA" dirty="0">
              <a:latin typeface="Segoe Script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4191000" cy="3811688"/>
          </a:xfrm>
        </p:spPr>
        <p:txBody>
          <a:bodyPr/>
          <a:lstStyle/>
          <a:p>
            <a:r>
              <a:rPr lang="ru-RU" sz="2600" dirty="0" err="1" smtClean="0"/>
              <a:t>Спіральні</a:t>
            </a:r>
            <a:r>
              <a:rPr lang="ru-RU" sz="2600" dirty="0" smtClean="0"/>
              <a:t> галактики </a:t>
            </a:r>
            <a:r>
              <a:rPr lang="ru-RU" sz="2600" dirty="0" err="1" smtClean="0"/>
              <a:t>становлять</a:t>
            </a:r>
            <a:r>
              <a:rPr lang="ru-RU" sz="2600" dirty="0" smtClean="0"/>
              <a:t> </a:t>
            </a:r>
            <a:r>
              <a:rPr lang="ru-RU" sz="2600" dirty="0" err="1" smtClean="0"/>
              <a:t>близько</a:t>
            </a:r>
            <a:r>
              <a:rPr lang="ru-RU" sz="2600" dirty="0" smtClean="0"/>
              <a:t> 50%. Вони </a:t>
            </a:r>
            <a:r>
              <a:rPr lang="ru-RU" sz="2600" dirty="0" err="1" smtClean="0"/>
              <a:t>мають</a:t>
            </a:r>
            <a:r>
              <a:rPr lang="ru-RU" sz="2600" dirty="0" smtClean="0"/>
              <a:t> </a:t>
            </a:r>
            <a:r>
              <a:rPr lang="ru-RU" sz="2600" dirty="0" err="1" smtClean="0"/>
              <a:t>яскраве</a:t>
            </a:r>
            <a:r>
              <a:rPr lang="ru-RU" sz="2600" dirty="0" smtClean="0"/>
              <a:t> ядро та </a:t>
            </a:r>
            <a:r>
              <a:rPr lang="ru-RU" sz="2600" dirty="0" err="1" smtClean="0"/>
              <a:t>спіральні</a:t>
            </a:r>
            <a:r>
              <a:rPr lang="ru-RU" sz="2600" dirty="0" smtClean="0"/>
              <a:t> </a:t>
            </a:r>
            <a:r>
              <a:rPr lang="ru-RU" sz="2600" dirty="0" err="1" smtClean="0"/>
              <a:t>рукави</a:t>
            </a:r>
            <a:r>
              <a:rPr lang="ru-RU" sz="2600" dirty="0" smtClean="0"/>
              <a:t>, </a:t>
            </a:r>
            <a:r>
              <a:rPr lang="ru-RU" sz="2600" dirty="0" err="1" smtClean="0"/>
              <a:t>що</a:t>
            </a:r>
            <a:r>
              <a:rPr lang="ru-RU" sz="2600" dirty="0" smtClean="0"/>
              <a:t> </a:t>
            </a:r>
            <a:r>
              <a:rPr lang="ru-RU" sz="2600" dirty="0" err="1" smtClean="0"/>
              <a:t>розташовані</a:t>
            </a:r>
            <a:r>
              <a:rPr lang="ru-RU" sz="2600" dirty="0" smtClean="0"/>
              <a:t> в </a:t>
            </a:r>
            <a:r>
              <a:rPr lang="ru-RU" sz="2600" dirty="0" err="1" smtClean="0"/>
              <a:t>одній</a:t>
            </a:r>
            <a:r>
              <a:rPr lang="ru-RU" sz="2600" dirty="0" smtClean="0"/>
              <a:t> </a:t>
            </a:r>
            <a:r>
              <a:rPr lang="ru-RU" sz="2600" dirty="0" err="1" smtClean="0"/>
              <a:t>площині</a:t>
            </a:r>
            <a:r>
              <a:rPr lang="ru-RU" sz="2600" dirty="0" smtClean="0"/>
              <a:t> </a:t>
            </a:r>
            <a:r>
              <a:rPr lang="ru-RU" sz="2600" dirty="0" err="1" smtClean="0"/>
              <a:t>з</a:t>
            </a:r>
            <a:r>
              <a:rPr lang="ru-RU" sz="2600" dirty="0" smtClean="0"/>
              <a:t> ядром.</a:t>
            </a:r>
            <a:endParaRPr lang="uk-UA" sz="2600" dirty="0" smtClean="0"/>
          </a:p>
          <a:p>
            <a:endParaRPr lang="uk-UA" dirty="0"/>
          </a:p>
        </p:txBody>
      </p:sp>
      <p:pic>
        <p:nvPicPr>
          <p:cNvPr id="5" name="Рисунок 4" descr="112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420888"/>
            <a:ext cx="5520185" cy="3747034"/>
          </a:xfrm>
          <a:prstGeom prst="rect">
            <a:avLst/>
          </a:prstGeom>
          <a:ln>
            <a:noFill/>
          </a:ln>
          <a:effectLst>
            <a:softEdge rad="31750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Segoe Script" pitchFamily="34" charset="0"/>
              </a:rPr>
              <a:t>Еліптичні</a:t>
            </a:r>
            <a:r>
              <a:rPr lang="ru-RU" dirty="0" smtClean="0">
                <a:latin typeface="Segoe Script" pitchFamily="34" charset="0"/>
              </a:rPr>
              <a:t> галактики</a:t>
            </a:r>
            <a:endParaRPr lang="uk-UA" dirty="0">
              <a:latin typeface="Segoe Script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0" y="1916832"/>
            <a:ext cx="4246240" cy="3528392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Еліптичні</a:t>
            </a:r>
            <a:r>
              <a:rPr lang="ru-RU" sz="2800" dirty="0" smtClean="0"/>
              <a:t> галактики </a:t>
            </a:r>
            <a:r>
              <a:rPr lang="ru-RU" sz="2800" dirty="0" err="1" smtClean="0"/>
              <a:t>мають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овальну</a:t>
            </a:r>
            <a:r>
              <a:rPr lang="ru-RU" sz="2800" dirty="0" smtClean="0"/>
              <a:t> форму. </a:t>
            </a:r>
            <a:r>
              <a:rPr lang="ru-RU" sz="2800" dirty="0" err="1" smtClean="0"/>
              <a:t>Яскравість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їх</a:t>
            </a:r>
            <a:r>
              <a:rPr lang="ru-RU" sz="2800" dirty="0" smtClean="0"/>
              <a:t> </a:t>
            </a:r>
            <a:r>
              <a:rPr lang="ru-RU" sz="2800" dirty="0" err="1" smtClean="0"/>
              <a:t>зменшується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центра до </a:t>
            </a:r>
            <a:r>
              <a:rPr lang="ru-RU" sz="2800" dirty="0" err="1" smtClean="0"/>
              <a:t>периферії</a:t>
            </a:r>
            <a:r>
              <a:rPr lang="ru-RU" sz="2800" dirty="0" smtClean="0"/>
              <a:t>.</a:t>
            </a:r>
            <a:endParaRPr lang="uk-UA" sz="2800" dirty="0"/>
          </a:p>
        </p:txBody>
      </p:sp>
      <p:pic>
        <p:nvPicPr>
          <p:cNvPr id="5" name="Рисунок 4" descr="n012-M 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645024"/>
            <a:ext cx="3964802" cy="2643201"/>
          </a:xfrm>
          <a:prstGeom prst="rect">
            <a:avLst/>
          </a:prstGeom>
          <a:ln>
            <a:noFill/>
          </a:ln>
          <a:effectLst>
            <a:softEdge rad="127000"/>
          </a:effectLst>
          <a:scene3d>
            <a:camera prst="perspectiveRight"/>
            <a:lightRig rig="threePt" dir="t"/>
          </a:scene3d>
        </p:spPr>
      </p:pic>
      <p:pic>
        <p:nvPicPr>
          <p:cNvPr id="6" name="Рисунок 5" descr="galaxy_ob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556792"/>
            <a:ext cx="3714776" cy="212272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129</TotalTime>
  <Words>530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Яркая</vt:lpstr>
      <vt:lpstr>Всесвіт</vt:lpstr>
      <vt:lpstr>Всесвіт-</vt:lpstr>
      <vt:lpstr>Будова Всесвіту</vt:lpstr>
      <vt:lpstr>Теорії походження Всесвіту</vt:lpstr>
      <vt:lpstr>Слайд 5</vt:lpstr>
      <vt:lpstr>Слайд 6</vt:lpstr>
      <vt:lpstr>Галактики</vt:lpstr>
      <vt:lpstr>Спіральні галактики</vt:lpstr>
      <vt:lpstr>Еліптичні галактики</vt:lpstr>
      <vt:lpstr>Неправильні галактики</vt:lpstr>
      <vt:lpstr>Слайд 11</vt:lpstr>
      <vt:lpstr>Наша Галактика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Всесвіт</dc:title>
  <dc:creator>Docmos</dc:creator>
  <cp:lastModifiedBy>DocMos</cp:lastModifiedBy>
  <cp:revision>15</cp:revision>
  <dcterms:created xsi:type="dcterms:W3CDTF">2014-05-11T12:27:20Z</dcterms:created>
  <dcterms:modified xsi:type="dcterms:W3CDTF">2014-05-11T14:58:57Z</dcterms:modified>
</cp:coreProperties>
</file>