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4" r:id="rId5"/>
    <p:sldId id="265" r:id="rId6"/>
    <p:sldId id="267" r:id="rId7"/>
    <p:sldId id="266" r:id="rId8"/>
    <p:sldId id="271" r:id="rId9"/>
    <p:sldId id="268" r:id="rId10"/>
    <p:sldId id="269" r:id="rId11"/>
    <p:sldId id="270" r:id="rId12"/>
    <p:sldId id="295" r:id="rId13"/>
    <p:sldId id="296" r:id="rId14"/>
    <p:sldId id="297" r:id="rId15"/>
    <p:sldId id="298" r:id="rId16"/>
    <p:sldId id="301" r:id="rId17"/>
    <p:sldId id="303" r:id="rId18"/>
    <p:sldId id="272" r:id="rId19"/>
    <p:sldId id="273" r:id="rId20"/>
    <p:sldId id="274" r:id="rId21"/>
    <p:sldId id="275" r:id="rId22"/>
    <p:sldId id="276" r:id="rId23"/>
    <p:sldId id="277" r:id="rId24"/>
    <p:sldId id="313" r:id="rId25"/>
    <p:sldId id="319" r:id="rId26"/>
    <p:sldId id="320" r:id="rId27"/>
    <p:sldId id="321" r:id="rId28"/>
    <p:sldId id="323" r:id="rId29"/>
    <p:sldId id="324" r:id="rId30"/>
    <p:sldId id="325" r:id="rId31"/>
    <p:sldId id="309" r:id="rId32"/>
    <p:sldId id="310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314" r:id="rId51"/>
    <p:sldId id="315" r:id="rId52"/>
    <p:sldId id="317" r:id="rId53"/>
    <p:sldId id="318" r:id="rId54"/>
    <p:sldId id="260" r:id="rId55"/>
    <p:sldId id="263" r:id="rId56"/>
    <p:sldId id="311" r:id="rId57"/>
    <p:sldId id="261" r:id="rId58"/>
    <p:sldId id="262" r:id="rId59"/>
    <p:sldId id="326" r:id="rId60"/>
    <p:sldId id="327" r:id="rId61"/>
    <p:sldId id="312" r:id="rId62"/>
    <p:sldId id="308" r:id="rId63"/>
    <p:sldId id="258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FD0EB-CE1E-40CD-96A6-9C93620FF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18" Type="http://schemas.openxmlformats.org/officeDocument/2006/relationships/image" Target="../media/image8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jpeg"/><Relationship Id="rId2" Type="http://schemas.openxmlformats.org/officeDocument/2006/relationships/image" Target="../media/image73.jpeg"/><Relationship Id="rId16" Type="http://schemas.openxmlformats.org/officeDocument/2006/relationships/image" Target="../media/image87.jpeg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19" Type="http://schemas.openxmlformats.org/officeDocument/2006/relationships/image" Target="../media/image90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852936"/>
            <a:ext cx="8640960" cy="182976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54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Лінзи.Оптичні</a:t>
            </a:r>
            <a:r>
              <a:rPr lang="ru-RU" sz="5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прилади</a:t>
            </a:r>
            <a:r>
              <a:rPr lang="ru-RU" sz="5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та </a:t>
            </a:r>
            <a:r>
              <a:rPr lang="ru-RU" sz="54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їх</a:t>
            </a:r>
            <a:r>
              <a:rPr lang="ru-RU" sz="5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застосування</a:t>
            </a:r>
            <a:endParaRPr lang="ru-RU" sz="5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60648"/>
            <a:ext cx="568863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Творчий проект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988840"/>
            <a:ext cx="3816424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тему: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 descr="C:\Users\Администратор\Desktop\11 клас\ФІЗИКА\Gyr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2483768" cy="1857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9437"/>
            <a:ext cx="9144000" cy="39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Зображення</a:t>
            </a:r>
            <a:r>
              <a:rPr lang="ru-RU" sz="4400" dirty="0" smtClean="0">
                <a:solidFill>
                  <a:srgbClr val="FF0000"/>
                </a:solidFill>
              </a:rPr>
              <a:t>, </a:t>
            </a:r>
            <a:r>
              <a:rPr lang="ru-RU" sz="4400" dirty="0" err="1" smtClean="0">
                <a:solidFill>
                  <a:srgbClr val="FF0000"/>
                </a:solidFill>
              </a:rPr>
              <a:t>утворене</a:t>
            </a:r>
            <a:r>
              <a:rPr lang="ru-RU" sz="4400" dirty="0" smtClean="0">
                <a:solidFill>
                  <a:srgbClr val="FF0000"/>
                </a:solidFill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</a:rPr>
              <a:t>лінзою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2068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</a:t>
            </a:r>
            <a:r>
              <a:rPr lang="ru-RU" dirty="0" err="1" smtClean="0"/>
              <a:t>побудові</a:t>
            </a:r>
            <a:r>
              <a:rPr lang="ru-RU" dirty="0" smtClean="0"/>
              <a:t> </a:t>
            </a:r>
            <a:r>
              <a:rPr lang="ru-RU" dirty="0" err="1" smtClean="0"/>
              <a:t>зображень</a:t>
            </a:r>
            <a:r>
              <a:rPr lang="ru-RU" dirty="0" smtClean="0"/>
              <a:t> </a:t>
            </a:r>
            <a:r>
              <a:rPr lang="ru-RU" dirty="0" err="1" smtClean="0"/>
              <a:t>створених</a:t>
            </a:r>
            <a:r>
              <a:rPr lang="ru-RU" dirty="0" smtClean="0"/>
              <a:t> </a:t>
            </a:r>
            <a:r>
              <a:rPr lang="ru-RU" dirty="0" err="1" smtClean="0"/>
              <a:t>двоопуклою</a:t>
            </a:r>
            <a:r>
              <a:rPr lang="ru-RU" dirty="0" smtClean="0"/>
              <a:t> </a:t>
            </a:r>
            <a:r>
              <a:rPr lang="ru-RU" dirty="0" err="1" smtClean="0"/>
              <a:t>лінзою</a:t>
            </a:r>
            <a:r>
              <a:rPr lang="ru-RU" dirty="0" smtClean="0"/>
              <a:t>, </a:t>
            </a:r>
            <a:r>
              <a:rPr lang="ru-RU" dirty="0" err="1" smtClean="0"/>
              <a:t>проводять</a:t>
            </a:r>
            <a:r>
              <a:rPr lang="ru-RU" dirty="0" smtClean="0"/>
              <a:t> три </a:t>
            </a:r>
            <a:r>
              <a:rPr lang="ru-RU" dirty="0" err="1" smtClean="0"/>
              <a:t>лінії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1.</a:t>
            </a:r>
            <a:r>
              <a:rPr lang="ru-RU" dirty="0" smtClean="0"/>
              <a:t>Із </a:t>
            </a:r>
            <a:r>
              <a:rPr lang="ru-RU" dirty="0" err="1" smtClean="0"/>
              <a:t>вершини</a:t>
            </a:r>
            <a:r>
              <a:rPr lang="ru-RU" dirty="0" smtClean="0"/>
              <a:t> предмета </a:t>
            </a:r>
            <a:r>
              <a:rPr lang="ru-RU" dirty="0" err="1" smtClean="0"/>
              <a:t>паралельно</a:t>
            </a:r>
            <a:r>
              <a:rPr lang="ru-RU" dirty="0" smtClean="0"/>
              <a:t> </a:t>
            </a:r>
            <a:r>
              <a:rPr lang="ru-RU" dirty="0" err="1" smtClean="0"/>
              <a:t>оптичній</a:t>
            </a:r>
            <a:r>
              <a:rPr lang="ru-RU" dirty="0" smtClean="0"/>
              <a:t> </a:t>
            </a:r>
            <a:r>
              <a:rPr lang="ru-RU" dirty="0" err="1" smtClean="0"/>
              <a:t>осі</a:t>
            </a:r>
            <a:r>
              <a:rPr lang="ru-RU" dirty="0" smtClean="0"/>
              <a:t> </a:t>
            </a:r>
            <a:r>
              <a:rPr lang="ru-RU" dirty="0" err="1" smtClean="0"/>
              <a:t>лінзи</a:t>
            </a:r>
            <a:r>
              <a:rPr lang="ru-RU" dirty="0" smtClean="0"/>
              <a:t> до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площини</a:t>
            </a:r>
            <a:r>
              <a:rPr lang="ru-RU" dirty="0" smtClean="0"/>
              <a:t> </a:t>
            </a:r>
            <a:r>
              <a:rPr lang="ru-RU" dirty="0" err="1" smtClean="0"/>
              <a:t>лінзи</a:t>
            </a:r>
            <a:r>
              <a:rPr lang="ru-RU" dirty="0" smtClean="0"/>
              <a:t>, </a:t>
            </a:r>
            <a:r>
              <a:rPr lang="ru-RU" dirty="0" err="1" smtClean="0"/>
              <a:t>далі</a:t>
            </a:r>
            <a:r>
              <a:rPr lang="ru-RU" dirty="0" smtClean="0"/>
              <a:t>, </a:t>
            </a:r>
            <a:r>
              <a:rPr lang="ru-RU" dirty="0" err="1" smtClean="0"/>
              <a:t>заломлюючись</a:t>
            </a:r>
            <a:r>
              <a:rPr lang="ru-RU" dirty="0" smtClean="0"/>
              <a:t>, через </a:t>
            </a:r>
            <a:r>
              <a:rPr lang="ru-RU" dirty="0" err="1" smtClean="0"/>
              <a:t>задній</a:t>
            </a:r>
            <a:r>
              <a:rPr lang="ru-RU" dirty="0" smtClean="0"/>
              <a:t> </a:t>
            </a:r>
            <a:r>
              <a:rPr lang="ru-RU" dirty="0" err="1" smtClean="0"/>
              <a:t>головний</a:t>
            </a:r>
            <a:r>
              <a:rPr lang="ru-RU" dirty="0" smtClean="0"/>
              <a:t> фокус.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2.</a:t>
            </a:r>
            <a:r>
              <a:rPr lang="ru-RU" dirty="0" smtClean="0"/>
              <a:t>Із </a:t>
            </a:r>
            <a:r>
              <a:rPr lang="ru-RU" dirty="0" err="1" smtClean="0"/>
              <a:t>вершини</a:t>
            </a:r>
            <a:r>
              <a:rPr lang="ru-RU" dirty="0" smtClean="0"/>
              <a:t> предмета через центр </a:t>
            </a:r>
            <a:r>
              <a:rPr lang="ru-RU" dirty="0" err="1" smtClean="0"/>
              <a:t>лінзи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3.</a:t>
            </a:r>
            <a:r>
              <a:rPr lang="ru-RU" dirty="0" smtClean="0"/>
              <a:t>Із </a:t>
            </a:r>
            <a:r>
              <a:rPr lang="ru-RU" dirty="0" err="1" smtClean="0"/>
              <a:t>вершини</a:t>
            </a:r>
            <a:r>
              <a:rPr lang="ru-RU" dirty="0" smtClean="0"/>
              <a:t> предмета через </a:t>
            </a:r>
            <a:r>
              <a:rPr lang="ru-RU" dirty="0" err="1" smtClean="0"/>
              <a:t>передній</a:t>
            </a:r>
            <a:r>
              <a:rPr lang="ru-RU" dirty="0" smtClean="0"/>
              <a:t> фокус до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площини</a:t>
            </a:r>
            <a:r>
              <a:rPr lang="ru-RU" dirty="0" smtClean="0"/>
              <a:t> </a:t>
            </a:r>
            <a:r>
              <a:rPr lang="ru-RU" dirty="0" err="1" smtClean="0"/>
              <a:t>лінзи</a:t>
            </a:r>
            <a:r>
              <a:rPr lang="ru-RU" dirty="0" smtClean="0"/>
              <a:t>, а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паралельно</a:t>
            </a:r>
            <a:r>
              <a:rPr lang="ru-RU" dirty="0" smtClean="0"/>
              <a:t> </a:t>
            </a:r>
            <a:r>
              <a:rPr lang="ru-RU" dirty="0" err="1" smtClean="0"/>
              <a:t>оптичній</a:t>
            </a:r>
            <a:r>
              <a:rPr lang="ru-RU" dirty="0" smtClean="0"/>
              <a:t> </a:t>
            </a:r>
            <a:r>
              <a:rPr lang="ru-RU" dirty="0" err="1" smtClean="0"/>
              <a:t>осі</a:t>
            </a:r>
            <a:r>
              <a:rPr lang="ru-RU" dirty="0" smtClean="0"/>
              <a:t> </a:t>
            </a:r>
            <a:r>
              <a:rPr lang="ru-RU" dirty="0" err="1" smtClean="0"/>
              <a:t>лінзи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дминистратор\Desktop\11 клас\ФІЗИКА\Проект по фізиці ( Лінзи.Оптичні прилади та їх застосування )\картинки\97ceea1bc625d1b5d85d6d04c396a7ba_shutterstock_113034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434046"/>
            <a:ext cx="4211960" cy="24239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Ці</a:t>
            </a:r>
            <a:r>
              <a:rPr lang="ru-RU" dirty="0" smtClean="0"/>
              <a:t> три </a:t>
            </a:r>
            <a:r>
              <a:rPr lang="ru-RU" dirty="0" err="1" smtClean="0"/>
              <a:t>лінії</a:t>
            </a:r>
            <a:r>
              <a:rPr lang="ru-RU" dirty="0" smtClean="0"/>
              <a:t> </a:t>
            </a:r>
            <a:r>
              <a:rPr lang="ru-RU" dirty="0" err="1" smtClean="0"/>
              <a:t>перетинаються</a:t>
            </a:r>
            <a:r>
              <a:rPr lang="ru-RU" dirty="0" smtClean="0"/>
              <a:t> в </a:t>
            </a:r>
            <a:r>
              <a:rPr lang="ru-RU" dirty="0" err="1" smtClean="0"/>
              <a:t>одній</a:t>
            </a:r>
            <a:r>
              <a:rPr lang="ru-RU" dirty="0" smtClean="0"/>
              <a:t> </a:t>
            </a:r>
            <a:r>
              <a:rPr lang="ru-RU" dirty="0" err="1" smtClean="0"/>
              <a:t>точці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дають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вершини</a:t>
            </a:r>
            <a:r>
              <a:rPr lang="ru-RU" dirty="0" smtClean="0"/>
              <a:t> предмета. </a:t>
            </a:r>
            <a:r>
              <a:rPr lang="ru-RU" dirty="0" err="1" smtClean="0"/>
              <a:t>Відповідно</a:t>
            </a:r>
            <a:r>
              <a:rPr lang="ru-RU" dirty="0" smtClean="0"/>
              <a:t> до </a:t>
            </a:r>
            <a:r>
              <a:rPr lang="ru-RU" dirty="0" err="1" smtClean="0"/>
              <a:t>формули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1.Якщо предмет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знаходиться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далі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подвійну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фокусну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відстань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то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зображення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знаходитиметься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позаду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лінзи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між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фокусом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подвійним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фокусом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буде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дійсним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перевернутим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зменшеним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2.Якщо предмет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знаходиться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між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фокусом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подвійним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фокусом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перед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лінзою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то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зображення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буде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позаду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лінзи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подвійним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фокусом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буде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дійсним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перевернутим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збільшеним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3.Якщо предмет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знаходиться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ближче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фокуса перед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лінзою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то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зображення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буде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ближче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перед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лінзою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буде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уявним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прямим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збільшеним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Администратор\Desktop\31351_html_m304ac6c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0648"/>
            <a:ext cx="2088232" cy="10827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28184" y="40466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Формула тонкої лінзи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истратор\Pictures\Рисунок1 -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3797" y="3837583"/>
            <a:ext cx="6100203" cy="302041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1124744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FF0000"/>
                </a:solidFill>
              </a:rPr>
              <a:t>Основні лінії та точки лінзи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76470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Головною оптичною віссю лінзи 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називають пряму, що </a:t>
            </a:r>
            <a:r>
              <a:rPr lang="uk-UA" sz="3000" dirty="0" err="1" smtClean="0">
                <a:latin typeface="Arial" pitchFamily="34" charset="0"/>
                <a:cs typeface="Arial" pitchFamily="34" charset="0"/>
              </a:rPr>
              <a:t>з′єднує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 центри сферичних поверхонь, які обмежують лінзу.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0486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Оптичним центром 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лінзи називають точку, що лежить на головній оптичній осі всередині лінзи, проходячи через  яку промені не заломлюються, - точка О на рис. а.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Pictures\Рисунок1 - Копия (2)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1243" y="2132856"/>
            <a:ext cx="4792757" cy="21602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Пучок паралельних променів, що падають на лінзу вздовж головної оптичної осі, після заломлення в лінзі збирається в точці, яка називається </a:t>
            </a:r>
            <a:r>
              <a:rPr lang="uk-UA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головним фокусом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, - точка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 рис. б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Администратор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4406638" cy="2304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43711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Головних фокусів у лінзі два, по обидва боки на однаковій відстані від оптичного центра ( рис. б,в )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Администратор\Pictures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5661248"/>
            <a:ext cx="504056" cy="477604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Pictures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4086225" cy="33543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Фокусною відстанню 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лінзи називають відстань від оптичного центра до одного з фокусів.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247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Побічна оптична вісь 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- це будь-яка пряма, що проходить через оптичний центр лінзи і не збігається з головною оптичною віссю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C:\Users\Администратор\Pictures\Рисунок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96952"/>
            <a:ext cx="2949088" cy="28803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292494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(                                2 )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458112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2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Промені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які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йдуть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паралельно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побічної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оптичної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осі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після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заломлення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лінзі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зберуться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точці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лежить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побічній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осі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називається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побічним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фокусом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точка       на рис. 2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Pictures\Рисунок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44062"/>
            <a:ext cx="5616624" cy="46139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Зображення, утворене лінзою, характеризують за розміром, пряме чи обернене, дійсне чи уявне, та вказують розміщення відносно лінзи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448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Побудова зображення у розсіювальній лінзі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Оптична сила лінзи. Формула тонкої лінзи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C:\Users\Администратор\Pictures\Рисунок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1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Pictures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44238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67744" y="0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Збільшення</a:t>
            </a:r>
            <a:endParaRPr lang="ru-RU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Администратор\Desktop\11 клас\ФІЗИКА\Проект по фізиці ( Лінзи.Оптичні прилади та їх застосування )\картинки\yak-pochistiti-linzu-fotoapar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039699"/>
            <a:ext cx="2771800" cy="1818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0"/>
            <a:ext cx="3793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Контактні</a:t>
            </a:r>
            <a:r>
              <a:rPr lang="ru-RU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лінзи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0872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Контактні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лінзи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— </a:t>
            </a:r>
            <a:r>
              <a:rPr lang="ru-RU" sz="2400" dirty="0" err="1" smtClean="0"/>
              <a:t>невеликі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, </a:t>
            </a:r>
            <a:r>
              <a:rPr lang="ru-RU" sz="2400" dirty="0" err="1" smtClean="0"/>
              <a:t>виготовляються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прозорих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матеріалів</a:t>
            </a:r>
            <a:r>
              <a:rPr lang="ru-RU" sz="2400" dirty="0" smtClean="0"/>
              <a:t>. </a:t>
            </a:r>
            <a:r>
              <a:rPr lang="ru-RU" sz="2400" dirty="0" err="1" smtClean="0"/>
              <a:t>Контактні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</a:t>
            </a:r>
            <a:r>
              <a:rPr lang="ru-RU" sz="2400" dirty="0" err="1" smtClean="0"/>
              <a:t>надягають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безпосередньо</a:t>
            </a:r>
            <a:r>
              <a:rPr lang="ru-RU" sz="2400" dirty="0" smtClean="0"/>
              <a:t> на </a:t>
            </a:r>
            <a:r>
              <a:rPr lang="ru-RU" sz="2400" dirty="0" err="1" smtClean="0"/>
              <a:t>очі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корекції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зору</a:t>
            </a:r>
            <a:r>
              <a:rPr lang="ru-RU" sz="2400" dirty="0" smtClean="0"/>
              <a:t> 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Контактні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, на думку </a:t>
            </a:r>
            <a:r>
              <a:rPr lang="ru-RU" sz="2400" dirty="0" err="1" smtClean="0"/>
              <a:t>фахівців</a:t>
            </a:r>
            <a:r>
              <a:rPr lang="ru-RU" sz="2400" dirty="0" smtClean="0"/>
              <a:t>, </a:t>
            </a:r>
            <a:r>
              <a:rPr lang="ru-RU" sz="2400" dirty="0" err="1" smtClean="0"/>
              <a:t>носять</a:t>
            </a:r>
            <a:r>
              <a:rPr lang="ru-RU" sz="2400" dirty="0" smtClean="0"/>
              <a:t> </a:t>
            </a:r>
            <a:r>
              <a:rPr lang="ru-RU" sz="2400" dirty="0" err="1" smtClean="0"/>
              <a:t>близько</a:t>
            </a:r>
            <a:r>
              <a:rPr lang="ru-RU" sz="2400" dirty="0" smtClean="0"/>
              <a:t> 125 </a:t>
            </a:r>
            <a:r>
              <a:rPr lang="ru-RU" sz="2400" dirty="0" err="1" smtClean="0"/>
              <a:t>мільйонів</a:t>
            </a:r>
            <a:r>
              <a:rPr lang="ru-RU" sz="2400" dirty="0" smtClean="0"/>
              <a:t> людей у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Майже</a:t>
            </a:r>
            <a:r>
              <a:rPr lang="ru-RU" sz="2400" dirty="0" smtClean="0"/>
              <a:t> 50 % тих,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носить </a:t>
            </a:r>
            <a:r>
              <a:rPr lang="ru-RU" sz="2400" dirty="0" err="1" smtClean="0"/>
              <a:t>контактні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, —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молоді</a:t>
            </a:r>
            <a:r>
              <a:rPr lang="ru-RU" sz="2400" dirty="0" smtClean="0"/>
              <a:t> люди у </a:t>
            </a:r>
            <a:r>
              <a:rPr lang="ru-RU" sz="2400" dirty="0" err="1" smtClean="0"/>
              <a:t>віці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12 до 25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7170" name="Picture 2" descr="C:\Users\Администратор\Desktop\11 клас\ФІЗИКА\Проект по фізиці ( Лінзи.Оптичні прилади та їх застосування )\картинки\kontaktnye-linzy-zameny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1" y="3789040"/>
            <a:ext cx="4283969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 err="1" smtClean="0"/>
              <a:t>цілому</a:t>
            </a:r>
            <a:r>
              <a:rPr lang="ru-RU" sz="2400" dirty="0" smtClean="0"/>
              <a:t>, </a:t>
            </a:r>
            <a:r>
              <a:rPr lang="ru-RU" sz="2400" dirty="0" err="1" smtClean="0"/>
              <a:t>контактні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поділяють</a:t>
            </a:r>
            <a:r>
              <a:rPr lang="ru-RU" sz="2400" dirty="0" smtClean="0"/>
              <a:t> на </a:t>
            </a:r>
            <a:r>
              <a:rPr lang="ru-RU" sz="2400" dirty="0" err="1" smtClean="0"/>
              <a:t>дві</a:t>
            </a:r>
            <a:r>
              <a:rPr lang="ru-RU" sz="2400" dirty="0" smtClean="0"/>
              <a:t> </a:t>
            </a:r>
            <a:r>
              <a:rPr lang="ru-RU" sz="2400" dirty="0" err="1" smtClean="0"/>
              <a:t>великі</a:t>
            </a:r>
            <a:r>
              <a:rPr lang="ru-RU" sz="2400" dirty="0" smtClean="0"/>
              <a:t> </a:t>
            </a:r>
            <a:r>
              <a:rPr lang="ru-RU" sz="2400" dirty="0" err="1" smtClean="0"/>
              <a:t>групи</a:t>
            </a:r>
            <a:r>
              <a:rPr lang="ru-RU" sz="2400" dirty="0" smtClean="0"/>
              <a:t>:</a:t>
            </a:r>
          </a:p>
          <a:p>
            <a:endParaRPr lang="ru-RU" sz="2800" dirty="0" smtClean="0"/>
          </a:p>
          <a:p>
            <a:pPr>
              <a:buFont typeface="Wingdings" pitchFamily="2" charset="2"/>
              <a:buChar char="Ø"/>
            </a:pPr>
            <a:r>
              <a:rPr lang="ru-RU" sz="2800" dirty="0" err="1" smtClean="0">
                <a:solidFill>
                  <a:srgbClr val="FF0000"/>
                </a:solidFill>
              </a:rPr>
              <a:t>М'які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контактні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лінзи</a:t>
            </a:r>
            <a:endParaRPr lang="ru-RU" sz="2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err="1" smtClean="0">
                <a:solidFill>
                  <a:srgbClr val="FF0000"/>
                </a:solidFill>
              </a:rPr>
              <a:t>Жорсткі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контактні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лінзи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72816"/>
            <a:ext cx="656836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588224" y="3356992"/>
            <a:ext cx="2555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Чоловік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з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контактними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лінзами</a:t>
            </a:r>
            <a:r>
              <a:rPr lang="ru-RU" sz="2400" dirty="0" smtClean="0">
                <a:solidFill>
                  <a:srgbClr val="FF0000"/>
                </a:solidFill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</a:rPr>
              <a:t>що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змінюють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колір</a:t>
            </a:r>
            <a:r>
              <a:rPr lang="ru-RU" sz="2400" dirty="0" smtClean="0">
                <a:solidFill>
                  <a:srgbClr val="FF0000"/>
                </a:solidFill>
              </a:rPr>
              <a:t> очей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3442387"/>
          </a:xfrm>
        </p:spPr>
        <p:txBody>
          <a:bodyPr/>
          <a:lstStyle/>
          <a:p>
            <a:pPr>
              <a:buNone/>
            </a:pPr>
            <a:r>
              <a:rPr lang="uk-UA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Фізика</a:t>
            </a:r>
            <a:r>
              <a:rPr lang="uk-UA" sz="4400" dirty="0" smtClean="0">
                <a:solidFill>
                  <a:schemeClr val="accent3"/>
                </a:solidFill>
                <a:latin typeface="Segoe Print" pitchFamily="2" charset="0"/>
              </a:rPr>
              <a:t> – це дивовижна наука, адже вона допомагає зрозуміти безліч явищ і закономірностей світу.</a:t>
            </a:r>
            <a:endParaRPr lang="ru-RU" sz="4400" dirty="0" smtClean="0">
              <a:solidFill>
                <a:schemeClr val="accent3"/>
              </a:solidFill>
              <a:latin typeface="Segoe Print" pitchFamily="2" charset="0"/>
            </a:endParaRPr>
          </a:p>
          <a:p>
            <a:endParaRPr lang="ru-RU" dirty="0"/>
          </a:p>
        </p:txBody>
      </p:sp>
      <p:pic>
        <p:nvPicPr>
          <p:cNvPr id="6146" name="Picture 2" descr="C:\Users\Администратор\Desktop\11 клас\ФІЗИКА\Проект по фізиці ( Лінзи.Оптичні прилади та їх застосування )\картинки\пу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9" y="3144689"/>
            <a:ext cx="5580112" cy="3713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3915" y="2852936"/>
            <a:ext cx="5340085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</a:rPr>
              <a:t>Основні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параметри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м'яких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контактних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лінз</a:t>
            </a:r>
            <a:endParaRPr lang="ru-RU" sz="3200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err="1" smtClean="0"/>
              <a:t>Матеріал</a:t>
            </a:r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err="1" smtClean="0"/>
              <a:t>Радіус</a:t>
            </a:r>
            <a:r>
              <a:rPr lang="ru-RU" sz="2400" dirty="0" smtClean="0"/>
              <a:t> </a:t>
            </a:r>
            <a:r>
              <a:rPr lang="ru-RU" sz="2400" dirty="0" err="1" smtClean="0"/>
              <a:t>кривизни</a:t>
            </a:r>
            <a:r>
              <a:rPr lang="ru-RU" sz="2400" dirty="0" smtClean="0"/>
              <a:t> (</a:t>
            </a:r>
            <a:r>
              <a:rPr lang="en-US" sz="2400" dirty="0" smtClean="0"/>
              <a:t>BC, BCR)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err="1" smtClean="0"/>
              <a:t>Діаметр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(</a:t>
            </a:r>
            <a:r>
              <a:rPr lang="en-US" sz="2400" dirty="0" smtClean="0"/>
              <a:t>D, OAD)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err="1" smtClean="0"/>
              <a:t>Оптична</a:t>
            </a:r>
            <a:r>
              <a:rPr lang="ru-RU" sz="2400" dirty="0" smtClean="0"/>
              <a:t> сила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err="1" smtClean="0"/>
              <a:t>Осі</a:t>
            </a:r>
            <a:r>
              <a:rPr lang="ru-RU" sz="2400" dirty="0" smtClean="0"/>
              <a:t> </a:t>
            </a:r>
            <a:r>
              <a:rPr lang="ru-RU" sz="2400" dirty="0" err="1" smtClean="0"/>
              <a:t>циліндра</a:t>
            </a:r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err="1" smtClean="0"/>
              <a:t>Товщина</a:t>
            </a:r>
            <a:r>
              <a:rPr lang="ru-RU" sz="2400" dirty="0" smtClean="0"/>
              <a:t> центру </a:t>
            </a:r>
            <a:r>
              <a:rPr lang="ru-RU" sz="2400" dirty="0" err="1" smtClean="0"/>
              <a:t>лінзи</a:t>
            </a:r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Режим </a:t>
            </a:r>
            <a:r>
              <a:rPr lang="ru-RU" sz="2400" dirty="0" err="1" smtClean="0"/>
              <a:t>носіння</a:t>
            </a:r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Частота </a:t>
            </a:r>
            <a:r>
              <a:rPr lang="ru-RU" sz="2400" dirty="0" err="1" smtClean="0"/>
              <a:t>заміни</a:t>
            </a:r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Дизайн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11 клас\ФІЗИКА\Проект по фізиці ( Лінзи.Оптичні прилади та їх застосування )\картинки\osobennosti-nosheniya-cvetnykh-lin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7072"/>
            <a:ext cx="2951718" cy="27809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983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Частота </a:t>
            </a:r>
            <a:r>
              <a:rPr lang="ru-RU" sz="2800" dirty="0" err="1" smtClean="0"/>
              <a:t>заміни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16632"/>
            <a:ext cx="6228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dirty="0" smtClean="0"/>
              <a:t>1 день (</a:t>
            </a:r>
            <a:r>
              <a:rPr lang="ru-RU" sz="2400" dirty="0" err="1" smtClean="0"/>
              <a:t>одноденні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контактні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),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1-2 </a:t>
            </a:r>
            <a:r>
              <a:rPr lang="ru-RU" sz="2400" dirty="0" err="1" smtClean="0"/>
              <a:t>тижні</a:t>
            </a:r>
            <a:r>
              <a:rPr lang="ru-RU" sz="2400" dirty="0" smtClean="0"/>
              <a:t>,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1 </a:t>
            </a:r>
            <a:r>
              <a:rPr lang="ru-RU" sz="2400" dirty="0" err="1" smtClean="0"/>
              <a:t>місяць</a:t>
            </a:r>
            <a:r>
              <a:rPr lang="ru-RU" sz="2400" dirty="0" smtClean="0"/>
              <a:t> (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</a:t>
            </a:r>
            <a:r>
              <a:rPr lang="ru-RU" sz="2400" dirty="0" err="1" smtClean="0"/>
              <a:t>щомісячної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заміни</a:t>
            </a:r>
            <a:r>
              <a:rPr lang="ru-RU" sz="2400" dirty="0" smtClean="0"/>
              <a:t>),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3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6 </a:t>
            </a:r>
            <a:r>
              <a:rPr lang="ru-RU" sz="2400" dirty="0" err="1" smtClean="0"/>
              <a:t>місяців</a:t>
            </a:r>
            <a:r>
              <a:rPr lang="ru-RU" sz="2400" dirty="0" smtClean="0"/>
              <a:t>,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1 </a:t>
            </a:r>
            <a:r>
              <a:rPr lang="ru-RU" sz="2400" dirty="0" err="1" smtClean="0"/>
              <a:t>рік</a:t>
            </a:r>
            <a:r>
              <a:rPr lang="ru-RU" sz="2400" dirty="0" smtClean="0"/>
              <a:t> (</a:t>
            </a:r>
            <a:r>
              <a:rPr lang="ru-RU" sz="2400" dirty="0" err="1" smtClean="0"/>
              <a:t>традиційні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32856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Режим </a:t>
            </a:r>
            <a:r>
              <a:rPr lang="ru-RU" sz="2800" dirty="0" err="1" smtClean="0"/>
              <a:t>носіння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2276872"/>
            <a:ext cx="62281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ru-RU" sz="2400" dirty="0" err="1" smtClean="0"/>
              <a:t>денний</a:t>
            </a:r>
            <a:r>
              <a:rPr lang="ru-RU" sz="2400" dirty="0" smtClean="0"/>
              <a:t> (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</a:t>
            </a:r>
            <a:r>
              <a:rPr lang="ru-RU" sz="2400" dirty="0" err="1" smtClean="0"/>
              <a:t>надягать</a:t>
            </a:r>
            <a:r>
              <a:rPr lang="ru-RU" sz="2400" dirty="0" smtClean="0"/>
              <a:t> </a:t>
            </a:r>
            <a:r>
              <a:rPr lang="ru-RU" sz="2400" dirty="0" err="1" smtClean="0"/>
              <a:t>вранці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знімають</a:t>
            </a:r>
            <a:r>
              <a:rPr lang="ru-RU" sz="2400" dirty="0" smtClean="0"/>
              <a:t> перед сном),</a:t>
            </a:r>
          </a:p>
          <a:p>
            <a:pPr>
              <a:buBlip>
                <a:blip r:embed="rId3"/>
              </a:buBlip>
            </a:pPr>
            <a:r>
              <a:rPr lang="ru-RU" sz="2400" dirty="0" err="1" smtClean="0"/>
              <a:t>пролонгований</a:t>
            </a:r>
            <a:r>
              <a:rPr lang="ru-RU" sz="2400" dirty="0" smtClean="0"/>
              <a:t> (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</a:t>
            </a:r>
            <a:r>
              <a:rPr lang="ru-RU" sz="2400" dirty="0" err="1" smtClean="0"/>
              <a:t>надягають</a:t>
            </a:r>
            <a:r>
              <a:rPr lang="ru-RU" sz="2400" dirty="0" smtClean="0"/>
              <a:t> на 7 </a:t>
            </a:r>
            <a:r>
              <a:rPr lang="ru-RU" sz="2400" dirty="0" err="1" smtClean="0"/>
              <a:t>днів</a:t>
            </a:r>
            <a:r>
              <a:rPr lang="ru-RU" sz="2400" dirty="0" smtClean="0"/>
              <a:t> та не </a:t>
            </a:r>
            <a:r>
              <a:rPr lang="ru-RU" sz="2400" dirty="0" err="1" smtClean="0"/>
              <a:t>знімають</a:t>
            </a:r>
            <a:r>
              <a:rPr lang="ru-RU" sz="2400" dirty="0" smtClean="0"/>
              <a:t> на </a:t>
            </a:r>
            <a:r>
              <a:rPr lang="ru-RU" sz="2400" dirty="0" err="1" smtClean="0"/>
              <a:t>ніч</a:t>
            </a:r>
            <a:r>
              <a:rPr lang="ru-RU" sz="2400" dirty="0" smtClean="0"/>
              <a:t>),</a:t>
            </a:r>
          </a:p>
          <a:p>
            <a:pPr>
              <a:buBlip>
                <a:blip r:embed="rId3"/>
              </a:buBlip>
            </a:pPr>
            <a:r>
              <a:rPr lang="ru-RU" sz="2400" dirty="0" err="1" smtClean="0"/>
              <a:t>гнучкий</a:t>
            </a:r>
            <a:r>
              <a:rPr lang="ru-RU" sz="2400" dirty="0" smtClean="0"/>
              <a:t> (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</a:t>
            </a:r>
            <a:r>
              <a:rPr lang="ru-RU" sz="2400" dirty="0" err="1" smtClean="0"/>
              <a:t>носяться</a:t>
            </a:r>
            <a:r>
              <a:rPr lang="ru-RU" sz="2400" dirty="0" smtClean="0"/>
              <a:t> 1-2 дня не </a:t>
            </a:r>
            <a:r>
              <a:rPr lang="ru-RU" sz="2400" dirty="0" err="1" smtClean="0"/>
              <a:t>знімаючи</a:t>
            </a:r>
            <a:r>
              <a:rPr lang="ru-RU" sz="2400" dirty="0" smtClean="0"/>
              <a:t>),</a:t>
            </a:r>
          </a:p>
          <a:p>
            <a:pPr>
              <a:buBlip>
                <a:blip r:embed="rId3"/>
              </a:buBlip>
            </a:pPr>
            <a:r>
              <a:rPr lang="ru-RU" sz="2400" dirty="0" err="1" smtClean="0"/>
              <a:t>безперервний</a:t>
            </a:r>
            <a:r>
              <a:rPr lang="ru-RU" sz="2400" dirty="0" smtClean="0"/>
              <a:t> (</a:t>
            </a:r>
            <a:r>
              <a:rPr lang="ru-RU" sz="2400" dirty="0" err="1" smtClean="0"/>
              <a:t>можливо</a:t>
            </a:r>
            <a:r>
              <a:rPr lang="ru-RU" sz="2400" dirty="0" smtClean="0"/>
              <a:t> </a:t>
            </a:r>
            <a:r>
              <a:rPr lang="ru-RU" sz="2400" dirty="0" err="1" smtClean="0"/>
              <a:t>безперервне</a:t>
            </a:r>
            <a:r>
              <a:rPr lang="ru-RU" sz="2400" dirty="0" smtClean="0"/>
              <a:t> </a:t>
            </a:r>
            <a:r>
              <a:rPr lang="ru-RU" sz="2400" dirty="0" err="1" smtClean="0"/>
              <a:t>носіння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протягом</a:t>
            </a:r>
            <a:r>
              <a:rPr lang="ru-RU" sz="2400" dirty="0" smtClean="0"/>
              <a:t> до 30 </a:t>
            </a:r>
            <a:r>
              <a:rPr lang="ru-RU" sz="2400" dirty="0" err="1" smtClean="0"/>
              <a:t>днів</a:t>
            </a:r>
            <a:r>
              <a:rPr lang="ru-RU" sz="2400" dirty="0" smtClean="0"/>
              <a:t>).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Залежно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вмісту</a:t>
            </a:r>
            <a:r>
              <a:rPr lang="ru-RU" sz="2800" dirty="0" smtClean="0"/>
              <a:t> води в </a:t>
            </a:r>
            <a:r>
              <a:rPr lang="ru-RU" sz="2800" dirty="0" err="1" smtClean="0"/>
              <a:t>матеріалі</a:t>
            </a:r>
            <a:r>
              <a:rPr lang="ru-RU" sz="2800" dirty="0" smtClean="0"/>
              <a:t> </a:t>
            </a:r>
            <a:r>
              <a:rPr lang="ru-RU" sz="2800" dirty="0" err="1" smtClean="0"/>
              <a:t>лінзи</a:t>
            </a:r>
            <a:r>
              <a:rPr lang="ru-RU" sz="2800" dirty="0" smtClean="0"/>
              <a:t> вони </a:t>
            </a:r>
            <a:r>
              <a:rPr lang="ru-RU" sz="2800" dirty="0" err="1" smtClean="0"/>
              <a:t>поділяються</a:t>
            </a:r>
            <a:r>
              <a:rPr lang="ru-RU" sz="2800" dirty="0" smtClean="0"/>
              <a:t> на:</a:t>
            </a:r>
          </a:p>
          <a:p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err="1" smtClean="0"/>
              <a:t>Лінзи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низьким</a:t>
            </a:r>
            <a:r>
              <a:rPr lang="ru-RU" sz="2800" dirty="0" smtClean="0"/>
              <a:t> </a:t>
            </a:r>
            <a:r>
              <a:rPr lang="ru-RU" sz="2800" dirty="0" err="1" smtClean="0"/>
              <a:t>вмістом</a:t>
            </a:r>
            <a:r>
              <a:rPr lang="ru-RU" sz="2800" dirty="0" smtClean="0"/>
              <a:t> води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err="1" smtClean="0"/>
              <a:t>Лінзи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середнім</a:t>
            </a:r>
            <a:r>
              <a:rPr lang="ru-RU" sz="2800" dirty="0" smtClean="0"/>
              <a:t> </a:t>
            </a:r>
            <a:r>
              <a:rPr lang="ru-RU" sz="2800" dirty="0" err="1" smtClean="0"/>
              <a:t>вмістом</a:t>
            </a:r>
            <a:r>
              <a:rPr lang="ru-RU" sz="2800" dirty="0" smtClean="0"/>
              <a:t> води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err="1" smtClean="0"/>
              <a:t>Лінзи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високим</a:t>
            </a:r>
            <a:r>
              <a:rPr lang="ru-RU" sz="2800" dirty="0" smtClean="0"/>
              <a:t> </a:t>
            </a:r>
            <a:r>
              <a:rPr lang="ru-RU" sz="2800" dirty="0" err="1" smtClean="0"/>
              <a:t>вмістом</a:t>
            </a:r>
            <a:r>
              <a:rPr lang="ru-RU" sz="2800" dirty="0" smtClean="0"/>
              <a:t> води</a:t>
            </a:r>
            <a:endParaRPr lang="ru-RU" sz="2800" dirty="0"/>
          </a:p>
        </p:txBody>
      </p:sp>
      <p:pic>
        <p:nvPicPr>
          <p:cNvPr id="10242" name="Picture 2" descr="C:\Users\Администратор\Desktop\11 клас\ФІЗИКА\Проект по фізиці ( Лінзи.Оптичні прилади та їх застосування )\картинки\kontaktni-linzy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2067"/>
            <a:ext cx="9144000" cy="4305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0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4103694"/>
            <a:ext cx="3672408" cy="2754306"/>
          </a:xfrm>
          <a:noFill/>
        </p:spPr>
      </p:pic>
      <p:pic>
        <p:nvPicPr>
          <p:cNvPr id="5" name="Picture 5" descr="photo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6136" y="548680"/>
            <a:ext cx="3347864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FF0000"/>
                </a:solidFill>
              </a:rPr>
              <a:t>Застосування лінз: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08720"/>
            <a:ext cx="788436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800" dirty="0" smtClean="0"/>
              <a:t>Медицина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Радіоастрономія 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Мистецтво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Використовують як збільшувані стекла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Радари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У </a:t>
            </a:r>
            <a:r>
              <a:rPr lang="ru-RU" sz="2800" dirty="0" err="1" smtClean="0"/>
              <a:t>конструкції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плутонієвих</a:t>
            </a:r>
            <a:r>
              <a:rPr lang="ru-RU" sz="2800" dirty="0" smtClean="0"/>
              <a:t> </a:t>
            </a:r>
            <a:r>
              <a:rPr lang="ru-RU" sz="2800" dirty="0" err="1" smtClean="0"/>
              <a:t>ядерних</a:t>
            </a:r>
            <a:r>
              <a:rPr lang="ru-RU" sz="2800" dirty="0" smtClean="0"/>
              <a:t> бомб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Телевізори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Оптичні приціли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err="1" smtClean="0"/>
              <a:t>Біноклі</a:t>
            </a:r>
            <a:endParaRPr lang="ru-RU" sz="2800" dirty="0" smtClean="0"/>
          </a:p>
          <a:p>
            <a:pPr>
              <a:buFont typeface="Wingdings" pitchFamily="2" charset="2"/>
              <a:buChar char="Ø"/>
            </a:pPr>
            <a:r>
              <a:rPr lang="ru-RU" sz="2800" dirty="0" err="1" smtClean="0"/>
              <a:t>Телескопи</a:t>
            </a:r>
            <a:endParaRPr lang="ru-RU" sz="2800" dirty="0" smtClean="0"/>
          </a:p>
          <a:p>
            <a:pPr>
              <a:buFont typeface="Wingdings" pitchFamily="2" charset="2"/>
              <a:buChar char="Ø"/>
            </a:pPr>
            <a:r>
              <a:rPr lang="ru-RU" sz="2800" dirty="0" err="1" smtClean="0"/>
              <a:t>Теодоліти</a:t>
            </a:r>
            <a:endParaRPr lang="ru-RU" sz="2800" dirty="0" smtClean="0"/>
          </a:p>
          <a:p>
            <a:pPr>
              <a:buFont typeface="Wingdings" pitchFamily="2" charset="2"/>
              <a:buChar char="Ø"/>
            </a:pPr>
            <a:r>
              <a:rPr lang="ru-RU" sz="2800" dirty="0" err="1" smtClean="0"/>
              <a:t>Мікроскопи</a:t>
            </a:r>
            <a:endParaRPr lang="ru-RU" sz="2800" dirty="0" smtClean="0"/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Фото </a:t>
            </a:r>
            <a:r>
              <a:rPr lang="ru-RU" sz="2800" dirty="0" err="1" smtClean="0">
                <a:solidFill>
                  <a:srgbClr val="FF0000"/>
                </a:solidFill>
              </a:rPr>
              <a:t>техніка</a:t>
            </a:r>
            <a:endParaRPr lang="ru-RU" sz="2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2800" dirty="0" smtClean="0">
                <a:solidFill>
                  <a:srgbClr val="FF0000"/>
                </a:solidFill>
              </a:rPr>
              <a:t>Відео техніка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Администратор\Desktop\11 клас\Фони\ruchna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48778"/>
            <a:ext cx="5004048" cy="3909222"/>
          </a:xfrm>
          <a:prstGeom prst="rect">
            <a:avLst/>
          </a:prstGeom>
          <a:noFill/>
        </p:spPr>
      </p:pic>
      <p:pic>
        <p:nvPicPr>
          <p:cNvPr id="10242" name="Picture 2" descr="C:\Users\Администратор\Desktop\11 клас\Фони\TheStructorr_magnifying_glass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56224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uk-UA" sz="7200" b="0" dirty="0" smtClean="0">
                <a:solidFill>
                  <a:srgbClr val="FF0000"/>
                </a:solidFill>
                <a:effectLst/>
              </a:rPr>
              <a:t>Оптичні прилади і</a:t>
            </a:r>
            <a:br>
              <a:rPr lang="uk-UA" sz="7200" b="0" dirty="0" smtClean="0">
                <a:solidFill>
                  <a:srgbClr val="FF0000"/>
                </a:solidFill>
                <a:effectLst/>
              </a:rPr>
            </a:br>
            <a:r>
              <a:rPr lang="uk-UA" sz="7200" b="0" dirty="0" smtClean="0">
                <a:solidFill>
                  <a:srgbClr val="FF0000"/>
                </a:solidFill>
                <a:effectLst/>
              </a:rPr>
              <a:t>          системи</a:t>
            </a:r>
            <a:endParaRPr lang="ru-RU" sz="7200" b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uk-UA" sz="4800" dirty="0" smtClean="0"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Будова очного яблука:</a:t>
            </a:r>
            <a:endParaRPr lang="ru-RU" sz="4800" dirty="0">
              <a:solidFill>
                <a:srgbClr val="FF00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4" name="Содержимое 3" descr="IMG_000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12246"/>
            <a:ext cx="9144000" cy="4645754"/>
          </a:xfrm>
        </p:spPr>
      </p:pic>
      <p:sp>
        <p:nvSpPr>
          <p:cNvPr id="5" name="TextBox 4"/>
          <p:cNvSpPr txBox="1"/>
          <p:nvPr/>
        </p:nvSpPr>
        <p:spPr>
          <a:xfrm>
            <a:off x="2987824" y="0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Око</a:t>
            </a:r>
            <a:endParaRPr lang="ru-RU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0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72444" cy="764704"/>
          </a:xfrm>
        </p:spPr>
        <p:txBody>
          <a:bodyPr>
            <a:normAutofit fontScale="90000"/>
          </a:bodyPr>
          <a:lstStyle/>
          <a:p>
            <a:pPr algn="l"/>
            <a:r>
              <a:rPr lang="uk-UA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Допоміжний апарат ока:</a:t>
            </a:r>
            <a:endParaRPr lang="ru-RU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72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Очні м’язи:</a:t>
            </a:r>
            <a:endParaRPr lang="ru-RU" sz="720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IMG_000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700808"/>
            <a:ext cx="9174519" cy="5157192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5400" dirty="0" smtClean="0">
                <a:solidFill>
                  <a:srgbClr val="FF0000"/>
                </a:solidFill>
                <a:effectLst/>
              </a:rPr>
              <a:t>      Акомодація ока:</a:t>
            </a:r>
            <a:endParaRPr lang="ru-RU" sz="54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284984"/>
            <a:ext cx="4435724" cy="762000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Для віддалених предметів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6" y="3284984"/>
            <a:ext cx="4427984" cy="750887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Для близько розташованих предметів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IMG_0004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-1" y="4437113"/>
            <a:ext cx="4524755" cy="2420888"/>
          </a:xfrm>
        </p:spPr>
      </p:pic>
      <p:pic>
        <p:nvPicPr>
          <p:cNvPr id="8" name="Содержимое 7" descr="IMG_0005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4283042"/>
            <a:ext cx="4572000" cy="2465116"/>
          </a:xfrm>
        </p:spPr>
      </p:pic>
      <p:sp>
        <p:nvSpPr>
          <p:cNvPr id="9" name="Прямоугольник 8"/>
          <p:cNvSpPr/>
          <p:nvPr/>
        </p:nvSpPr>
        <p:spPr>
          <a:xfrm>
            <a:off x="0" y="12687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Акомодація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 – здатність ока пристосовуватися до чіткого бачення предметів, що перебувають на різній відстані.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06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629801"/>
            <a:ext cx="5904656" cy="62281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72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Будова сітківки:</a:t>
            </a:r>
            <a:endParaRPr lang="ru-RU" sz="720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fonрy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4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pPr algn="l"/>
            <a:r>
              <a:rPr lang="uk-UA" sz="4000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sz="3200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Схема заломлення променів і корекції зору:</a:t>
            </a:r>
            <a:endParaRPr lang="ru-RU" sz="4000" b="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4219700" cy="1008112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Короткозорість</a:t>
            </a:r>
            <a:endParaRPr lang="ru-RU" sz="3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7" y="1052736"/>
            <a:ext cx="4427984" cy="978024"/>
          </a:xfrm>
        </p:spPr>
        <p:txBody>
          <a:bodyPr>
            <a:normAutofit fontScale="92500"/>
          </a:bodyPr>
          <a:lstStyle/>
          <a:p>
            <a:r>
              <a:rPr lang="uk-UA" sz="5700" dirty="0" smtClean="0"/>
              <a:t>Д</a:t>
            </a:r>
            <a:r>
              <a:rPr lang="uk-UA" sz="5200" dirty="0" smtClean="0">
                <a:latin typeface="Arial" pitchFamily="34" charset="0"/>
                <a:cs typeface="Arial" pitchFamily="34" charset="0"/>
              </a:rPr>
              <a:t>алекозорість</a:t>
            </a:r>
            <a:endParaRPr lang="ru-RU" sz="5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Администратор\Pictures\Рисунок1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2621"/>
            <a:ext cx="3779912" cy="4735379"/>
          </a:xfrm>
          <a:prstGeom prst="rect">
            <a:avLst/>
          </a:prstGeom>
          <a:noFill/>
        </p:spPr>
      </p:pic>
      <p:pic>
        <p:nvPicPr>
          <p:cNvPr id="8195" name="Picture 3" descr="C:\Users\Администратор\Pictures\Рисунок2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060849"/>
            <a:ext cx="3563888" cy="479715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истратор\Pictures\img08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62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Pictures\img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23769"/>
            <a:ext cx="6048672" cy="6881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FF0000"/>
                </a:solidFill>
              </a:rPr>
              <a:t>Оптичні прилади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527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Оптичні</a:t>
            </a:r>
            <a:r>
              <a:rPr lang="ru-RU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прилади</a:t>
            </a:r>
            <a:r>
              <a:rPr lang="ru-RU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прилади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будова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яких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ґрунтується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на законах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поширення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світла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або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використанні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властивостей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світла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Администратор\Desktop\11 клас\ФІЗИКА\Проект по фізиці ( Лінзи.Оптичні прилади та їх застосування )\картинки\imag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260648"/>
            <a:ext cx="29158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Фотоапарат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Телескоп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Мікроскоп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Лазер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Кінопроектор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Кінокамера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Псевдоскоп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Епіскоп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Камера-обскура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Діаскоп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Епідіаскоп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Графоскоп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Лорнета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Лупа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Відеокамера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Монокль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Окуляри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Перископ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/>
              <a:t>Теодоліт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Проектор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Рефлектор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6279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/>
              <a:t>До них </a:t>
            </a:r>
            <a:r>
              <a:rPr lang="ru-RU" sz="5400" dirty="0" smtClean="0">
                <a:solidFill>
                  <a:srgbClr val="FF0000"/>
                </a:solidFill>
              </a:rPr>
              <a:t>належать: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113"/>
            <a:ext cx="7092280" cy="622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Фотокамера</a:t>
            </a:r>
            <a:r>
              <a:rPr lang="ru-RU" dirty="0" smtClean="0"/>
              <a:t> — </a:t>
            </a:r>
            <a:r>
              <a:rPr lang="ru-RU" dirty="0" err="1" smtClean="0"/>
              <a:t>прилад</a:t>
            </a:r>
            <a:r>
              <a:rPr lang="ru-RU" dirty="0" smtClean="0"/>
              <a:t> для </a:t>
            </a:r>
            <a:r>
              <a:rPr lang="ru-RU" dirty="0" err="1" smtClean="0"/>
              <a:t>фіксації</a:t>
            </a:r>
            <a:r>
              <a:rPr lang="ru-RU" dirty="0" smtClean="0"/>
              <a:t> </a:t>
            </a:r>
            <a:r>
              <a:rPr lang="ru-RU" dirty="0" err="1" smtClean="0"/>
              <a:t>оптичного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на </a:t>
            </a:r>
            <a:r>
              <a:rPr lang="ru-RU" dirty="0" err="1" smtClean="0"/>
              <a:t>спеціальному</a:t>
            </a:r>
            <a:r>
              <a:rPr lang="ru-RU" dirty="0" smtClean="0"/>
              <a:t> </a:t>
            </a:r>
            <a:r>
              <a:rPr lang="ru-RU" dirty="0" err="1" smtClean="0"/>
              <a:t>носії</a:t>
            </a:r>
            <a:r>
              <a:rPr lang="ru-RU" dirty="0" smtClean="0"/>
              <a:t> (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фотоплівці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у </a:t>
            </a:r>
            <a:r>
              <a:rPr lang="ru-RU" dirty="0" err="1" smtClean="0"/>
              <a:t>формі</a:t>
            </a:r>
            <a:r>
              <a:rPr lang="ru-RU" dirty="0" smtClean="0"/>
              <a:t> </a:t>
            </a:r>
            <a:r>
              <a:rPr lang="ru-RU" dirty="0" err="1" smtClean="0"/>
              <a:t>комп'ютерного</a:t>
            </a:r>
            <a:r>
              <a:rPr lang="ru-RU" dirty="0" smtClean="0"/>
              <a:t> файлу на </a:t>
            </a:r>
            <a:r>
              <a:rPr lang="ru-RU" dirty="0" err="1" smtClean="0"/>
              <a:t>електронній</a:t>
            </a:r>
            <a:r>
              <a:rPr lang="ru-RU" dirty="0" smtClean="0"/>
              <a:t> </a:t>
            </a:r>
            <a:r>
              <a:rPr lang="ru-RU" dirty="0" err="1" smtClean="0"/>
              <a:t>карті</a:t>
            </a:r>
            <a:r>
              <a:rPr lang="ru-RU" dirty="0" smtClean="0"/>
              <a:t> </a:t>
            </a:r>
            <a:r>
              <a:rPr lang="ru-RU" dirty="0" err="1" smtClean="0"/>
              <a:t>пам'яті</a:t>
            </a:r>
            <a:r>
              <a:rPr lang="ru-RU" dirty="0" smtClean="0"/>
              <a:t>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785"/>
            <a:ext cx="7668344" cy="656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Телескоп</a:t>
            </a:r>
            <a:r>
              <a:rPr lang="ru-RU" sz="2000" dirty="0" smtClean="0"/>
              <a:t> — </a:t>
            </a:r>
            <a:r>
              <a:rPr lang="ru-RU" sz="2000" dirty="0" err="1" smtClean="0"/>
              <a:t>прилад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спостереження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віддалених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об'єктів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dirty="0" err="1" smtClean="0"/>
              <a:t>сконструйований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Галілео</a:t>
            </a:r>
            <a:r>
              <a:rPr lang="ru-RU" sz="2000" dirty="0" smtClean="0"/>
              <a:t> </a:t>
            </a:r>
            <a:r>
              <a:rPr lang="ru-RU" sz="2000" dirty="0" err="1" smtClean="0"/>
              <a:t>Галілеєм</a:t>
            </a:r>
            <a:r>
              <a:rPr lang="ru-RU" sz="2000" dirty="0" smtClean="0"/>
              <a:t> у 1609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Мікроскоп</a:t>
            </a:r>
            <a:r>
              <a:rPr lang="ru-RU" dirty="0" smtClean="0"/>
              <a:t> – </a:t>
            </a:r>
            <a:r>
              <a:rPr lang="ru-RU" sz="2400" dirty="0" err="1" smtClean="0"/>
              <a:t>прилад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розглядання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дрібних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невидимих</a:t>
            </a:r>
            <a:r>
              <a:rPr lang="ru-RU" sz="2400" dirty="0" smtClean="0"/>
              <a:t> </a:t>
            </a:r>
            <a:r>
              <a:rPr lang="ru-RU" sz="2400" dirty="0" err="1" smtClean="0"/>
              <a:t>для</a:t>
            </a:r>
            <a:r>
              <a:rPr lang="ru-RU" sz="2400" dirty="0" smtClean="0"/>
              <a:t> </a:t>
            </a:r>
            <a:r>
              <a:rPr lang="ru-RU" sz="2400" dirty="0" err="1" smtClean="0"/>
              <a:t>неозброєного</a:t>
            </a:r>
            <a:r>
              <a:rPr lang="ru-RU" sz="2400" dirty="0" smtClean="0"/>
              <a:t> ока, </a:t>
            </a:r>
            <a:r>
              <a:rPr lang="ru-RU" sz="2400" dirty="0" err="1" smtClean="0"/>
              <a:t>предметів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збільшеному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зображенні</a:t>
            </a:r>
            <a:r>
              <a:rPr lang="ru-RU" sz="2400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Лазер</a:t>
            </a:r>
            <a:r>
              <a:rPr lang="vi-VN" sz="2400" dirty="0" smtClean="0"/>
              <a:t> </a:t>
            </a:r>
            <a:r>
              <a:rPr lang="en-US" sz="2400" dirty="0" smtClean="0"/>
              <a:t>— </a:t>
            </a:r>
            <a:r>
              <a:rPr lang="vi-VN" sz="2400" dirty="0" smtClean="0"/>
              <a:t>пристрій для генерування або підсилення монохроматичного світла, створення вузького пучка світла, здатного поширюватися на великі відстані без розсіювання і створювати винятково велику густину потужності випромінювання при фокусуванні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</a:rPr>
              <a:t>Кінопроектор</a:t>
            </a:r>
            <a:r>
              <a:rPr lang="ru-RU" sz="3600" dirty="0" smtClean="0"/>
              <a:t> - </a:t>
            </a:r>
            <a:r>
              <a:rPr lang="ru-RU" sz="3600" dirty="0" err="1" smtClean="0"/>
              <a:t>апарат</a:t>
            </a:r>
            <a:r>
              <a:rPr lang="ru-RU" sz="3600" dirty="0" smtClean="0"/>
              <a:t>, </a:t>
            </a:r>
            <a:r>
              <a:rPr lang="ru-RU" sz="3600" dirty="0" err="1" smtClean="0"/>
              <a:t>призначений</a:t>
            </a:r>
            <a:r>
              <a:rPr lang="ru-RU" sz="3600" dirty="0" smtClean="0"/>
              <a:t> для </a:t>
            </a:r>
            <a:r>
              <a:rPr lang="ru-RU" sz="3600" dirty="0" err="1" smtClean="0"/>
              <a:t>проектування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кінофільмів</a:t>
            </a:r>
            <a:r>
              <a:rPr lang="ru-RU" sz="3600" dirty="0" smtClean="0"/>
              <a:t> на </a:t>
            </a:r>
            <a:r>
              <a:rPr lang="ru-RU" sz="3600" dirty="0" err="1" smtClean="0"/>
              <a:t>екран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4423"/>
            <a:ext cx="9144000" cy="526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11 клас\ФІЗИКА\Проект по фізиці ( Лінзи.Оптичні прилади та їх застосування )\img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Кінокамера</a:t>
            </a:r>
            <a:r>
              <a:rPr lang="ru-RU" sz="2400" dirty="0" smtClean="0"/>
              <a:t> - </a:t>
            </a:r>
            <a:r>
              <a:rPr lang="ru-RU" sz="2400" dirty="0" err="1" smtClean="0"/>
              <a:t>пристрій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реєстрації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рухомого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зображення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кіноплівці</a:t>
            </a:r>
            <a:r>
              <a:rPr lang="ru-RU" sz="2400" dirty="0" smtClean="0"/>
              <a:t>, яка </a:t>
            </a:r>
            <a:r>
              <a:rPr lang="ru-RU" sz="2400" dirty="0" err="1" smtClean="0"/>
              <a:t>пересувається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стрибками</a:t>
            </a:r>
            <a:r>
              <a:rPr lang="ru-RU" sz="2400" dirty="0" smtClean="0"/>
              <a:t>, </a:t>
            </a:r>
            <a:r>
              <a:rPr lang="ru-RU" sz="2400" dirty="0" err="1" smtClean="0"/>
              <a:t>зазвичай</a:t>
            </a:r>
            <a:r>
              <a:rPr lang="ru-RU" sz="2400" dirty="0" smtClean="0"/>
              <a:t> за </a:t>
            </a:r>
            <a:r>
              <a:rPr lang="ru-RU" sz="2400" dirty="0" err="1" smtClean="0"/>
              <a:t>допомогою</a:t>
            </a:r>
            <a:r>
              <a:rPr lang="ru-RU" sz="2400" dirty="0" smtClean="0"/>
              <a:t> грейферного </a:t>
            </a:r>
            <a:r>
              <a:rPr lang="ru-RU" sz="2400" dirty="0" err="1" smtClean="0"/>
              <a:t>механізму</a:t>
            </a:r>
            <a:r>
              <a:rPr lang="ru-RU" sz="2400" dirty="0" smtClean="0"/>
              <a:t>,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швидкістю</a:t>
            </a:r>
            <a:r>
              <a:rPr lang="ru-RU" sz="2400" dirty="0" smtClean="0"/>
              <a:t> (</a:t>
            </a:r>
            <a:r>
              <a:rPr lang="ru-RU" sz="2400" dirty="0" err="1" smtClean="0"/>
              <a:t>найчастіше</a:t>
            </a:r>
            <a:r>
              <a:rPr lang="ru-RU" sz="2400" dirty="0" smtClean="0"/>
              <a:t>) 24 </a:t>
            </a:r>
            <a:r>
              <a:rPr lang="ru-RU" sz="2400" dirty="0" err="1" smtClean="0"/>
              <a:t>кадри</a:t>
            </a:r>
            <a:r>
              <a:rPr lang="ru-RU" sz="2400" dirty="0" smtClean="0"/>
              <a:t> за секунду.</a:t>
            </a:r>
            <a:endParaRPr lang="ru-RU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1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Епіскоп</a:t>
            </a:r>
            <a:r>
              <a:rPr lang="en-US" sz="2800" dirty="0" smtClean="0"/>
              <a:t> – </a:t>
            </a:r>
            <a:r>
              <a:rPr lang="ru-RU" sz="2800" dirty="0" err="1" smtClean="0"/>
              <a:t>проекційний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прилад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дозволяє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непрозорих</a:t>
            </a:r>
            <a:r>
              <a:rPr lang="ru-RU" sz="2800" dirty="0" smtClean="0"/>
              <a:t> </a:t>
            </a:r>
            <a:r>
              <a:rPr lang="ru-RU" sz="2800" dirty="0" err="1" smtClean="0"/>
              <a:t>оригіналів</a:t>
            </a:r>
            <a:r>
              <a:rPr lang="ru-RU" sz="2800" dirty="0" smtClean="0"/>
              <a:t> </a:t>
            </a:r>
            <a:r>
              <a:rPr lang="ru-RU" sz="2800" dirty="0" err="1" smtClean="0"/>
              <a:t>креслення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одержувати</a:t>
            </a:r>
            <a:r>
              <a:rPr lang="ru-RU" sz="2800" dirty="0" smtClean="0"/>
              <a:t> на </a:t>
            </a:r>
            <a:r>
              <a:rPr lang="ru-RU" sz="2800" dirty="0" err="1" smtClean="0"/>
              <a:t>екрані</a:t>
            </a:r>
            <a:r>
              <a:rPr lang="ru-RU" sz="2800" dirty="0" smtClean="0"/>
              <a:t> </a:t>
            </a:r>
            <a:r>
              <a:rPr lang="ru-RU" sz="2800" dirty="0" err="1" smtClean="0"/>
              <a:t>зображення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плавною </a:t>
            </a:r>
            <a:r>
              <a:rPr lang="ru-RU" sz="2800" dirty="0" err="1" smtClean="0"/>
              <a:t>зміною</a:t>
            </a:r>
            <a:r>
              <a:rPr lang="ru-RU" sz="2800" dirty="0" smtClean="0"/>
              <a:t> масштабу.</a:t>
            </a:r>
            <a:endParaRPr lang="ru-RU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7756"/>
            <a:ext cx="9144000" cy="562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Проектор</a:t>
            </a:r>
            <a:r>
              <a:rPr lang="ru-RU" sz="2800" dirty="0" smtClean="0"/>
              <a:t> — </a:t>
            </a:r>
            <a:r>
              <a:rPr lang="ru-RU" sz="2800" dirty="0" err="1" smtClean="0"/>
              <a:t>світловий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прилад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перерозподіляється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світло</a:t>
            </a:r>
            <a:r>
              <a:rPr lang="ru-RU" sz="2800" dirty="0" smtClean="0"/>
              <a:t> </a:t>
            </a:r>
            <a:r>
              <a:rPr lang="ru-RU" sz="2800" dirty="0" err="1" smtClean="0"/>
              <a:t>лампи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концентрацією</a:t>
            </a:r>
            <a:r>
              <a:rPr lang="ru-RU" sz="2800" dirty="0" smtClean="0"/>
              <a:t> </a:t>
            </a:r>
            <a:r>
              <a:rPr lang="ru-RU" sz="2800" dirty="0" err="1" smtClean="0"/>
              <a:t>світлового</a:t>
            </a:r>
            <a:r>
              <a:rPr lang="ru-RU" sz="2800" dirty="0" smtClean="0"/>
              <a:t> потоку на </a:t>
            </a:r>
            <a:r>
              <a:rPr lang="ru-RU" sz="2800" dirty="0" err="1" smtClean="0"/>
              <a:t>поверхні</a:t>
            </a:r>
            <a:r>
              <a:rPr lang="ru-RU" sz="2800" dirty="0" smtClean="0"/>
              <a:t> малого </a:t>
            </a:r>
            <a:r>
              <a:rPr lang="ru-RU" sz="2800" dirty="0" err="1" smtClean="0"/>
              <a:t>розміру</a:t>
            </a:r>
            <a:r>
              <a:rPr lang="ru-RU" sz="2800" dirty="0" smtClean="0"/>
              <a:t>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в малому </a:t>
            </a:r>
            <a:r>
              <a:rPr lang="ru-RU" sz="2800" dirty="0" err="1" smtClean="0"/>
              <a:t>обсязі</a:t>
            </a:r>
            <a:endParaRPr lang="ru-RU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4814"/>
            <a:ext cx="9144000" cy="510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</a:rPr>
              <a:t>Теодоліт</a:t>
            </a:r>
            <a:r>
              <a:rPr lang="ru-RU" sz="3200" dirty="0" smtClean="0"/>
              <a:t> — </a:t>
            </a:r>
            <a:r>
              <a:rPr lang="ru-RU" sz="3200" dirty="0" err="1" smtClean="0"/>
              <a:t>прилад</a:t>
            </a:r>
            <a:r>
              <a:rPr lang="ru-RU" sz="3200" dirty="0" smtClean="0"/>
              <a:t> для </a:t>
            </a:r>
            <a:r>
              <a:rPr lang="ru-RU" sz="3200" dirty="0" err="1" smtClean="0"/>
              <a:t>вимірювання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кутів</a:t>
            </a:r>
            <a:r>
              <a:rPr lang="ru-RU" sz="3200" dirty="0" smtClean="0"/>
              <a:t> (</a:t>
            </a:r>
            <a:r>
              <a:rPr lang="ru-RU" sz="3200" dirty="0" err="1" smtClean="0"/>
              <a:t>горизонтальних</a:t>
            </a:r>
            <a:r>
              <a:rPr lang="ru-RU" sz="3200" dirty="0" smtClean="0"/>
              <a:t> </a:t>
            </a:r>
            <a:r>
              <a:rPr lang="ru-RU" sz="3200" dirty="0" err="1" smtClean="0"/>
              <a:t>і</a:t>
            </a:r>
            <a:r>
              <a:rPr lang="ru-RU" sz="3200" dirty="0" smtClean="0"/>
              <a:t> </a:t>
            </a:r>
            <a:r>
              <a:rPr lang="ru-RU" sz="3200" dirty="0" err="1" smtClean="0"/>
              <a:t>вертикальних</a:t>
            </a:r>
            <a:r>
              <a:rPr lang="ru-RU" sz="3200" dirty="0" smtClean="0"/>
              <a:t>) на </a:t>
            </a:r>
            <a:r>
              <a:rPr lang="ru-RU" sz="3200" dirty="0" err="1" smtClean="0"/>
              <a:t>місцевості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005939"/>
            <a:ext cx="5148064" cy="585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1864"/>
            <a:ext cx="5929322" cy="579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Перископ</a:t>
            </a:r>
            <a:r>
              <a:rPr lang="ru-RU" sz="2800" dirty="0" smtClean="0"/>
              <a:t> — </a:t>
            </a:r>
            <a:r>
              <a:rPr lang="ru-RU" sz="2800" dirty="0" err="1" smtClean="0"/>
              <a:t>оптичний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прилад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дозволяє</a:t>
            </a:r>
            <a:r>
              <a:rPr lang="ru-RU" sz="2800" dirty="0" smtClean="0"/>
              <a:t> </a:t>
            </a:r>
            <a:r>
              <a:rPr lang="ru-RU" sz="2800" dirty="0" err="1" smtClean="0"/>
              <a:t>спостерігати</a:t>
            </a:r>
            <a:r>
              <a:rPr lang="ru-RU" sz="2800" dirty="0" smtClean="0"/>
              <a:t> за </a:t>
            </a:r>
            <a:r>
              <a:rPr lang="ru-RU" sz="2800" dirty="0" err="1" smtClean="0"/>
              <a:t>об'єктом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знаходиться</a:t>
            </a:r>
            <a:r>
              <a:rPr lang="ru-RU" sz="2800" dirty="0" smtClean="0"/>
              <a:t> у </a:t>
            </a:r>
            <a:r>
              <a:rPr lang="ru-RU" sz="2800" dirty="0" err="1" smtClean="0"/>
              <a:t>горизонтальній</a:t>
            </a:r>
            <a:r>
              <a:rPr lang="ru-RU" sz="2800" dirty="0" smtClean="0"/>
              <a:t> </a:t>
            </a:r>
            <a:r>
              <a:rPr lang="ru-RU" sz="2800" dirty="0" err="1" smtClean="0"/>
              <a:t>площині</a:t>
            </a:r>
            <a:r>
              <a:rPr lang="ru-RU" sz="2800" dirty="0" smtClean="0"/>
              <a:t>, яка не </a:t>
            </a:r>
            <a:r>
              <a:rPr lang="ru-RU" sz="2800" dirty="0" err="1" smtClean="0"/>
              <a:t>збігається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горизонтальною </a:t>
            </a:r>
            <a:r>
              <a:rPr lang="ru-RU" sz="2800" dirty="0" err="1" smtClean="0"/>
              <a:t>площиною</a:t>
            </a:r>
            <a:r>
              <a:rPr lang="ru-RU" sz="2800" dirty="0" smtClean="0"/>
              <a:t> ока </a:t>
            </a:r>
            <a:r>
              <a:rPr lang="ru-RU" sz="2800" dirty="0" err="1" smtClean="0"/>
              <a:t>спостерігача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Відеокамера</a:t>
            </a:r>
            <a:r>
              <a:rPr lang="ru-RU" sz="2000" dirty="0" smtClean="0"/>
              <a:t> — </a:t>
            </a:r>
            <a:r>
              <a:rPr lang="ru-RU" sz="2000" dirty="0" err="1" smtClean="0"/>
              <a:t>електронний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кінознімальний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апарат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пристрій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отримання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оптичних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образів</a:t>
            </a:r>
            <a:r>
              <a:rPr lang="ru-RU" sz="2000" dirty="0" smtClean="0"/>
              <a:t> </a:t>
            </a:r>
            <a:r>
              <a:rPr lang="ru-RU" sz="2000" dirty="0" err="1" smtClean="0"/>
              <a:t>об'єктів</a:t>
            </a:r>
            <a:r>
              <a:rPr lang="ru-RU" sz="2000" dirty="0" smtClean="0"/>
              <a:t> за </a:t>
            </a:r>
            <a:r>
              <a:rPr lang="ru-RU" sz="2000" dirty="0" err="1" smtClean="0"/>
              <a:t>допомогою</a:t>
            </a:r>
            <a:r>
              <a:rPr lang="ru-RU" sz="2000" dirty="0" smtClean="0"/>
              <a:t> </a:t>
            </a:r>
            <a:r>
              <a:rPr lang="ru-RU" sz="2000" dirty="0" err="1" smtClean="0"/>
              <a:t>зйомки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світлочутливому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елементі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пристосований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запису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передачі</a:t>
            </a:r>
            <a:r>
              <a:rPr lang="ru-RU" sz="2000" dirty="0" smtClean="0"/>
              <a:t> </a:t>
            </a:r>
            <a:r>
              <a:rPr lang="ru-RU" sz="2000" dirty="0" err="1" smtClean="0"/>
              <a:t>зображення</a:t>
            </a:r>
            <a:r>
              <a:rPr lang="ru-RU" sz="2000" dirty="0" smtClean="0"/>
              <a:t> в </a:t>
            </a:r>
            <a:r>
              <a:rPr lang="ru-RU" sz="2000" dirty="0" err="1" smtClean="0"/>
              <a:t>русі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Лупа</a:t>
            </a:r>
            <a:r>
              <a:rPr lang="ru-RU" sz="3600" dirty="0" smtClean="0"/>
              <a:t> — </a:t>
            </a:r>
            <a:r>
              <a:rPr lang="ru-RU" sz="3600" dirty="0" err="1" smtClean="0"/>
              <a:t>оптичний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прилад</a:t>
            </a:r>
            <a:r>
              <a:rPr lang="ru-RU" sz="3600" dirty="0" smtClean="0"/>
              <a:t> (</a:t>
            </a:r>
            <a:r>
              <a:rPr lang="ru-RU" sz="3600" dirty="0" err="1" smtClean="0"/>
              <a:t>збиральна</a:t>
            </a:r>
            <a:r>
              <a:rPr lang="ru-RU" sz="3600" dirty="0" smtClean="0"/>
              <a:t> </a:t>
            </a:r>
            <a:r>
              <a:rPr lang="ru-RU" sz="3600" dirty="0" err="1" smtClean="0"/>
              <a:t>лінза</a:t>
            </a:r>
            <a:r>
              <a:rPr lang="ru-RU" sz="3600" dirty="0" smtClean="0"/>
              <a:t> </a:t>
            </a:r>
            <a:r>
              <a:rPr lang="ru-RU" sz="3600" dirty="0" err="1" smtClean="0"/>
              <a:t>або</a:t>
            </a:r>
            <a:r>
              <a:rPr lang="ru-RU" sz="3600" dirty="0" smtClean="0"/>
              <a:t> система </a:t>
            </a:r>
            <a:r>
              <a:rPr lang="ru-RU" sz="3600" dirty="0" err="1" smtClean="0"/>
              <a:t>лінз</a:t>
            </a:r>
            <a:r>
              <a:rPr lang="ru-RU" sz="3600" dirty="0" smtClean="0"/>
              <a:t>) для </a:t>
            </a:r>
            <a:r>
              <a:rPr lang="ru-RU" sz="3600" dirty="0" err="1" smtClean="0"/>
              <a:t>розглядання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дрібних</a:t>
            </a:r>
            <a:r>
              <a:rPr lang="ru-RU" sz="3600" dirty="0" smtClean="0"/>
              <a:t> деталей</a:t>
            </a:r>
            <a:endParaRPr lang="ru-RU" sz="3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00808"/>
            <a:ext cx="9144001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Діасоп</a:t>
            </a:r>
            <a:r>
              <a:rPr lang="ru-RU" sz="2000" dirty="0" smtClean="0"/>
              <a:t> — </a:t>
            </a:r>
            <a:r>
              <a:rPr lang="ru-RU" sz="2000" dirty="0" err="1" smtClean="0"/>
              <a:t>оптичний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прилад</a:t>
            </a:r>
            <a:r>
              <a:rPr lang="ru-RU" sz="2000" dirty="0" smtClean="0"/>
              <a:t> для перегляду </a:t>
            </a:r>
            <a:r>
              <a:rPr lang="ru-RU" sz="2000" dirty="0" err="1" smtClean="0"/>
              <a:t>діапозитивів</a:t>
            </a:r>
            <a:r>
              <a:rPr lang="ru-RU" sz="2000" dirty="0" smtClean="0"/>
              <a:t> через окуляр за </a:t>
            </a:r>
            <a:r>
              <a:rPr lang="ru-RU" sz="2000" dirty="0" err="1" smtClean="0"/>
              <a:t>допомогою</a:t>
            </a:r>
            <a:r>
              <a:rPr lang="ru-RU" sz="2000" dirty="0" smtClean="0"/>
              <a:t> </a:t>
            </a:r>
            <a:r>
              <a:rPr lang="ru-RU" sz="2000" dirty="0" err="1" smtClean="0"/>
              <a:t>зовнішнього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джерела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світла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ж за </a:t>
            </a:r>
            <a:r>
              <a:rPr lang="ru-RU" sz="2000" dirty="0" err="1" smtClean="0"/>
              <a:t>допомогою</a:t>
            </a:r>
            <a:r>
              <a:rPr lang="ru-RU" sz="2000" dirty="0" smtClean="0"/>
              <a:t> </a:t>
            </a:r>
            <a:r>
              <a:rPr lang="ru-RU" sz="2000" dirty="0" err="1" smtClean="0"/>
              <a:t>вбудованої</a:t>
            </a:r>
            <a:r>
              <a:rPr lang="ru-RU" sz="2000" dirty="0" smtClean="0"/>
              <a:t> у </a:t>
            </a:r>
            <a:r>
              <a:rPr lang="ru-RU" sz="2000" dirty="0" err="1" smtClean="0"/>
              <a:t>діаскоп</a:t>
            </a:r>
            <a:r>
              <a:rPr lang="ru-RU" sz="2000" dirty="0" smtClean="0"/>
              <a:t> </a:t>
            </a:r>
            <a:r>
              <a:rPr lang="ru-RU" sz="2000" dirty="0" err="1" smtClean="0"/>
              <a:t>лампи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розжарювання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0"/>
            <a:ext cx="50641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Фотометрія</a:t>
            </a:r>
            <a:endParaRPr lang="ru-RU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3671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Фотометрія</a:t>
            </a:r>
            <a:r>
              <a:rPr lang="uk-UA" sz="2800" dirty="0" smtClean="0"/>
              <a:t> </a:t>
            </a:r>
            <a:r>
              <a:rPr lang="vi-VN" sz="2800" dirty="0" smtClean="0"/>
              <a:t>— загальна для всіх розділів прикладної оптики наукова дисципліна, на основі якої проводяться кількісні вимірювання енергетичних характеристик поля випромінювання.</a:t>
            </a:r>
          </a:p>
          <a:p>
            <a:endParaRPr lang="vi-VN" sz="2800" dirty="0" smtClean="0"/>
          </a:p>
          <a:p>
            <a:r>
              <a:rPr lang="vi-VN" sz="2800" dirty="0" smtClean="0"/>
              <a:t>В основі фотометрії як науки лежить розроблена </a:t>
            </a:r>
            <a:r>
              <a:rPr lang="vi-VN" sz="2800" dirty="0" smtClean="0">
                <a:solidFill>
                  <a:srgbClr val="FF0000"/>
                </a:solidFill>
              </a:rPr>
              <a:t>А. Гершуном</a:t>
            </a:r>
            <a:r>
              <a:rPr lang="vi-VN" sz="2800" dirty="0" smtClean="0"/>
              <a:t> теорія світлового поля.</a:t>
            </a:r>
          </a:p>
          <a:p>
            <a:endParaRPr lang="vi-VN" sz="2800" dirty="0" smtClean="0"/>
          </a:p>
          <a:p>
            <a:r>
              <a:rPr lang="vi-VN" sz="2800" dirty="0" smtClean="0"/>
              <a:t>На практиці положення теорії світлового поля реалізуються інженерною дисципліною — світлотехнікою.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1"/>
            <a:ext cx="5150892" cy="56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148064" y="1348800"/>
            <a:ext cx="3995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/>
              <a:t>Видатний</a:t>
            </a:r>
            <a:r>
              <a:rPr lang="ru-RU" sz="3200" dirty="0" smtClean="0"/>
              <a:t> </a:t>
            </a:r>
            <a:r>
              <a:rPr lang="ru-RU" sz="3200" dirty="0" err="1" smtClean="0"/>
              <a:t>радянський</a:t>
            </a:r>
            <a:r>
              <a:rPr lang="ru-RU" sz="3200" dirty="0" smtClean="0"/>
              <a:t> </a:t>
            </a:r>
            <a:r>
              <a:rPr lang="ru-RU" sz="3200" dirty="0" err="1" smtClean="0"/>
              <a:t>вчений</a:t>
            </a:r>
            <a:r>
              <a:rPr lang="ru-RU" sz="3200" dirty="0" smtClean="0"/>
              <a:t> в </a:t>
            </a:r>
            <a:r>
              <a:rPr lang="ru-RU" sz="3200" dirty="0" err="1" smtClean="0"/>
              <a:t>області</a:t>
            </a:r>
            <a:r>
              <a:rPr lang="ru-RU" sz="3200" dirty="0" smtClean="0"/>
              <a:t> </a:t>
            </a:r>
            <a:r>
              <a:rPr lang="ru-RU" sz="3200" dirty="0" err="1" smtClean="0"/>
              <a:t>фотометрії</a:t>
            </a:r>
            <a:r>
              <a:rPr lang="ru-RU" sz="3200" dirty="0" smtClean="0"/>
              <a:t> </a:t>
            </a:r>
            <a:r>
              <a:rPr lang="ru-RU" sz="3200" dirty="0" err="1" smtClean="0"/>
              <a:t>і</a:t>
            </a:r>
            <a:r>
              <a:rPr lang="ru-RU" sz="3200" dirty="0" smtClean="0"/>
              <a:t> </a:t>
            </a:r>
            <a:r>
              <a:rPr lang="ru-RU" sz="3200" dirty="0" err="1" smtClean="0"/>
              <a:t>світлотехніки</a:t>
            </a:r>
            <a:r>
              <a:rPr lang="ru-RU" sz="3200" dirty="0" smtClean="0"/>
              <a:t>, </a:t>
            </a:r>
            <a:r>
              <a:rPr lang="ru-RU" sz="3200" dirty="0" err="1" smtClean="0"/>
              <a:t>засновник</a:t>
            </a:r>
            <a:r>
              <a:rPr lang="ru-RU" sz="3200" dirty="0" smtClean="0"/>
              <a:t> </a:t>
            </a:r>
            <a:r>
              <a:rPr lang="ru-RU" sz="3200" dirty="0" err="1" smtClean="0"/>
              <a:t>наукової</a:t>
            </a:r>
            <a:r>
              <a:rPr lang="ru-RU" sz="3200" dirty="0" smtClean="0"/>
              <a:t> </a:t>
            </a:r>
            <a:r>
              <a:rPr lang="ru-RU" sz="3200" dirty="0" err="1" smtClean="0"/>
              <a:t>школи</a:t>
            </a:r>
            <a:r>
              <a:rPr lang="ru-RU" sz="3200" dirty="0" smtClean="0"/>
              <a:t> Державного </a:t>
            </a:r>
            <a:r>
              <a:rPr lang="ru-RU" sz="3200" dirty="0" err="1" smtClean="0"/>
              <a:t>оптичного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інституту</a:t>
            </a:r>
            <a:r>
              <a:rPr lang="ru-RU" sz="3200" dirty="0" smtClean="0"/>
              <a:t> по </a:t>
            </a:r>
            <a:r>
              <a:rPr lang="ru-RU" sz="3200" dirty="0" err="1" smtClean="0"/>
              <a:t>гідрооптиці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Андрій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Олександрович</a:t>
            </a:r>
            <a:r>
              <a:rPr lang="ru-RU" sz="4000" dirty="0" smtClean="0">
                <a:solidFill>
                  <a:srgbClr val="FF0000"/>
                </a:solidFill>
              </a:rPr>
              <a:t> Гершун </a:t>
            </a:r>
            <a:r>
              <a:rPr lang="ru-RU" sz="4000" dirty="0" smtClean="0"/>
              <a:t>(22 (9) </a:t>
            </a:r>
            <a:r>
              <a:rPr lang="ru-RU" sz="4000" dirty="0" err="1" smtClean="0"/>
              <a:t>жовтня</a:t>
            </a:r>
            <a:r>
              <a:rPr lang="ru-RU" sz="4000" dirty="0" smtClean="0"/>
              <a:t> 1903 - 6 </a:t>
            </a:r>
            <a:r>
              <a:rPr lang="ru-RU" sz="4000" dirty="0" err="1" smtClean="0"/>
              <a:t>грудня</a:t>
            </a:r>
            <a:r>
              <a:rPr lang="ru-RU" sz="4000" dirty="0" smtClean="0"/>
              <a:t> 1952)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11 клас\ФІЗИКА\Проект по фізиці ( Лінзи.Оптичні прилади та їх застосування )\картинки\lens_fi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479709"/>
            <a:ext cx="2555776" cy="2378291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vi-VN" sz="2400" dirty="0" smtClean="0"/>
              <a:t>При виготовлені лінз для видимого діапазону</a:t>
            </a:r>
            <a:r>
              <a:rPr lang="uk-UA" sz="2400" dirty="0" smtClean="0"/>
              <a:t> </a:t>
            </a:r>
            <a:r>
              <a:rPr lang="vi-VN" sz="2400" dirty="0" smtClean="0"/>
              <a:t>світла, використовують оптичне або органічне</a:t>
            </a:r>
            <a:r>
              <a:rPr lang="uk-UA" sz="2400" dirty="0" smtClean="0"/>
              <a:t> </a:t>
            </a:r>
            <a:r>
              <a:rPr lang="vi-VN" sz="2400" dirty="0" smtClean="0"/>
              <a:t>скло, в УФ діапазоні — кварц, флюорит, в ІЧ-діапазоні — спеціальні сорти скла, кремінь, сапфір, германій, ряд солей.</a:t>
            </a:r>
          </a:p>
          <a:p>
            <a:pPr>
              <a:buNone/>
            </a:pPr>
            <a:r>
              <a:rPr lang="vi-VN" sz="2400" dirty="0" smtClean="0"/>
              <a:t>Здебільшого лінзи мають аксіальну симетрію й обмежені двома сферичними поверхнями однакового або різного радіусу.</a:t>
            </a:r>
          </a:p>
          <a:p>
            <a:pPr>
              <a:buNone/>
            </a:pPr>
            <a:r>
              <a:rPr lang="vi-VN" sz="2400" dirty="0" smtClean="0"/>
              <a:t>Оптичні лінзи зазвичай виготовляються зі скла або пластику. Природною оптичною лінзою є кришталик ока.</a:t>
            </a:r>
            <a:endParaRPr lang="uk-UA" sz="2400" dirty="0" smtClean="0"/>
          </a:p>
          <a:p>
            <a:pPr>
              <a:buNone/>
            </a:pP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9792" y="0"/>
            <a:ext cx="2808312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FF0000"/>
                </a:solidFill>
              </a:rPr>
              <a:t>Лінзи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Pictures\img084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5067"/>
            <a:ext cx="9144000" cy="57829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Фотометричні величини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Світловий потік. Сила світла</a:t>
            </a:r>
            <a:r>
              <a:rPr lang="uk-UA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Администратор\Pictures\img084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1800200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Pictures\img084 - Коп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149080"/>
            <a:ext cx="9144001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Autofit/>
          </a:bodyPr>
          <a:lstStyle/>
          <a:p>
            <a:r>
              <a:rPr lang="uk-UA" sz="4000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Освітленість.Закони</a:t>
            </a:r>
            <a:r>
              <a:rPr lang="uk-UA" sz="40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освітленості</a:t>
            </a:r>
            <a:r>
              <a:rPr lang="uk-UA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Администратор\Pictures\img086 -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</p:spPr>
      </p:pic>
      <p:pic>
        <p:nvPicPr>
          <p:cNvPr id="4100" name="Picture 4" descr="C:\Users\Администратор\Pictures\img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Autofit/>
          </a:bodyPr>
          <a:lstStyle/>
          <a:p>
            <a:r>
              <a:rPr lang="uk-UA" sz="8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Яскравість</a:t>
            </a:r>
            <a:endParaRPr lang="ru-RU" sz="8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Администратор\Pictures\img086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02995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54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>
                <a:solidFill>
                  <a:srgbClr val="FF0000"/>
                </a:solidFill>
              </a:rPr>
              <a:t>Фізика</a:t>
            </a:r>
            <a:r>
              <a:rPr lang="ru-RU" sz="4800" dirty="0" smtClean="0">
                <a:solidFill>
                  <a:srgbClr val="FF0000"/>
                </a:solidFill>
              </a:rPr>
              <a:t> у </a:t>
            </a:r>
            <a:r>
              <a:rPr lang="ru-RU" sz="4800" dirty="0" err="1" smtClean="0">
                <a:solidFill>
                  <a:srgbClr val="FF0000"/>
                </a:solidFill>
              </a:rPr>
              <a:t>художній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  <a:r>
              <a:rPr lang="ru-RU" sz="4800" dirty="0" err="1" smtClean="0">
                <a:solidFill>
                  <a:srgbClr val="FF0000"/>
                </a:solidFill>
              </a:rPr>
              <a:t>літературі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05589"/>
            <a:ext cx="9144000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Оптика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«Кімната, в яку вступив Іван Іванович, була абсолютно темна, тому що віконниці були зачинені, і сонячний промінь, проходячи в дірку, зроблену у віконниці, прийняв райдужний колір, вдаряючись в конфронтуючу стіну, малював на ній строкатий ландшафт з обрисів дахів. Дерев і розвішані у дворі сукні, все тільки у зверненому вигляді ».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(«Повість про те, як посварилися Іван Іванович з Іваном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Никифоровичем». М.В.Гоголь)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334786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2808312" cy="12870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8000" dirty="0" smtClean="0"/>
              <a:t>Вірш</a:t>
            </a:r>
            <a:endParaRPr lang="ru-RU" sz="8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6848" y="671691"/>
            <a:ext cx="57971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Ти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візьмеш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в  руки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фотоапарат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-  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проти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тебе  я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безсила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Ця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осінь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забере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мене  на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крилах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я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навіки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пам'ятатиму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цей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листопад.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Зніми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мене  у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чорно-білих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кольорах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щоб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ця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осіння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жовтизна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мене  не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засліпила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Я  буду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поставати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в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будь-яких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ролях,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заворожує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мене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ця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сила!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Фотографуй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мене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мої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сльози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я  хочу  бути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щирою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живою,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нехай  усе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іде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вже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морози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  я  все  не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розлучуся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тобою!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Я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почуваюся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слабкою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сліпою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твій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об'єктив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забрав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собою  мою  душу.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не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залишай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іще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побудь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мною,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місця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я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ніяк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не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зрушу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Додай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рожевого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у  фото  на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снігу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фотографуй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мене  всю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ніч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 до  ранку!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Прийде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світанок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зникне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все,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я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втечу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та  фото  все  ж  поставлю  в  рамку.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0"/>
            <a:ext cx="5112568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Фотоапарат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Pictures\img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27622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11 клас\ФІЗИКА\Проект по фізиці ( Лінзи.Оптичні прилади та їх застосування )\картинки\osobennosti-nosheniya-cvetnykh-lin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833156"/>
            <a:ext cx="2843808" cy="17773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0"/>
            <a:ext cx="3960440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FF0000"/>
                </a:solidFill>
              </a:rPr>
              <a:t>Загадки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67544" y="764024"/>
            <a:ext cx="867645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1.Два скельця, три дужки –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За ніс і за вушка.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Окуляри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2.На ніч два віконця самі закриваються,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А зі сходом сонця самі відкриваються.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Очі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3.Очі в небо — місяць ближче,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Очі в прилад — місяць ближче.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Телескоп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4.Кілька лінз, труба зі сталі —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І розглядай дрібні деталі.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Мікроскоп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7171" name="Picture 3" descr="C:\Users\Администратор\Desktop\11 клас\ФІЗИКА\Проект по фізиці ( Лінзи.Оптичні прилади та їх застосування )\картинки\tsvetnie-kontaktnie-linzi-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5038" y="0"/>
            <a:ext cx="1858962" cy="140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4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4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4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4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4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4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11 клас\Фони\8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55"/>
            <a:ext cx="9144000" cy="6825846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0"/>
            <a:ext cx="8676456" cy="6858000"/>
          </a:xfrm>
        </p:spPr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3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3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5.Умить художник змалював </a:t>
            </a:r>
            <a:endParaRPr lang="ru-RU" sz="3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І портрет подарував.</a:t>
            </a:r>
            <a:endParaRPr lang="ru-RU" sz="3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Фотоапарат</a:t>
            </a:r>
            <a:endParaRPr lang="uk-UA" sz="32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3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dirty="0" smtClean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6.Як Сонце горить,</a:t>
            </a:r>
            <a:endParaRPr lang="ru-RU" sz="32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dirty="0" smtClean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Швидше вітру летить,</a:t>
            </a:r>
            <a:endParaRPr lang="ru-RU" sz="32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dirty="0" smtClean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 силою собі рівних не має. </a:t>
            </a:r>
            <a:endParaRPr lang="ru-RU" sz="32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i="1" dirty="0" smtClean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Блискавка</a:t>
            </a:r>
            <a:endParaRPr lang="ru-RU" sz="32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3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7.Маленьке, кругленьке,все поле </a:t>
            </a:r>
            <a:r>
              <a:rPr lang="uk-UA" sz="3200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збіга</a:t>
            </a:r>
            <a:endParaRPr lang="ru-RU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3200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Око</a:t>
            </a:r>
            <a:endParaRPr lang="ru-RU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Вікторина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87025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1.Що використовують п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ри виготовлені лінз для видимого діапазону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світла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? </a:t>
            </a:r>
          </a:p>
          <a:p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О</a:t>
            </a:r>
            <a:r>
              <a:rPr lang="vi-V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птичне або органічне</a:t>
            </a: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скло</a:t>
            </a:r>
            <a:endParaRPr lang="uk-UA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2.Яку симетрію з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дебільшого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мають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лінзи?</a:t>
            </a:r>
          </a:p>
          <a:p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А</a:t>
            </a:r>
            <a:r>
              <a:rPr lang="vi-V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ксіальну</a:t>
            </a:r>
            <a:endParaRPr lang="uk-UA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3.Що є п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риродною оптичною лінзою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?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vi-V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ришталик ока.</a:t>
            </a:r>
            <a:endParaRPr lang="uk-UA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4.Скільки існує типів лінз? </a:t>
            </a:r>
          </a:p>
          <a:p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6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5.Які бувають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сферичні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тонкі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лінзи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?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Опуклі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ввігнуті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6.Які найважливіші характеристики лінз?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фокусна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віддаль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оптичною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силою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лінзи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7.Яка одиниця вимірювання оптичної сили?</a:t>
            </a:r>
          </a:p>
          <a:p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r>
              <a:rPr lang="uk-UA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Діопрій</a:t>
            </a:r>
            <a:endParaRPr lang="uk-UA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                               8.Якою літерою позначають збільшення? </a:t>
            </a:r>
          </a:p>
          <a:p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Г</a:t>
            </a:r>
            <a:endParaRPr lang="ru-RU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ru-RU" sz="3200" dirty="0" err="1" smtClean="0"/>
              <a:t>Сферичні</a:t>
            </a:r>
            <a:r>
              <a:rPr lang="ru-RU" sz="3200" dirty="0" smtClean="0"/>
              <a:t> </a:t>
            </a:r>
            <a:r>
              <a:rPr lang="ru-RU" sz="3200" dirty="0" err="1" smtClean="0"/>
              <a:t>тонкі</a:t>
            </a:r>
            <a:r>
              <a:rPr lang="ru-RU" sz="3200" dirty="0" smtClean="0"/>
              <a:t> </a:t>
            </a:r>
            <a:r>
              <a:rPr lang="ru-RU" sz="3200" dirty="0" err="1" smtClean="0"/>
              <a:t>лінзи</a:t>
            </a:r>
            <a:r>
              <a:rPr lang="ru-RU" sz="3200" dirty="0" smtClean="0"/>
              <a:t> </a:t>
            </a:r>
            <a:r>
              <a:rPr lang="ru-RU" sz="3200" dirty="0" err="1" smtClean="0"/>
              <a:t>бувають</a:t>
            </a:r>
            <a:r>
              <a:rPr lang="ru-RU" sz="3200" dirty="0" smtClean="0"/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опуклі</a:t>
            </a:r>
            <a:r>
              <a:rPr lang="ru-RU" sz="3200" dirty="0" smtClean="0"/>
              <a:t> </a:t>
            </a:r>
            <a:r>
              <a:rPr lang="ru-RU" sz="3200" dirty="0" err="1" smtClean="0"/>
              <a:t>і</a:t>
            </a:r>
            <a:r>
              <a:rPr lang="ru-RU" sz="3200" dirty="0" smtClean="0"/>
              <a:t> </a:t>
            </a:r>
            <a:r>
              <a:rPr lang="ru-RU" sz="3600" dirty="0" err="1" smtClean="0">
                <a:solidFill>
                  <a:srgbClr val="FF0000"/>
                </a:solidFill>
              </a:rPr>
              <a:t>ввігнуті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endParaRPr lang="ru-RU" sz="32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200" dirty="0" err="1" smtClean="0"/>
              <a:t>Опуклі</a:t>
            </a:r>
            <a:r>
              <a:rPr lang="ru-RU" sz="3200" dirty="0" smtClean="0"/>
              <a:t> </a:t>
            </a:r>
            <a:r>
              <a:rPr lang="ru-RU" sz="3200" dirty="0" err="1" smtClean="0"/>
              <a:t>лінзи</a:t>
            </a:r>
            <a:r>
              <a:rPr lang="ru-RU" sz="3200" dirty="0" smtClean="0"/>
              <a:t> </a:t>
            </a:r>
            <a:r>
              <a:rPr lang="ru-RU" sz="3200" dirty="0" err="1" smtClean="0"/>
              <a:t>мають</a:t>
            </a:r>
            <a:r>
              <a:rPr lang="ru-RU" sz="3200" dirty="0" smtClean="0"/>
              <a:t> </a:t>
            </a:r>
            <a:r>
              <a:rPr lang="ru-RU" sz="3200" dirty="0" err="1" smtClean="0"/>
              <a:t>властивість</a:t>
            </a:r>
            <a:r>
              <a:rPr lang="ru-RU" sz="3200" dirty="0" smtClean="0"/>
              <a:t> </a:t>
            </a:r>
            <a:r>
              <a:rPr lang="ru-RU" sz="3200" dirty="0" err="1" smtClean="0"/>
              <a:t>збирати</a:t>
            </a:r>
            <a:r>
              <a:rPr lang="ru-RU" sz="3200" dirty="0" smtClean="0"/>
              <a:t> </a:t>
            </a:r>
            <a:r>
              <a:rPr lang="ru-RU" sz="3200" dirty="0" err="1" smtClean="0"/>
              <a:t>заломлене</a:t>
            </a:r>
            <a:r>
              <a:rPr lang="ru-RU" sz="3200" dirty="0" smtClean="0"/>
              <a:t> </a:t>
            </a:r>
            <a:r>
              <a:rPr lang="ru-RU" sz="3200" dirty="0" err="1" smtClean="0"/>
              <a:t>світло</a:t>
            </a:r>
            <a:r>
              <a:rPr lang="ru-RU" sz="3200" dirty="0" smtClean="0"/>
              <a:t>, тому </a:t>
            </a:r>
            <a:r>
              <a:rPr lang="ru-RU" sz="3200" dirty="0" err="1" smtClean="0"/>
              <a:t>їх</a:t>
            </a:r>
            <a:r>
              <a:rPr lang="ru-RU" sz="3200" dirty="0" smtClean="0"/>
              <a:t> </a:t>
            </a:r>
            <a:r>
              <a:rPr lang="ru-RU" sz="3200" dirty="0" err="1" smtClean="0"/>
              <a:t>називають</a:t>
            </a:r>
            <a:r>
              <a:rPr lang="ru-RU" sz="3200" dirty="0" smtClean="0"/>
              <a:t> </a:t>
            </a:r>
            <a:r>
              <a:rPr lang="ru-RU" sz="3200" dirty="0" err="1" smtClean="0"/>
              <a:t>збиральними</a:t>
            </a:r>
            <a:r>
              <a:rPr lang="ru-RU" sz="3200" dirty="0" smtClean="0"/>
              <a:t>. </a:t>
            </a:r>
            <a:r>
              <a:rPr lang="ru-RU" sz="3200" dirty="0" err="1" smtClean="0"/>
              <a:t>Ввігнуті</a:t>
            </a:r>
            <a:r>
              <a:rPr lang="ru-RU" sz="3200" dirty="0" smtClean="0"/>
              <a:t> </a:t>
            </a:r>
            <a:r>
              <a:rPr lang="ru-RU" sz="3200" dirty="0" err="1" smtClean="0"/>
              <a:t>лінзи</a:t>
            </a:r>
            <a:r>
              <a:rPr lang="ru-RU" sz="3200" dirty="0" smtClean="0"/>
              <a:t> </a:t>
            </a:r>
            <a:r>
              <a:rPr lang="ru-RU" sz="3200" dirty="0" err="1" smtClean="0"/>
              <a:t>розсіюють</a:t>
            </a:r>
            <a:r>
              <a:rPr lang="ru-RU" sz="3200" dirty="0" smtClean="0"/>
              <a:t> </a:t>
            </a:r>
            <a:r>
              <a:rPr lang="ru-RU" sz="3200" dirty="0" err="1" smtClean="0"/>
              <a:t>світло</a:t>
            </a:r>
            <a:r>
              <a:rPr lang="ru-RU" sz="3200" dirty="0" smtClean="0"/>
              <a:t> </a:t>
            </a:r>
            <a:r>
              <a:rPr lang="ru-RU" sz="3200" dirty="0" err="1" smtClean="0"/>
              <a:t>після</a:t>
            </a:r>
            <a:r>
              <a:rPr lang="ru-RU" sz="3200" dirty="0" smtClean="0"/>
              <a:t> </a:t>
            </a:r>
            <a:r>
              <a:rPr lang="ru-RU" sz="3200" dirty="0" err="1" smtClean="0"/>
              <a:t>заломлення</a:t>
            </a:r>
            <a:r>
              <a:rPr lang="ru-RU" sz="3200" dirty="0" smtClean="0"/>
              <a:t>, </a:t>
            </a:r>
            <a:r>
              <a:rPr lang="ru-RU" sz="3200" dirty="0" err="1" smtClean="0"/>
              <a:t>їх</a:t>
            </a:r>
            <a:r>
              <a:rPr lang="ru-RU" sz="3200" dirty="0" smtClean="0"/>
              <a:t> </a:t>
            </a:r>
            <a:r>
              <a:rPr lang="ru-RU" sz="3200" dirty="0" err="1" smtClean="0"/>
              <a:t>називають</a:t>
            </a:r>
            <a:r>
              <a:rPr lang="ru-RU" sz="3200" dirty="0" smtClean="0"/>
              <a:t> </a:t>
            </a:r>
            <a:r>
              <a:rPr lang="ru-RU" sz="3200" dirty="0" err="1" smtClean="0"/>
              <a:t>розсіювальними</a:t>
            </a:r>
            <a:r>
              <a:rPr lang="ru-RU" sz="3200" dirty="0" smtClean="0"/>
              <a:t>.</a:t>
            </a:r>
          </a:p>
          <a:p>
            <a:endParaRPr lang="ru-RU" dirty="0"/>
          </a:p>
        </p:txBody>
      </p:sp>
      <p:pic>
        <p:nvPicPr>
          <p:cNvPr id="3074" name="Picture 2" descr="C:\Users\Администратор\Desktop\11 клас\ФІЗИКА\Проект по фізиці ( Лінзи.Оптичні прилади та їх застосування )\картинки\130393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964646"/>
            <a:ext cx="5004048" cy="3893354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11 клас\ФІЗИКА\Проект по фізиці ( Лінзи.Оптичні прилади та їх застосування )\картинки\220px-BiconvexL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70767"/>
            <a:ext cx="4139952" cy="3387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9. На які дві великі групи поділяються контактні лінзи?</a:t>
            </a:r>
          </a:p>
          <a:p>
            <a:pPr>
              <a:buNone/>
            </a:pP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М'які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контактні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лінзи</a:t>
            </a:r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 ж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орсткі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контактні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лінзи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10.Скільки параметрів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м'яких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контактних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лінз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? 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9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11.До чого придивлялися винахідники при побудові фотоапарату?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 ока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12.Ким розроблена теорія світлового поля? </a:t>
            </a:r>
          </a:p>
          <a:p>
            <a:pPr>
              <a:buNone/>
            </a:pP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r>
              <a:rPr lang="vi-V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А. Гершуном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13.Як називається одиниця вимірювання освітленості? 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Люкс ( лк )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14.Скільки існує законів освітленості?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15.Яка потрібна освітленість для читання? </a:t>
            </a:r>
          </a:p>
          <a:p>
            <a:pPr>
              <a:buNone/>
            </a:pP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50 лк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11 клас\Фони\vignette_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60557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1907704"/>
          </a:xfrm>
        </p:spPr>
        <p:txBody>
          <a:bodyPr>
            <a:noAutofit/>
          </a:bodyPr>
          <a:lstStyle/>
          <a:p>
            <a:r>
              <a:rPr lang="uk-UA" sz="11500" dirty="0" smtClean="0">
                <a:solidFill>
                  <a:srgbClr val="FF0000"/>
                </a:solidFill>
              </a:rPr>
              <a:t>   </a:t>
            </a:r>
            <a:r>
              <a:rPr lang="uk-UA" sz="8800" dirty="0" smtClean="0">
                <a:solidFill>
                  <a:srgbClr val="FF0000"/>
                </a:solidFill>
              </a:rPr>
              <a:t>Афоризми</a:t>
            </a:r>
            <a:endParaRPr lang="ru-RU" sz="11500" dirty="0">
              <a:solidFill>
                <a:srgbClr val="FF0000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3140968"/>
            <a:ext cx="91440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Очі, мов зіроньки на небі.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Очі темні, як ніч.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Очі сірі, як у кота.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Очі, як у кроля, червоні.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sz="3600" dirty="0" smtClean="0">
                <a:latin typeface="Arial" pitchFamily="34" charset="0"/>
                <a:cs typeface="Arial" pitchFamily="34" charset="0"/>
              </a:rPr>
              <a:t>Ворона вороні ока не видовбає.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0"/>
            <a:ext cx="4032448" cy="114300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FF0000"/>
                </a:solidFill>
              </a:rPr>
              <a:t>Задача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дминистратор\Pictures\img081 - Копия - Копия - Копия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811213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Pictures\img081 - Копия (2) - Копия - Копия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276872"/>
            <a:ext cx="530225" cy="354013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Pictures\img081 - Копия - Копия - Копия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980261" cy="460375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Pictures\img081 - Копия - Копия - Копия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1344976" cy="536575"/>
          </a:xfrm>
          <a:prstGeom prst="rect">
            <a:avLst/>
          </a:prstGeom>
          <a:noFill/>
        </p:spPr>
      </p:pic>
      <p:pic>
        <p:nvPicPr>
          <p:cNvPr id="1030" name="Picture 6" descr="C:\Users\Администратор\Pictures\img081 - Копия - Копия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3789040"/>
            <a:ext cx="779884" cy="404812"/>
          </a:xfrm>
          <a:prstGeom prst="rect">
            <a:avLst/>
          </a:prstGeom>
          <a:noFill/>
        </p:spPr>
      </p:pic>
      <p:pic>
        <p:nvPicPr>
          <p:cNvPr id="1031" name="Picture 7" descr="C:\Users\Администратор\Pictures\img081 - Копия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132856"/>
            <a:ext cx="1985029" cy="396875"/>
          </a:xfrm>
          <a:prstGeom prst="rect">
            <a:avLst/>
          </a:prstGeom>
          <a:noFill/>
        </p:spPr>
      </p:pic>
      <p:pic>
        <p:nvPicPr>
          <p:cNvPr id="1032" name="Picture 8" descr="C:\Users\Администратор\Pictures\img081 - Копия (2) - Копия - Копия - Копия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645024"/>
            <a:ext cx="1344976" cy="427038"/>
          </a:xfrm>
          <a:prstGeom prst="rect">
            <a:avLst/>
          </a:prstGeom>
          <a:noFill/>
        </p:spPr>
      </p:pic>
      <p:pic>
        <p:nvPicPr>
          <p:cNvPr id="1033" name="Picture 9" descr="C:\Users\Администратор\Pictures\img081 - Копия (2) - Копия - Коп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2996952"/>
            <a:ext cx="719339" cy="368300"/>
          </a:xfrm>
          <a:prstGeom prst="rect">
            <a:avLst/>
          </a:prstGeom>
          <a:noFill/>
        </p:spPr>
      </p:pic>
      <p:pic>
        <p:nvPicPr>
          <p:cNvPr id="1034" name="Picture 10" descr="C:\Users\Администратор\Pictures\img081 - Копия (2) -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2708920"/>
            <a:ext cx="2057108" cy="609600"/>
          </a:xfrm>
          <a:prstGeom prst="rect">
            <a:avLst/>
          </a:prstGeom>
          <a:noFill/>
        </p:spPr>
      </p:pic>
      <p:pic>
        <p:nvPicPr>
          <p:cNvPr id="1035" name="Picture 11" descr="C:\Users\Администратор\Pictures\img081 - Копия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229200"/>
            <a:ext cx="2629408" cy="390525"/>
          </a:xfrm>
          <a:prstGeom prst="rect">
            <a:avLst/>
          </a:prstGeom>
          <a:noFill/>
        </p:spPr>
      </p:pic>
      <p:pic>
        <p:nvPicPr>
          <p:cNvPr id="1036" name="Picture 12" descr="C:\Users\Администратор\Pictures\img081 - Копия (3) - Копия - Копия - Копия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504" y="4509120"/>
            <a:ext cx="583832" cy="530225"/>
          </a:xfrm>
          <a:prstGeom prst="rect">
            <a:avLst/>
          </a:prstGeom>
          <a:noFill/>
        </p:spPr>
      </p:pic>
      <p:pic>
        <p:nvPicPr>
          <p:cNvPr id="1037" name="Picture 13" descr="C:\Users\Администратор\Pictures\img081 - Копия (3) - Копия -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2780928"/>
            <a:ext cx="1369483" cy="639762"/>
          </a:xfrm>
          <a:prstGeom prst="rect">
            <a:avLst/>
          </a:prstGeom>
          <a:noFill/>
        </p:spPr>
      </p:pic>
      <p:pic>
        <p:nvPicPr>
          <p:cNvPr id="1038" name="Picture 14" descr="C:\Users\Администратор\Pictures\img081 - Копия (3) - Копия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63888" y="3573016"/>
            <a:ext cx="1925925" cy="679450"/>
          </a:xfrm>
          <a:prstGeom prst="rect">
            <a:avLst/>
          </a:prstGeom>
          <a:noFill/>
        </p:spPr>
      </p:pic>
      <p:pic>
        <p:nvPicPr>
          <p:cNvPr id="1039" name="Picture 15" descr="C:\Users\Администратор\Pictures\img081 - Копия (3)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44208" y="3573016"/>
            <a:ext cx="2375004" cy="698500"/>
          </a:xfrm>
          <a:prstGeom prst="rect">
            <a:avLst/>
          </a:prstGeom>
          <a:noFill/>
        </p:spPr>
      </p:pic>
      <p:pic>
        <p:nvPicPr>
          <p:cNvPr id="1040" name="Picture 16" descr="C:\Users\Администратор\Pictures\img081 - Копия (4) - Копия - Копия - Копия - Копия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4149080"/>
            <a:ext cx="1979712" cy="238125"/>
          </a:xfrm>
          <a:prstGeom prst="rect">
            <a:avLst/>
          </a:prstGeom>
          <a:noFill/>
        </p:spPr>
      </p:pic>
      <p:pic>
        <p:nvPicPr>
          <p:cNvPr id="1041" name="Picture 17" descr="C:\Users\Администратор\Pictures\img081 - Копия (4) - Копия - Копия - Копия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31840" y="4941168"/>
            <a:ext cx="3243512" cy="149225"/>
          </a:xfrm>
          <a:prstGeom prst="rect">
            <a:avLst/>
          </a:prstGeom>
          <a:noFill/>
        </p:spPr>
      </p:pic>
      <p:pic>
        <p:nvPicPr>
          <p:cNvPr id="1042" name="Picture 18" descr="C:\Users\Администратор\Pictures\img081 - Копия (4) - Копия - Копия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07704" y="2780928"/>
            <a:ext cx="93701" cy="2417762"/>
          </a:xfrm>
          <a:prstGeom prst="rect">
            <a:avLst/>
          </a:prstGeom>
          <a:noFill/>
        </p:spPr>
      </p:pic>
      <p:pic>
        <p:nvPicPr>
          <p:cNvPr id="1043" name="Picture 19" descr="C:\Users\Администратор\Pictures\img081 - Копия (4) - Копия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4653136"/>
            <a:ext cx="1233976" cy="393700"/>
          </a:xfrm>
          <a:prstGeom prst="rect">
            <a:avLst/>
          </a:prstGeom>
          <a:noFill/>
        </p:spPr>
      </p:pic>
      <p:pic>
        <p:nvPicPr>
          <p:cNvPr id="1044" name="Picture 20" descr="C:\Users\Администратор\Pictures\img081 - Копия (4)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35896" y="4293096"/>
            <a:ext cx="1088379" cy="596900"/>
          </a:xfrm>
          <a:prstGeom prst="rect">
            <a:avLst/>
          </a:prstGeom>
          <a:noFill/>
        </p:spPr>
      </p:pic>
      <p:pic>
        <p:nvPicPr>
          <p:cNvPr id="23" name="Picture 18" descr="C:\Users\Администратор\Pictures\img081 - Копия (4) - Копия - Копия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59832" y="2780928"/>
            <a:ext cx="93701" cy="2417762"/>
          </a:xfrm>
          <a:prstGeom prst="rect">
            <a:avLst/>
          </a:prstGeom>
          <a:noFill/>
        </p:spPr>
      </p:pic>
      <p:pic>
        <p:nvPicPr>
          <p:cNvPr id="24" name="Picture 18" descr="C:\Users\Администратор\Pictures\img081 - Копия (4) - Копия - Копия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72200" y="2708920"/>
            <a:ext cx="93701" cy="2417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981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96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Побажання:</a:t>
            </a:r>
            <a:endParaRPr lang="ru-RU" sz="9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869160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Фізика</a:t>
            </a:r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4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– це щось набагато більше, ніж набір законів… Фізика – перш за все жива творчість рук та мозку… Вона втілює мистецтво вирішувати проблеми матеріального світу. І тому фізики потрібно вчитись, але вчитися</a:t>
            </a:r>
          </a:p>
          <a:p>
            <a:pPr>
              <a:buNone/>
            </a:pPr>
            <a:r>
              <a:rPr lang="uk-UA" sz="4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                         як  мистецтву.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73781"/>
            <a:ext cx="9252520" cy="408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79912" y="0"/>
            <a:ext cx="2650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Типи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лінз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 err="1" smtClean="0"/>
              <a:t>Двоопукла</a:t>
            </a:r>
            <a:r>
              <a:rPr lang="ru-RU" sz="2800" dirty="0" smtClean="0"/>
              <a:t> </a:t>
            </a:r>
            <a:r>
              <a:rPr lang="ru-RU" sz="2800" dirty="0" err="1" smtClean="0"/>
              <a:t>лінза</a:t>
            </a:r>
            <a:endParaRPr lang="ru-RU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800" dirty="0" err="1" smtClean="0"/>
              <a:t>Плоско-опукла</a:t>
            </a:r>
            <a:r>
              <a:rPr lang="ru-RU" sz="2800" dirty="0" smtClean="0"/>
              <a:t> </a:t>
            </a:r>
            <a:r>
              <a:rPr lang="ru-RU" sz="2800" dirty="0" err="1" smtClean="0"/>
              <a:t>лінза</a:t>
            </a:r>
            <a:endParaRPr lang="ru-RU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800" dirty="0" err="1" smtClean="0"/>
              <a:t>Збиральний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меніск</a:t>
            </a:r>
            <a:endParaRPr lang="ru-RU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800" dirty="0" err="1" smtClean="0"/>
              <a:t>Двоввігнута</a:t>
            </a:r>
            <a:r>
              <a:rPr lang="ru-RU" sz="2800" dirty="0" smtClean="0"/>
              <a:t> </a:t>
            </a:r>
            <a:r>
              <a:rPr lang="ru-RU" sz="2800" dirty="0" err="1" smtClean="0"/>
              <a:t>лінза</a:t>
            </a:r>
            <a:endParaRPr lang="ru-RU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800" dirty="0" err="1" smtClean="0"/>
              <a:t>Плоско-ввігнута</a:t>
            </a:r>
            <a:r>
              <a:rPr lang="ru-RU" sz="2800" dirty="0" smtClean="0"/>
              <a:t> </a:t>
            </a:r>
            <a:r>
              <a:rPr lang="ru-RU" sz="2800" dirty="0" err="1" smtClean="0"/>
              <a:t>лінза</a:t>
            </a:r>
            <a:endParaRPr lang="ru-RU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800" dirty="0" err="1" smtClean="0"/>
              <a:t>Розсіювальний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меніск</a:t>
            </a: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22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9144000" cy="5661025"/>
          </a:xfrm>
          <a:noFill/>
        </p:spPr>
      </p:pic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dirty="0"/>
              <a:t>В </a:t>
            </a:r>
            <a:r>
              <a:rPr lang="ru-RU" sz="2800" dirty="0" err="1"/>
              <a:t>залежності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того, </a:t>
            </a:r>
            <a:r>
              <a:rPr lang="ru-RU" sz="2800" dirty="0" err="1"/>
              <a:t>сходяться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розходяться</a:t>
            </a:r>
            <a:r>
              <a:rPr lang="ru-RU" sz="2800" dirty="0"/>
              <a:t> </a:t>
            </a:r>
            <a:r>
              <a:rPr lang="ru-RU" sz="2800" dirty="0" err="1"/>
              <a:t>паралельні</a:t>
            </a:r>
            <a:r>
              <a:rPr lang="ru-RU" sz="2800" dirty="0"/>
              <a:t> пучки </a:t>
            </a:r>
            <a:r>
              <a:rPr lang="ru-RU" sz="2800" dirty="0" err="1"/>
              <a:t>променів</a:t>
            </a:r>
            <a:r>
              <a:rPr lang="ru-RU" sz="2800" dirty="0"/>
              <a:t> </a:t>
            </a:r>
            <a:r>
              <a:rPr lang="ru-RU" sz="2800" dirty="0" err="1"/>
              <a:t>після</a:t>
            </a:r>
            <a:r>
              <a:rPr lang="ru-RU" sz="2800" dirty="0"/>
              <a:t> </a:t>
            </a:r>
            <a:r>
              <a:rPr lang="ru-RU" sz="2800" dirty="0" err="1"/>
              <a:t>проходження</a:t>
            </a:r>
            <a:r>
              <a:rPr lang="ru-RU" sz="2800" dirty="0"/>
              <a:t> </a:t>
            </a:r>
            <a:r>
              <a:rPr lang="ru-RU" sz="2800" dirty="0" err="1"/>
              <a:t>лінзи</a:t>
            </a:r>
            <a:r>
              <a:rPr lang="ru-RU" sz="2800" dirty="0"/>
              <a:t>, </a:t>
            </a:r>
            <a:r>
              <a:rPr lang="ru-RU" sz="2800" dirty="0" err="1"/>
              <a:t>лінзи</a:t>
            </a:r>
            <a:r>
              <a:rPr lang="ru-RU" sz="2800" dirty="0"/>
              <a:t> </a:t>
            </a:r>
            <a:r>
              <a:rPr lang="ru-RU" sz="2800" dirty="0" err="1"/>
              <a:t>поділяють</a:t>
            </a:r>
            <a:r>
              <a:rPr lang="ru-RU" sz="2800" dirty="0"/>
              <a:t> на </a:t>
            </a:r>
            <a:r>
              <a:rPr lang="ru-RU" sz="2800" b="1" dirty="0" err="1"/>
              <a:t>збиральні</a:t>
            </a:r>
            <a:r>
              <a:rPr lang="ru-RU" sz="2800" dirty="0"/>
              <a:t> </a:t>
            </a:r>
            <a:r>
              <a:rPr lang="ru-RU" sz="2800" dirty="0" err="1"/>
              <a:t>й</a:t>
            </a:r>
            <a:r>
              <a:rPr lang="ru-RU" sz="2800" dirty="0"/>
              <a:t> </a:t>
            </a:r>
            <a:r>
              <a:rPr lang="ru-RU" sz="2800" b="1" dirty="0" err="1"/>
              <a:t>розсіювальні</a:t>
            </a:r>
            <a:r>
              <a:rPr lang="ru-RU" sz="2800" dirty="0"/>
              <a:t>. </a:t>
            </a:r>
            <a:endParaRPr lang="ru-RU" sz="24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1638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8144" y="3969911"/>
            <a:ext cx="3275856" cy="2888089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1835696" y="0"/>
            <a:ext cx="5222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Характеристики </a:t>
            </a:r>
            <a:r>
              <a:rPr lang="ru-RU" sz="3600" dirty="0" err="1" smtClean="0">
                <a:solidFill>
                  <a:srgbClr val="FF0000"/>
                </a:solidFill>
              </a:rPr>
              <a:t>лінзи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068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Важливими</a:t>
            </a:r>
            <a:r>
              <a:rPr lang="ru-RU" sz="2400" dirty="0" smtClean="0"/>
              <a:t> характеристиками </a:t>
            </a:r>
            <a:r>
              <a:rPr lang="ru-RU" sz="2400" dirty="0" err="1" smtClean="0"/>
              <a:t>лінзи</a:t>
            </a:r>
            <a:r>
              <a:rPr lang="ru-RU" sz="2400" dirty="0" smtClean="0"/>
              <a:t>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фокусна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віддаль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обернена</a:t>
            </a:r>
            <a:r>
              <a:rPr lang="ru-RU" sz="2400" dirty="0" smtClean="0"/>
              <a:t> до </a:t>
            </a:r>
            <a:r>
              <a:rPr lang="ru-RU" sz="2400" dirty="0" err="1" smtClean="0"/>
              <a:t>неї</a:t>
            </a:r>
            <a:r>
              <a:rPr lang="ru-RU" sz="2400" dirty="0" smtClean="0"/>
              <a:t> величина, яку </a:t>
            </a:r>
            <a:r>
              <a:rPr lang="ru-RU" sz="2400" dirty="0" err="1" smtClean="0"/>
              <a:t>називають</a:t>
            </a:r>
            <a:r>
              <a:rPr lang="ru-RU" sz="2400" dirty="0" smtClean="0"/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оптичною</a:t>
            </a:r>
            <a:r>
              <a:rPr lang="ru-RU" sz="2400" dirty="0" smtClean="0">
                <a:solidFill>
                  <a:srgbClr val="FF0000"/>
                </a:solidFill>
              </a:rPr>
              <a:t> силою </a:t>
            </a:r>
            <a:r>
              <a:rPr lang="ru-RU" sz="2400" dirty="0" err="1" smtClean="0">
                <a:solidFill>
                  <a:srgbClr val="FF0000"/>
                </a:solidFill>
              </a:rPr>
              <a:t>лінзи</a:t>
            </a:r>
            <a:r>
              <a:rPr lang="ru-RU" sz="2400" dirty="0" smtClean="0"/>
              <a:t>.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Тонка </a:t>
            </a:r>
            <a:r>
              <a:rPr lang="ru-RU" sz="2400" dirty="0" err="1" smtClean="0">
                <a:solidFill>
                  <a:srgbClr val="FF0000"/>
                </a:solidFill>
              </a:rPr>
              <a:t>лінза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–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лінза</a:t>
            </a:r>
            <a:r>
              <a:rPr lang="ru-RU" sz="2400" dirty="0" smtClean="0"/>
              <a:t>, </a:t>
            </a:r>
            <a:r>
              <a:rPr lang="ru-RU" sz="2400" dirty="0" err="1" smtClean="0"/>
              <a:t>товщина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набагато</a:t>
            </a:r>
            <a:r>
              <a:rPr lang="ru-RU" sz="2400" dirty="0" smtClean="0"/>
              <a:t> </a:t>
            </a:r>
            <a:r>
              <a:rPr lang="ru-RU" sz="2400" dirty="0" err="1" smtClean="0"/>
              <a:t>менша</a:t>
            </a:r>
            <a:r>
              <a:rPr lang="ru-RU" sz="2400" dirty="0" smtClean="0"/>
              <a:t> за </a:t>
            </a:r>
            <a:r>
              <a:rPr lang="ru-RU" sz="2400" dirty="0" err="1" smtClean="0"/>
              <a:t>фокусну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віддаль</a:t>
            </a:r>
            <a:r>
              <a:rPr lang="ru-RU" sz="2400" dirty="0" smtClean="0"/>
              <a:t>. </a:t>
            </a:r>
          </a:p>
          <a:p>
            <a:endParaRPr lang="uk-UA" sz="2400" dirty="0" smtClean="0"/>
          </a:p>
          <a:p>
            <a:r>
              <a:rPr lang="uk-UA" sz="2400" dirty="0" smtClean="0">
                <a:solidFill>
                  <a:srgbClr val="FF0000"/>
                </a:solidFill>
              </a:rPr>
              <a:t>Товста лінза </a:t>
            </a:r>
            <a:r>
              <a:rPr lang="uk-UA" sz="2400" dirty="0" smtClean="0"/>
              <a:t>– це лінза, товщиною якої не можна знехтувати в порівнянні з фокусною віддалю.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err="1" smtClean="0">
                <a:solidFill>
                  <a:srgbClr val="FF0000"/>
                </a:solidFill>
              </a:rPr>
              <a:t>Оптичний</a:t>
            </a:r>
            <a:r>
              <a:rPr lang="ru-RU" sz="2400" dirty="0" smtClean="0">
                <a:solidFill>
                  <a:srgbClr val="FF0000"/>
                </a:solidFill>
              </a:rPr>
              <a:t> центр </a:t>
            </a:r>
            <a:r>
              <a:rPr lang="ru-RU" sz="2400" dirty="0" err="1" smtClean="0">
                <a:solidFill>
                  <a:srgbClr val="FF0000"/>
                </a:solidFill>
              </a:rPr>
              <a:t>лінзи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– точка, </a:t>
            </a:r>
            <a:r>
              <a:rPr lang="ru-RU" sz="2400" dirty="0" err="1" smtClean="0"/>
              <a:t>проходячи</a:t>
            </a:r>
            <a:r>
              <a:rPr lang="ru-RU" sz="2400" dirty="0" smtClean="0"/>
              <a:t> через яку, </a:t>
            </a:r>
            <a:r>
              <a:rPr lang="ru-RU" sz="2400" dirty="0" err="1" smtClean="0"/>
              <a:t>промінь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світла</a:t>
            </a:r>
            <a:r>
              <a:rPr lang="ru-RU" sz="2400" dirty="0" smtClean="0"/>
              <a:t> не </a:t>
            </a:r>
            <a:r>
              <a:rPr lang="ru-RU" sz="2400" dirty="0" err="1" smtClean="0"/>
              <a:t>змінює</a:t>
            </a:r>
            <a:r>
              <a:rPr lang="ru-RU" sz="2400" dirty="0" smtClean="0"/>
              <a:t> </a:t>
            </a:r>
            <a:r>
              <a:rPr lang="ru-RU" sz="2400" dirty="0" err="1" smtClean="0"/>
              <a:t>свого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напряму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404</TotalTime>
  <Words>1900</Words>
  <Application>Microsoft Office PowerPoint</Application>
  <PresentationFormat>Экран (4:3)</PresentationFormat>
  <Paragraphs>275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Открытая</vt:lpstr>
      <vt:lpstr>Лінзи.Оптичні прилади та їх застосування</vt:lpstr>
      <vt:lpstr>Слайд 2</vt:lpstr>
      <vt:lpstr>Слайд 3</vt:lpstr>
      <vt:lpstr>Слайд 4</vt:lpstr>
      <vt:lpstr>Лінзи</vt:lpstr>
      <vt:lpstr>Слайд 6</vt:lpstr>
      <vt:lpstr>Слайд 7</vt:lpstr>
      <vt:lpstr>Слайд 8</vt:lpstr>
      <vt:lpstr>Слайд 9</vt:lpstr>
      <vt:lpstr>Зображення, утворене лінзою</vt:lpstr>
      <vt:lpstr>Слайд 11</vt:lpstr>
      <vt:lpstr>Основні лінії та точки лінзи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Застосування лінз:</vt:lpstr>
      <vt:lpstr>Оптичні прилади і           системи</vt:lpstr>
      <vt:lpstr>Будова очного яблука:</vt:lpstr>
      <vt:lpstr>Допоміжний апарат ока:</vt:lpstr>
      <vt:lpstr>Очні м’язи:</vt:lpstr>
      <vt:lpstr>      Акомодація ока:</vt:lpstr>
      <vt:lpstr>Будова сітківки:</vt:lpstr>
      <vt:lpstr> Схема заломлення променів і корекції зору:</vt:lpstr>
      <vt:lpstr>Слайд 31</vt:lpstr>
      <vt:lpstr>Слайд 32</vt:lpstr>
      <vt:lpstr>Оптичні прилади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Світловий потік. Сила світла.</vt:lpstr>
      <vt:lpstr>Освітленість.Закони освітленості.</vt:lpstr>
      <vt:lpstr>Яскравість</vt:lpstr>
      <vt:lpstr>Слайд 54</vt:lpstr>
      <vt:lpstr>Вірш</vt:lpstr>
      <vt:lpstr>Слайд 56</vt:lpstr>
      <vt:lpstr>Загадки</vt:lpstr>
      <vt:lpstr>Слайд 58</vt:lpstr>
      <vt:lpstr>Слайд 59</vt:lpstr>
      <vt:lpstr>Слайд 60</vt:lpstr>
      <vt:lpstr>   Афоризми</vt:lpstr>
      <vt:lpstr>Задача</vt:lpstr>
      <vt:lpstr>Побажання: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Лінзи.Оптичні прилади та їх застосування</dc:title>
  <dc:creator>Администратор</dc:creator>
  <cp:lastModifiedBy>Ярослав</cp:lastModifiedBy>
  <cp:revision>123</cp:revision>
  <dcterms:created xsi:type="dcterms:W3CDTF">2013-02-07T14:19:58Z</dcterms:created>
  <dcterms:modified xsi:type="dcterms:W3CDTF">2014-06-03T17:04:00Z</dcterms:modified>
</cp:coreProperties>
</file>