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7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8062912" cy="1470025"/>
          </a:xfrm>
        </p:spPr>
        <p:txBody>
          <a:bodyPr>
            <a:noAutofit/>
          </a:bodyPr>
          <a:lstStyle/>
          <a:p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Напівпровідникові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прилади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застосування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941168"/>
            <a:ext cx="6172200" cy="685800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Проектна</a:t>
            </a:r>
            <a:r>
              <a:rPr lang="ru-RU" sz="2000" b="1" dirty="0" smtClean="0"/>
              <a:t> робота </a:t>
            </a:r>
          </a:p>
          <a:p>
            <a:r>
              <a:rPr lang="ru-RU" sz="2000" b="1" dirty="0" smtClean="0"/>
              <a:t>Учениц</a:t>
            </a:r>
            <a:r>
              <a:rPr lang="uk-UA" sz="2000" b="1" dirty="0" smtClean="0"/>
              <a:t>і 11 класу</a:t>
            </a:r>
          </a:p>
          <a:p>
            <a:r>
              <a:rPr lang="uk-UA" sz="2000" b="1" dirty="0" smtClean="0"/>
              <a:t>Дурман Анни </a:t>
            </a:r>
            <a:endParaRPr lang="ru-RU" sz="2000" b="1" dirty="0"/>
          </a:p>
        </p:txBody>
      </p:sp>
      <p:pic>
        <p:nvPicPr>
          <p:cNvPr id="2051" name="Picture 3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61" y="3527757"/>
            <a:ext cx="2415431" cy="2484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4656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cuments\tetro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00808"/>
            <a:ext cx="414301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Напівпровідникові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. </a:t>
            </a:r>
            <a:r>
              <a:rPr lang="vi-VN" dirty="0" smtClean="0"/>
              <a:t>Тетро́д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4762872" cy="4681992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uk-UA" dirty="0" smtClean="0"/>
              <a:t>	</a:t>
            </a:r>
            <a:r>
              <a:rPr lang="vi-VN" b="1" dirty="0" smtClean="0"/>
              <a:t>Тетро́д </a:t>
            </a:r>
            <a:r>
              <a:rPr lang="vi-VN" dirty="0"/>
              <a:t>— електровакуумна лампа, що має чотири електроди: катод, керуючу сітку, екрануючу сітку та анод.Екрануюча сітка розміщується між анодом і керуючою сіткою і виконується у вигляді густої спіралі, що оточує керуючу сітку.Матеріалом для виготовлення сітки є нікель, молібден, їх сплави, а також тантал та вольфрам.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54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cuments\pento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536" y="1327280"/>
            <a:ext cx="4176464" cy="483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Напівпровідникові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. </a:t>
            </a:r>
            <a:r>
              <a:rPr lang="ru-RU" dirty="0" smtClean="0"/>
              <a:t>Пентод.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4510336" cy="4898016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 smtClean="0"/>
              <a:t>	Пентод– </a:t>
            </a:r>
            <a:r>
              <a:rPr lang="ru-RU" dirty="0" err="1"/>
              <a:t>електронна</a:t>
            </a:r>
            <a:r>
              <a:rPr lang="ru-RU" dirty="0"/>
              <a:t> лампа з </a:t>
            </a:r>
            <a:r>
              <a:rPr lang="ru-RU" dirty="0" err="1"/>
              <a:t>п'ятьма</a:t>
            </a:r>
            <a:r>
              <a:rPr lang="ru-RU" dirty="0"/>
              <a:t> </a:t>
            </a:r>
            <a:r>
              <a:rPr lang="ru-RU" dirty="0" err="1"/>
              <a:t>електродами</a:t>
            </a:r>
            <a:r>
              <a:rPr lang="ru-RU" dirty="0"/>
              <a:t> (катод, анод і 3 </a:t>
            </a:r>
            <a:r>
              <a:rPr lang="ru-RU" dirty="0" err="1"/>
              <a:t>сітки</a:t>
            </a:r>
            <a:r>
              <a:rPr lang="ru-RU" dirty="0"/>
              <a:t>). </a:t>
            </a:r>
            <a:r>
              <a:rPr lang="ru-RU" dirty="0" err="1"/>
              <a:t>Застосовують</a:t>
            </a:r>
            <a:r>
              <a:rPr lang="ru-RU" dirty="0"/>
              <a:t> у схемах </a:t>
            </a:r>
            <a:r>
              <a:rPr lang="ru-RU" dirty="0" err="1"/>
              <a:t>генерування</a:t>
            </a:r>
            <a:r>
              <a:rPr lang="ru-RU" dirty="0"/>
              <a:t> й </a:t>
            </a:r>
            <a:r>
              <a:rPr lang="ru-RU" dirty="0" err="1"/>
              <a:t>підсилення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. Принцип </a:t>
            </a:r>
            <a:r>
              <a:rPr lang="ru-RU" dirty="0" err="1"/>
              <a:t>роботи</a:t>
            </a:r>
            <a:r>
              <a:rPr lang="ru-RU" dirty="0"/>
              <a:t> : перша </a:t>
            </a:r>
            <a:r>
              <a:rPr lang="ru-RU" dirty="0" err="1"/>
              <a:t>сітка</a:t>
            </a:r>
            <a:r>
              <a:rPr lang="ru-RU" dirty="0"/>
              <a:t> – </a:t>
            </a:r>
            <a:r>
              <a:rPr lang="ru-RU" dirty="0" err="1"/>
              <a:t>керувальна</a:t>
            </a:r>
            <a:r>
              <a:rPr lang="ru-RU" dirty="0"/>
              <a:t>,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поступає</a:t>
            </a:r>
            <a:r>
              <a:rPr lang="ru-RU" dirty="0"/>
              <a:t> </a:t>
            </a:r>
            <a:r>
              <a:rPr lang="ru-RU" dirty="0" err="1"/>
              <a:t>вхідний</a:t>
            </a:r>
            <a:r>
              <a:rPr lang="ru-RU" dirty="0"/>
              <a:t> сигнал. Друга </a:t>
            </a:r>
            <a:r>
              <a:rPr lang="ru-RU" dirty="0" err="1"/>
              <a:t>сітка</a:t>
            </a:r>
            <a:r>
              <a:rPr lang="ru-RU" dirty="0"/>
              <a:t> – </a:t>
            </a:r>
            <a:r>
              <a:rPr lang="ru-RU" dirty="0" err="1"/>
              <a:t>екранна</a:t>
            </a:r>
            <a:r>
              <a:rPr lang="ru-RU" dirty="0"/>
              <a:t>, </a:t>
            </a:r>
            <a:r>
              <a:rPr lang="ru-RU" dirty="0" err="1"/>
              <a:t>пра-цює</a:t>
            </a:r>
            <a:r>
              <a:rPr lang="ru-RU" dirty="0"/>
              <a:t> при позитивному </a:t>
            </a:r>
            <a:r>
              <a:rPr lang="ru-RU" dirty="0" err="1"/>
              <a:t>постійному</a:t>
            </a:r>
            <a:r>
              <a:rPr lang="ru-RU" dirty="0"/>
              <a:t> </a:t>
            </a:r>
            <a:r>
              <a:rPr lang="ru-RU" dirty="0" err="1"/>
              <a:t>зміщенні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сітки</a:t>
            </a:r>
            <a:r>
              <a:rPr lang="ru-RU" dirty="0"/>
              <a:t>, тому через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струм. </a:t>
            </a:r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сітка</a:t>
            </a:r>
            <a:r>
              <a:rPr lang="ru-RU" dirty="0"/>
              <a:t> – </a:t>
            </a:r>
            <a:r>
              <a:rPr lang="ru-RU" dirty="0" err="1"/>
              <a:t>протидинатронна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сітка</a:t>
            </a:r>
            <a:r>
              <a:rPr lang="ru-RU" dirty="0"/>
              <a:t> </a:t>
            </a:r>
            <a:r>
              <a:rPr lang="ru-RU" dirty="0" err="1"/>
              <a:t>під'єднуться</a:t>
            </a:r>
            <a:r>
              <a:rPr lang="ru-RU" dirty="0"/>
              <a:t> до катоду,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котрого</a:t>
            </a:r>
            <a:r>
              <a:rPr lang="ru-RU" dirty="0"/>
              <a:t> </a:t>
            </a:r>
            <a:r>
              <a:rPr lang="ru-RU" dirty="0" err="1"/>
              <a:t>рахується</a:t>
            </a:r>
            <a:r>
              <a:rPr lang="ru-RU" dirty="0"/>
              <a:t> </a:t>
            </a:r>
            <a:r>
              <a:rPr lang="ru-RU" dirty="0" err="1"/>
              <a:t>рівним</a:t>
            </a:r>
            <a:r>
              <a:rPr lang="ru-RU" dirty="0"/>
              <a:t> </a:t>
            </a:r>
            <a:r>
              <a:rPr lang="ru-RU" dirty="0" err="1"/>
              <a:t>нулю,бо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в </a:t>
            </a:r>
            <a:r>
              <a:rPr lang="ru-RU" dirty="0" err="1"/>
              <a:t>лампі</a:t>
            </a:r>
            <a:r>
              <a:rPr lang="ru-RU" dirty="0"/>
              <a:t> </a:t>
            </a:r>
            <a:r>
              <a:rPr lang="ru-RU" dirty="0" err="1"/>
              <a:t>розраховуються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катоду. </a:t>
            </a:r>
            <a:r>
              <a:rPr lang="ru-RU" dirty="0" err="1"/>
              <a:t>Електрони</a:t>
            </a:r>
            <a:r>
              <a:rPr lang="ru-RU" dirty="0"/>
              <a:t>, </a:t>
            </a:r>
            <a:r>
              <a:rPr lang="ru-RU" dirty="0" err="1"/>
              <a:t>вибиті</a:t>
            </a:r>
            <a:r>
              <a:rPr lang="ru-RU" dirty="0"/>
              <a:t> з аноду, не </a:t>
            </a:r>
            <a:r>
              <a:rPr lang="ru-RU" dirty="0" err="1"/>
              <a:t>можуть</a:t>
            </a:r>
            <a:r>
              <a:rPr lang="ru-RU" dirty="0"/>
              <a:t> попасти на </a:t>
            </a:r>
            <a:r>
              <a:rPr lang="ru-RU" dirty="0" err="1"/>
              <a:t>екрану</a:t>
            </a:r>
            <a:r>
              <a:rPr lang="ru-RU" dirty="0"/>
              <a:t> </a:t>
            </a:r>
            <a:r>
              <a:rPr lang="ru-RU" dirty="0" err="1"/>
              <a:t>сітку</a:t>
            </a:r>
            <a:r>
              <a:rPr lang="ru-RU" dirty="0"/>
              <a:t> через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сітки</a:t>
            </a:r>
            <a:r>
              <a:rPr lang="ru-RU" dirty="0"/>
              <a:t>, </a:t>
            </a:r>
            <a:r>
              <a:rPr lang="ru-RU" dirty="0" err="1"/>
              <a:t>тож</a:t>
            </a:r>
            <a:r>
              <a:rPr lang="ru-RU" dirty="0"/>
              <a:t> вони </a:t>
            </a:r>
            <a:r>
              <a:rPr lang="ru-RU" dirty="0" err="1"/>
              <a:t>повертаються</a:t>
            </a:r>
            <a:r>
              <a:rPr lang="ru-RU" dirty="0"/>
              <a:t> на </a:t>
            </a:r>
            <a:r>
              <a:rPr lang="ru-RU" dirty="0" err="1"/>
              <a:t>анод.Протидинатронна</a:t>
            </a:r>
            <a:r>
              <a:rPr lang="ru-RU" dirty="0"/>
              <a:t> </a:t>
            </a:r>
            <a:r>
              <a:rPr lang="ru-RU" dirty="0" err="1"/>
              <a:t>сітка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</a:t>
            </a:r>
            <a:r>
              <a:rPr lang="ru-RU" dirty="0" err="1"/>
              <a:t>рідкою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статичний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. </a:t>
            </a:r>
            <a:r>
              <a:rPr lang="ru-RU" dirty="0" err="1"/>
              <a:t>Параметри</a:t>
            </a:r>
            <a:r>
              <a:rPr lang="ru-RU" dirty="0"/>
              <a:t> пентоду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ліпші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тріода</a:t>
            </a:r>
            <a:r>
              <a:rPr lang="ru-RU" dirty="0"/>
              <a:t> і </a:t>
            </a:r>
            <a:r>
              <a:rPr lang="ru-RU" dirty="0" smtClean="0"/>
              <a:t>тетрода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12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443577">
            <a:off x="-612305" y="-220539"/>
            <a:ext cx="8229600" cy="1399032"/>
          </a:xfrm>
        </p:spPr>
        <p:txBody>
          <a:bodyPr>
            <a:normAutofit/>
          </a:bodyPr>
          <a:lstStyle/>
          <a:p>
            <a:r>
              <a:rPr lang="ru-RU" sz="2400" dirty="0" err="1"/>
              <a:t>Напівпровідникові</a:t>
            </a:r>
            <a:r>
              <a:rPr lang="ru-RU" sz="2400" dirty="0"/>
              <a:t> </a:t>
            </a:r>
            <a:r>
              <a:rPr lang="ru-RU" sz="2400" dirty="0" err="1"/>
              <a:t>прилади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Термістори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Термістори</a:t>
            </a:r>
            <a:r>
              <a:rPr lang="ru-RU" dirty="0" smtClean="0"/>
              <a:t> </a:t>
            </a:r>
            <a:r>
              <a:rPr lang="ru-RU" dirty="0"/>
              <a:t>є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нелінійними</a:t>
            </a:r>
            <a:r>
              <a:rPr lang="ru-RU" dirty="0"/>
              <a:t> </a:t>
            </a:r>
            <a:r>
              <a:rPr lang="ru-RU" dirty="0" err="1"/>
              <a:t>приладами</a:t>
            </a:r>
            <a:r>
              <a:rPr lang="ru-RU" dirty="0"/>
              <a:t> і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з великим </a:t>
            </a:r>
            <a:r>
              <a:rPr lang="ru-RU" dirty="0" err="1"/>
              <a:t>розмахом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досвідчені</a:t>
            </a:r>
            <a:r>
              <a:rPr lang="ru-RU" dirty="0"/>
              <a:t> </a:t>
            </a:r>
            <a:r>
              <a:rPr lang="ru-RU" dirty="0" err="1"/>
              <a:t>інженери</a:t>
            </a:r>
            <a:r>
              <a:rPr lang="ru-RU" dirty="0"/>
              <a:t> і </a:t>
            </a:r>
            <a:r>
              <a:rPr lang="ru-RU" dirty="0" err="1"/>
              <a:t>розроблювачі</a:t>
            </a:r>
            <a:r>
              <a:rPr lang="ru-RU" dirty="0"/>
              <a:t> схем </a:t>
            </a:r>
            <a:r>
              <a:rPr lang="ru-RU" dirty="0" err="1"/>
              <a:t>випробують</a:t>
            </a:r>
            <a:r>
              <a:rPr lang="ru-RU" dirty="0"/>
              <a:t> </a:t>
            </a:r>
            <a:r>
              <a:rPr lang="ru-RU" dirty="0" err="1"/>
              <a:t>незручності</a:t>
            </a:r>
            <a:r>
              <a:rPr lang="ru-RU" dirty="0"/>
              <a:t> при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приладами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познайо-мивши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 smtClean="0"/>
              <a:t>пристроями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термістори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є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простими</a:t>
            </a:r>
            <a:r>
              <a:rPr lang="ru-RU" dirty="0"/>
              <a:t> </a:t>
            </a:r>
            <a:r>
              <a:rPr lang="ru-RU" dirty="0" err="1"/>
              <a:t>пристроями</a:t>
            </a:r>
            <a:r>
              <a:rPr lang="ru-RU" dirty="0" smtClean="0"/>
              <a:t>.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/>
              <a:t>кажучи</a:t>
            </a:r>
            <a:r>
              <a:rPr lang="ru-RU" dirty="0"/>
              <a:t> </a:t>
            </a:r>
            <a:r>
              <a:rPr lang="ru-RU" dirty="0" err="1"/>
              <a:t>термістори</a:t>
            </a:r>
            <a:r>
              <a:rPr lang="ru-RU" dirty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</a:t>
            </a:r>
            <a:r>
              <a:rPr lang="ru-RU" dirty="0"/>
              <a:t>собою </a:t>
            </a:r>
            <a:r>
              <a:rPr lang="ru-RU" dirty="0" err="1"/>
              <a:t>напівпровідни-кову</a:t>
            </a:r>
            <a:r>
              <a:rPr lang="ru-RU" dirty="0"/>
              <a:t> </a:t>
            </a:r>
            <a:r>
              <a:rPr lang="ru-RU" dirty="0" err="1"/>
              <a:t>кераміку</a:t>
            </a:r>
            <a:r>
              <a:rPr lang="ru-RU" dirty="0"/>
              <a:t>. Вони </a:t>
            </a:r>
            <a:r>
              <a:rPr lang="ru-RU" dirty="0" err="1"/>
              <a:t>виготовляються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порошків</a:t>
            </a:r>
            <a:r>
              <a:rPr lang="ru-RU" dirty="0"/>
              <a:t> </a:t>
            </a:r>
            <a:r>
              <a:rPr lang="ru-RU" dirty="0" err="1"/>
              <a:t>окислів</a:t>
            </a:r>
            <a:r>
              <a:rPr lang="ru-RU" dirty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окислів</a:t>
            </a:r>
            <a:r>
              <a:rPr lang="ru-RU" dirty="0"/>
              <a:t> </a:t>
            </a:r>
            <a:r>
              <a:rPr lang="ru-RU" dirty="0" err="1"/>
              <a:t>нікелю</a:t>
            </a:r>
            <a:r>
              <a:rPr lang="ru-RU" dirty="0"/>
              <a:t> і </a:t>
            </a:r>
            <a:r>
              <a:rPr lang="ru-RU" dirty="0" err="1"/>
              <a:t>марганцю</a:t>
            </a:r>
            <a:r>
              <a:rPr lang="ru-RU" dirty="0" smtClean="0"/>
              <a:t>).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Термістори</a:t>
            </a:r>
            <a:r>
              <a:rPr lang="ru-RU" dirty="0" smtClean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областях. Практично </a:t>
            </a:r>
            <a:r>
              <a:rPr lang="ru-RU" dirty="0" err="1"/>
              <a:t>жодна</a:t>
            </a:r>
            <a:r>
              <a:rPr lang="ru-RU" dirty="0"/>
              <a:t> складна </a:t>
            </a:r>
            <a:r>
              <a:rPr lang="ru-RU" dirty="0" err="1"/>
              <a:t>друкована</a:t>
            </a:r>
            <a:r>
              <a:rPr lang="ru-RU" dirty="0"/>
              <a:t> плата не обходиться без </a:t>
            </a:r>
            <a:r>
              <a:rPr lang="ru-RU" dirty="0" err="1"/>
              <a:t>термісторів</a:t>
            </a:r>
            <a:r>
              <a:rPr lang="ru-RU" dirty="0"/>
              <a:t>. Вони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температурних</a:t>
            </a:r>
            <a:r>
              <a:rPr lang="ru-RU" dirty="0"/>
              <a:t> датчиках, термометрах, практично в будь-</a:t>
            </a:r>
            <a:r>
              <a:rPr lang="ru-RU" dirty="0" err="1"/>
              <a:t>якій</a:t>
            </a:r>
            <a:r>
              <a:rPr lang="ru-RU" dirty="0"/>
              <a:t>, </a:t>
            </a:r>
            <a:r>
              <a:rPr lang="ru-RU" dirty="0" err="1"/>
              <a:t>зв'язаній</a:t>
            </a:r>
            <a:r>
              <a:rPr lang="ru-RU" dirty="0"/>
              <a:t> з </a:t>
            </a:r>
            <a:r>
              <a:rPr lang="ru-RU" dirty="0" err="1"/>
              <a:t>температурними</a:t>
            </a:r>
            <a:r>
              <a:rPr lang="ru-RU" dirty="0"/>
              <a:t> режимами, </a:t>
            </a:r>
            <a:r>
              <a:rPr lang="ru-RU" dirty="0" err="1"/>
              <a:t>електроніці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2290" name="Picture 2" descr="C:\Users\user\Documents\1307217222_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382"/>
            <a:ext cx="3815139" cy="181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2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cuments\fotorezistor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75282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Напівпровідникові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. </a:t>
            </a:r>
            <a:r>
              <a:rPr lang="vi-VN" dirty="0" smtClean="0"/>
              <a:t>Фоторези́стор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5112568" cy="4788024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uk-UA" dirty="0" smtClean="0">
                <a:solidFill>
                  <a:schemeClr val="accent6"/>
                </a:solidFill>
              </a:rPr>
              <a:t>	</a:t>
            </a:r>
            <a:r>
              <a:rPr lang="vi-VN" b="1" dirty="0" smtClean="0">
                <a:solidFill>
                  <a:schemeClr val="tx1">
                    <a:lumMod val="75000"/>
                  </a:schemeClr>
                </a:solidFill>
              </a:rPr>
              <a:t>Фоторези́стор</a:t>
            </a:r>
            <a:r>
              <a:rPr lang="vi-VN" dirty="0">
                <a:solidFill>
                  <a:schemeClr val="tx1">
                    <a:lumMod val="75000"/>
                  </a:schemeClr>
                </a:solidFill>
              </a:rPr>
              <a:t>— елемент електричного кола, який змінює свій опір при освітленні.Принцип дії фоторезистора оснований на явищі фотопровідності— зменшенні опору напівпровідника при збудженні носіїв заряду світлом.Найпопулярнішим напівпровідником, на основі якого виготовляються фоторезистори, є </a:t>
            </a:r>
            <a:r>
              <a:rPr lang="en-US" dirty="0" err="1">
                <a:solidFill>
                  <a:schemeClr val="tx1">
                    <a:lumMod val="75000"/>
                  </a:schemeClr>
                </a:solidFill>
              </a:rPr>
              <a:t>CdS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lang="vi-VN" dirty="0">
                <a:solidFill>
                  <a:schemeClr val="tx1">
                    <a:lumMod val="75000"/>
                  </a:schemeClr>
                </a:solidFill>
              </a:rPr>
              <a:t>Фоторезистори застосовуються у фотоелементах, які автоматично включають вуличне освітлення в сутінках, у турнікетах метро тощо.</a:t>
            </a:r>
          </a:p>
          <a:p>
            <a:pPr marL="64008" indent="0">
              <a:buNone/>
            </a:pPr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vi-VN" dirty="0" smtClean="0">
                <a:solidFill>
                  <a:schemeClr val="tx1">
                    <a:lumMod val="75000"/>
                  </a:schemeClr>
                </a:solidFill>
              </a:rPr>
              <a:t>Основним </a:t>
            </a:r>
            <a:r>
              <a:rPr lang="vi-VN" dirty="0">
                <a:solidFill>
                  <a:schemeClr val="tx1">
                    <a:lumMod val="75000"/>
                  </a:schemeClr>
                </a:solidFill>
              </a:rPr>
              <a:t>елементом фоторезистора являється напівпровідниковий світлочутливий шар напівпровідника, який може бути виконаний у вигляді монокристалічної або полікристалічної пластини </a:t>
            </a:r>
            <a:r>
              <a:rPr lang="vi-VN" dirty="0" smtClean="0">
                <a:solidFill>
                  <a:schemeClr val="tx1">
                    <a:lumMod val="75000"/>
                  </a:schemeClr>
                </a:solidFill>
              </a:rPr>
              <a:t>напівпровідника </a:t>
            </a:r>
            <a:r>
              <a:rPr lang="vi-VN" dirty="0">
                <a:solidFill>
                  <a:schemeClr val="tx1">
                    <a:lumMod val="75000"/>
                  </a:schemeClr>
                </a:solidFill>
              </a:rPr>
              <a:t>або у вигляді полікристалічної плівки, яка нанесена на діелектрич-ну підложку. </a:t>
            </a:r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1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user\Documents\олло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649" y="0"/>
            <a:ext cx="4261913" cy="3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619242">
            <a:off x="-510020" y="-193748"/>
            <a:ext cx="8229600" cy="1399032"/>
          </a:xfrm>
        </p:spPr>
        <p:txBody>
          <a:bodyPr>
            <a:normAutofit/>
          </a:bodyPr>
          <a:lstStyle/>
          <a:p>
            <a:r>
              <a:rPr lang="ru-RU" sz="2400" dirty="0" err="1"/>
              <a:t>Напівпровідникові</a:t>
            </a:r>
            <a:r>
              <a:rPr lang="ru-RU" sz="2400" dirty="0"/>
              <a:t> </a:t>
            </a:r>
            <a:r>
              <a:rPr lang="ru-RU" sz="2400" dirty="0" err="1"/>
              <a:t>прилади</a:t>
            </a:r>
            <a:r>
              <a:rPr lang="ru-RU" sz="2400" dirty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vi-VN" sz="2400" dirty="0" smtClean="0"/>
              <a:t>Органі́чний світлодіо́д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pic>
        <p:nvPicPr>
          <p:cNvPr id="14338" name="Picture 2" descr="C:\Users\user\Documents\i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705" y="3401616"/>
            <a:ext cx="4253857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4295089" cy="4968552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uk-UA" dirty="0" smtClean="0"/>
              <a:t>	</a:t>
            </a:r>
            <a:r>
              <a:rPr lang="vi-VN" dirty="0" smtClean="0"/>
              <a:t>Органі́чний </a:t>
            </a:r>
            <a:r>
              <a:rPr lang="vi-VN" dirty="0"/>
              <a:t>світлодіо́д (або </a:t>
            </a:r>
            <a:r>
              <a:rPr lang="en-US" dirty="0"/>
              <a:t>OLED)— </a:t>
            </a:r>
            <a:r>
              <a:rPr lang="vi-VN" dirty="0"/>
              <a:t>світлодіод, в якому електролю-мінесценція відбувається в шарі органічного напівпровідника, розташо-ваного між двома електродами.</a:t>
            </a:r>
          </a:p>
          <a:p>
            <a:pPr marL="64008" indent="0">
              <a:buNone/>
            </a:pPr>
            <a:r>
              <a:rPr lang="uk-UA" dirty="0" smtClean="0"/>
              <a:t>	</a:t>
            </a:r>
            <a:r>
              <a:rPr lang="vi-VN" dirty="0" smtClean="0"/>
              <a:t>Застосування</a:t>
            </a:r>
            <a:r>
              <a:rPr lang="vi-VN" dirty="0"/>
              <a:t>: Органічні світлодіо-ди забезпечують високу яскравість, покривають увесь видимий спектр і є дуже дешевими при виробництві. </a:t>
            </a:r>
            <a:r>
              <a:rPr lang="vi-VN" dirty="0" smtClean="0"/>
              <a:t>Такі </a:t>
            </a:r>
            <a:r>
              <a:rPr lang="vi-VN" dirty="0"/>
              <a:t>пристрої випускаються фірмами Піонер, Моторола, </a:t>
            </a:r>
            <a:r>
              <a:rPr lang="en-US" dirty="0"/>
              <a:t>Sony Ericson </a:t>
            </a:r>
            <a:r>
              <a:rPr lang="vi-VN" dirty="0"/>
              <a:t>і </a:t>
            </a:r>
            <a:r>
              <a:rPr lang="en-US" dirty="0"/>
              <a:t>Samsung.</a:t>
            </a:r>
          </a:p>
          <a:p>
            <a:pPr marL="64008" indent="0">
              <a:buNone/>
            </a:pPr>
            <a:endParaRPr lang="en-US" dirty="0"/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03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664" y="0"/>
            <a:ext cx="3359893" cy="325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Використана</a:t>
            </a:r>
            <a:r>
              <a:rPr lang="ru-RU" dirty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 err="1"/>
              <a:t>Бушок</a:t>
            </a:r>
            <a:r>
              <a:rPr lang="ru-RU" dirty="0"/>
              <a:t> Г.Ф. (</a:t>
            </a:r>
            <a:r>
              <a:rPr lang="ru-RU" dirty="0" err="1"/>
              <a:t>Бушок</a:t>
            </a:r>
            <a:r>
              <a:rPr lang="ru-RU" dirty="0"/>
              <a:t>, </a:t>
            </a:r>
            <a:r>
              <a:rPr lang="ru-RU" dirty="0" err="1"/>
              <a:t>Григорій</a:t>
            </a:r>
            <a:r>
              <a:rPr lang="ru-RU" dirty="0"/>
              <a:t> Федорович) Курс </a:t>
            </a:r>
            <a:r>
              <a:rPr lang="ru-RU" dirty="0" err="1"/>
              <a:t>фізики</a:t>
            </a:r>
            <a:r>
              <a:rPr lang="ru-RU" dirty="0"/>
              <a:t>: У </a:t>
            </a:r>
            <a:r>
              <a:rPr lang="ru-RU" dirty="0" err="1"/>
              <a:t>двох</a:t>
            </a:r>
            <a:r>
              <a:rPr lang="ru-RU" dirty="0"/>
              <a:t> книгах: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підручник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фізико</a:t>
            </a:r>
            <a:r>
              <a:rPr lang="ru-RU" dirty="0"/>
              <a:t>-мат. спец.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Кн.2. Оптика. </a:t>
            </a:r>
            <a:r>
              <a:rPr lang="ru-RU" dirty="0" err="1"/>
              <a:t>Фізика</a:t>
            </a:r>
            <a:r>
              <a:rPr lang="ru-RU" dirty="0"/>
              <a:t> атома і атомного ядра. </a:t>
            </a:r>
            <a:r>
              <a:rPr lang="ru-RU" dirty="0" err="1"/>
              <a:t>Молекулярна</a:t>
            </a:r>
            <a:r>
              <a:rPr lang="ru-RU" dirty="0"/>
              <a:t> </a:t>
            </a:r>
            <a:r>
              <a:rPr lang="ru-RU" dirty="0" err="1"/>
              <a:t>фізика</a:t>
            </a:r>
            <a:r>
              <a:rPr lang="ru-RU" dirty="0"/>
              <a:t> і </a:t>
            </a:r>
            <a:r>
              <a:rPr lang="ru-RU" dirty="0" err="1"/>
              <a:t>термодинаміка</a:t>
            </a:r>
            <a:r>
              <a:rPr lang="ru-RU" dirty="0"/>
              <a:t>/ </a:t>
            </a:r>
            <a:r>
              <a:rPr lang="ru-RU" dirty="0" err="1"/>
              <a:t>Г.Ф.Бушок</a:t>
            </a:r>
            <a:r>
              <a:rPr lang="ru-RU" dirty="0"/>
              <a:t>, </a:t>
            </a:r>
            <a:r>
              <a:rPr lang="ru-RU" dirty="0" err="1"/>
              <a:t>Є.Ф.Венгер</a:t>
            </a:r>
            <a:r>
              <a:rPr lang="ru-RU" dirty="0"/>
              <a:t>.- К.: </a:t>
            </a:r>
            <a:r>
              <a:rPr lang="ru-RU" dirty="0" err="1"/>
              <a:t>Либідь</a:t>
            </a:r>
            <a:r>
              <a:rPr lang="ru-RU" dirty="0"/>
              <a:t>, 2001.- 424с.</a:t>
            </a:r>
          </a:p>
          <a:p>
            <a:endParaRPr lang="ru-RU" dirty="0"/>
          </a:p>
          <a:p>
            <a:pPr marL="64008" indent="0">
              <a:buNone/>
            </a:pPr>
            <a:r>
              <a:rPr lang="ru-RU" dirty="0" smtClean="0"/>
              <a:t>2.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фізика</a:t>
            </a:r>
            <a:r>
              <a:rPr lang="ru-RU" dirty="0"/>
              <a:t>. </a:t>
            </a:r>
            <a:r>
              <a:rPr lang="ru-RU" dirty="0" err="1"/>
              <a:t>Механіка</a:t>
            </a:r>
            <a:r>
              <a:rPr lang="ru-RU" dirty="0"/>
              <a:t>.- К.: НАУ, 2003.- 40с.</a:t>
            </a:r>
          </a:p>
          <a:p>
            <a:endParaRPr lang="ru-RU" dirty="0"/>
          </a:p>
          <a:p>
            <a:pPr marL="64008" indent="0">
              <a:buNone/>
            </a:pPr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err="1"/>
              <a:t>Фізика</a:t>
            </a:r>
            <a:r>
              <a:rPr lang="ru-RU" dirty="0"/>
              <a:t> 7-11 </a:t>
            </a:r>
            <a:r>
              <a:rPr lang="ru-RU" dirty="0" err="1"/>
              <a:t>класи</a:t>
            </a:r>
            <a:r>
              <a:rPr lang="ru-RU" dirty="0"/>
              <a:t>.- К.: </a:t>
            </a:r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2001.- 95с.</a:t>
            </a:r>
          </a:p>
          <a:p>
            <a:endParaRPr lang="ru-RU" dirty="0"/>
          </a:p>
          <a:p>
            <a:pPr marL="64008" indent="0">
              <a:buNone/>
            </a:pPr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err="1"/>
              <a:t>Вісник</a:t>
            </a:r>
            <a:r>
              <a:rPr lang="ru-RU" dirty="0"/>
              <a:t> </a:t>
            </a:r>
            <a:r>
              <a:rPr lang="ru-RU" dirty="0" err="1"/>
              <a:t>Прикарпатського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 Сер.:</a:t>
            </a:r>
            <a:r>
              <a:rPr lang="ru-RU" dirty="0" err="1"/>
              <a:t>Математика.Фізика</a:t>
            </a:r>
            <a:r>
              <a:rPr lang="ru-RU" dirty="0"/>
              <a:t>. </a:t>
            </a:r>
            <a:r>
              <a:rPr lang="ru-RU" dirty="0" err="1"/>
              <a:t>Хімія</a:t>
            </a:r>
            <a:r>
              <a:rPr lang="ru-RU" dirty="0"/>
              <a:t>.- </a:t>
            </a:r>
            <a:r>
              <a:rPr lang="ru-RU" dirty="0" err="1"/>
              <a:t>Івано-Франківськ</a:t>
            </a:r>
            <a:r>
              <a:rPr lang="ru-RU" dirty="0"/>
              <a:t>: </a:t>
            </a:r>
            <a:r>
              <a:rPr lang="ru-RU" dirty="0" err="1"/>
              <a:t>Плай</a:t>
            </a:r>
            <a:r>
              <a:rPr lang="ru-RU" dirty="0"/>
              <a:t>, 1999.- 158с.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Коршак </a:t>
            </a:r>
            <a:r>
              <a:rPr lang="ru-RU" dirty="0" err="1"/>
              <a:t>Евген</a:t>
            </a:r>
            <a:r>
              <a:rPr lang="ru-RU" dirty="0"/>
              <a:t> </a:t>
            </a:r>
            <a:r>
              <a:rPr lang="ru-RU" dirty="0" err="1"/>
              <a:t>Васильович</a:t>
            </a:r>
            <a:r>
              <a:rPr lang="ru-RU" dirty="0"/>
              <a:t>, Ляшенко </a:t>
            </a:r>
            <a:r>
              <a:rPr lang="ru-RU" dirty="0" err="1"/>
              <a:t>О.І.,Савченко</a:t>
            </a:r>
            <a:r>
              <a:rPr lang="ru-RU" dirty="0"/>
              <a:t> В.Ф. </a:t>
            </a:r>
            <a:r>
              <a:rPr lang="ru-RU" dirty="0" err="1"/>
              <a:t>Фізика</a:t>
            </a:r>
            <a:r>
              <a:rPr lang="ru-RU" dirty="0"/>
              <a:t>. 7 </a:t>
            </a:r>
            <a:r>
              <a:rPr lang="ru-RU" dirty="0" err="1"/>
              <a:t>клас</a:t>
            </a:r>
            <a:r>
              <a:rPr lang="ru-RU" dirty="0"/>
              <a:t>.- К., </a:t>
            </a:r>
            <a:r>
              <a:rPr lang="ru-RU" dirty="0" err="1"/>
              <a:t>Ірпінь</a:t>
            </a:r>
            <a:r>
              <a:rPr lang="ru-RU" dirty="0"/>
              <a:t>.: ВТФ "Перун", 2000.- 160с.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 err="1"/>
              <a:t>Молекулярна</a:t>
            </a:r>
            <a:r>
              <a:rPr lang="ru-RU" dirty="0"/>
              <a:t> </a:t>
            </a:r>
            <a:r>
              <a:rPr lang="ru-RU" dirty="0" err="1"/>
              <a:t>фізика</a:t>
            </a:r>
            <a:r>
              <a:rPr lang="ru-RU" dirty="0"/>
              <a:t> і </a:t>
            </a:r>
            <a:r>
              <a:rPr lang="ru-RU" dirty="0" err="1"/>
              <a:t>термодинаміка</a:t>
            </a:r>
            <a:r>
              <a:rPr lang="ru-RU" dirty="0"/>
              <a:t>: Метод. </a:t>
            </a:r>
            <a:r>
              <a:rPr lang="ru-RU" dirty="0" err="1"/>
              <a:t>вказівки</a:t>
            </a:r>
            <a:r>
              <a:rPr lang="ru-RU" dirty="0"/>
              <a:t> /Уклад.: </a:t>
            </a:r>
            <a:r>
              <a:rPr lang="ru-RU" dirty="0" err="1"/>
              <a:t>Л.М.Шейко</a:t>
            </a:r>
            <a:r>
              <a:rPr lang="ru-RU" dirty="0"/>
              <a:t>, </a:t>
            </a:r>
            <a:r>
              <a:rPr lang="ru-RU" dirty="0" err="1"/>
              <a:t>В.Л.Сніжний</a:t>
            </a:r>
            <a:r>
              <a:rPr lang="ru-RU" dirty="0"/>
              <a:t>.- </a:t>
            </a:r>
            <a:r>
              <a:rPr lang="ru-RU" dirty="0" err="1"/>
              <a:t>Запоріжжя</a:t>
            </a:r>
            <a:r>
              <a:rPr lang="ru-RU" dirty="0"/>
              <a:t>: ЗДУ, 1997.- 145с.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2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/>
          </a:bodyPr>
          <a:lstStyle/>
          <a:p>
            <a:r>
              <a:rPr lang="ru-RU" dirty="0"/>
              <a:t>План.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72000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1) Вступ.</a:t>
            </a:r>
          </a:p>
          <a:p>
            <a:endParaRPr lang="ru-RU" dirty="0"/>
          </a:p>
          <a:p>
            <a:r>
              <a:rPr lang="ru-RU" dirty="0"/>
              <a:t>2)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напівпровідник</a:t>
            </a:r>
            <a:r>
              <a:rPr lang="ru-RU" dirty="0"/>
              <a:t>?</a:t>
            </a:r>
          </a:p>
          <a:p>
            <a:endParaRPr lang="ru-RU" dirty="0"/>
          </a:p>
          <a:p>
            <a:r>
              <a:rPr lang="ru-RU" dirty="0"/>
              <a:t>3)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4) </a:t>
            </a:r>
            <a:r>
              <a:rPr lang="ru-RU" dirty="0" err="1"/>
              <a:t>Напівпровідникові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/>
              <a:t>Список </a:t>
            </a:r>
            <a:r>
              <a:rPr lang="ru-RU" dirty="0" err="1"/>
              <a:t>літератури</a:t>
            </a:r>
            <a:r>
              <a:rPr lang="ru-RU" dirty="0"/>
              <a:t> і </a:t>
            </a:r>
            <a:r>
              <a:rPr lang="ru-RU" dirty="0" err="1"/>
              <a:t>додатків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6" name="Picture 4" descr="C:\Program Files (x86)\Microsoft Office\MEDIA\CAGCAT10\j02346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988" y="0"/>
            <a:ext cx="3214666" cy="31312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0771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5482952" cy="4572000"/>
          </a:xfrm>
        </p:spPr>
        <p:txBody>
          <a:bodyPr>
            <a:normAutofit fontScale="25000" lnSpcReduction="20000"/>
          </a:bodyPr>
          <a:lstStyle/>
          <a:p>
            <a:pPr marL="64008" indent="0">
              <a:buNone/>
            </a:pPr>
            <a:r>
              <a:rPr lang="ru-RU" sz="3400" dirty="0" smtClean="0"/>
              <a:t>	</a:t>
            </a:r>
            <a:r>
              <a:rPr lang="ru-RU" sz="6400" dirty="0" smtClean="0"/>
              <a:t>За </a:t>
            </a:r>
            <a:r>
              <a:rPr lang="ru-RU" sz="6400" dirty="0"/>
              <a:t>50 рок</a:t>
            </a:r>
            <a:r>
              <a:rPr lang="en-US" sz="6400" dirty="0" err="1"/>
              <a:t>i</a:t>
            </a:r>
            <a:r>
              <a:rPr lang="ru-RU" sz="6400" dirty="0"/>
              <a:t>в </a:t>
            </a:r>
            <a:r>
              <a:rPr lang="ru-RU" sz="6400" dirty="0" err="1"/>
              <a:t>застосування</a:t>
            </a:r>
            <a:r>
              <a:rPr lang="ru-RU" sz="6400" dirty="0"/>
              <a:t> транзистор</a:t>
            </a:r>
            <a:r>
              <a:rPr lang="en-US" sz="6400" dirty="0" err="1"/>
              <a:t>i</a:t>
            </a:r>
            <a:r>
              <a:rPr lang="ru-RU" sz="6400" dirty="0"/>
              <a:t>в у них не </a:t>
            </a:r>
            <a:r>
              <a:rPr lang="ru-RU" sz="6400" dirty="0" err="1"/>
              <a:t>з'явилося</a:t>
            </a:r>
            <a:r>
              <a:rPr lang="ru-RU" sz="6400" dirty="0"/>
              <a:t> </a:t>
            </a:r>
            <a:r>
              <a:rPr lang="ru-RU" sz="6400" dirty="0" err="1"/>
              <a:t>серйозних</a:t>
            </a:r>
            <a:r>
              <a:rPr lang="ru-RU" sz="6400" dirty="0"/>
              <a:t> конкурент</a:t>
            </a:r>
            <a:r>
              <a:rPr lang="en-US" sz="6400" dirty="0" err="1"/>
              <a:t>i</a:t>
            </a:r>
            <a:r>
              <a:rPr lang="ru-RU" sz="6400" dirty="0"/>
              <a:t>в. </a:t>
            </a:r>
            <a:r>
              <a:rPr lang="ru-RU" sz="6400" dirty="0" err="1"/>
              <a:t>Постає</a:t>
            </a:r>
            <a:r>
              <a:rPr lang="ru-RU" sz="6400" dirty="0"/>
              <a:t> </a:t>
            </a:r>
            <a:r>
              <a:rPr lang="ru-RU" sz="6400" dirty="0" err="1"/>
              <a:t>запитання</a:t>
            </a:r>
            <a:r>
              <a:rPr lang="ru-RU" sz="6400" dirty="0"/>
              <a:t> - </a:t>
            </a:r>
            <a:r>
              <a:rPr lang="ru-RU" sz="6400" dirty="0" err="1"/>
              <a:t>хто</a:t>
            </a:r>
            <a:r>
              <a:rPr lang="ru-RU" sz="6400" dirty="0"/>
              <a:t> ж </a:t>
            </a:r>
            <a:r>
              <a:rPr lang="ru-RU" sz="6400" dirty="0" err="1"/>
              <a:t>був</a:t>
            </a:r>
            <a:r>
              <a:rPr lang="ru-RU" sz="6400" dirty="0"/>
              <a:t> </a:t>
            </a:r>
            <a:r>
              <a:rPr lang="ru-RU" sz="6400" dirty="0" err="1"/>
              <a:t>першов</a:t>
            </a:r>
            <a:r>
              <a:rPr lang="en-US" sz="6400" dirty="0" err="1"/>
              <a:t>i</a:t>
            </a:r>
            <a:r>
              <a:rPr lang="ru-RU" sz="6400" dirty="0" err="1" smtClean="0"/>
              <a:t>дкривачем</a:t>
            </a:r>
            <a:r>
              <a:rPr lang="ru-RU" sz="6400" dirty="0" smtClean="0"/>
              <a:t> </a:t>
            </a:r>
            <a:r>
              <a:rPr lang="ru-RU" sz="6400" dirty="0"/>
              <a:t>ф</a:t>
            </a:r>
            <a:r>
              <a:rPr lang="en-US" sz="6400" dirty="0" err="1"/>
              <a:t>i</a:t>
            </a:r>
            <a:r>
              <a:rPr lang="ru-RU" sz="6400" dirty="0" err="1"/>
              <a:t>зичних</a:t>
            </a:r>
            <a:r>
              <a:rPr lang="ru-RU" sz="6400" dirty="0"/>
              <a:t> </a:t>
            </a:r>
            <a:r>
              <a:rPr lang="ru-RU" sz="6400" dirty="0" err="1"/>
              <a:t>ефект</a:t>
            </a:r>
            <a:r>
              <a:rPr lang="en-US" sz="6400" dirty="0" err="1"/>
              <a:t>i</a:t>
            </a:r>
            <a:r>
              <a:rPr lang="ru-RU" sz="6400" dirty="0"/>
              <a:t>в, на </a:t>
            </a:r>
            <a:r>
              <a:rPr lang="ru-RU" sz="6400" dirty="0" err="1"/>
              <a:t>використанн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яких</a:t>
            </a:r>
            <a:r>
              <a:rPr lang="ru-RU" sz="6400" dirty="0"/>
              <a:t> </a:t>
            </a:r>
            <a:r>
              <a:rPr lang="ru-RU" sz="6400" dirty="0" err="1"/>
              <a:t>грунтується</a:t>
            </a:r>
            <a:r>
              <a:rPr lang="ru-RU" sz="6400" dirty="0"/>
              <a:t> д</a:t>
            </a:r>
            <a:r>
              <a:rPr lang="en-US" sz="6400" dirty="0" err="1"/>
              <a:t>i</a:t>
            </a:r>
            <a:r>
              <a:rPr lang="ru-RU" sz="6400" dirty="0"/>
              <a:t>я </a:t>
            </a:r>
            <a:r>
              <a:rPr lang="ru-RU" sz="6400" dirty="0" smtClean="0"/>
              <a:t>транзистора</a:t>
            </a:r>
            <a:r>
              <a:rPr lang="ru-RU" sz="6400" dirty="0"/>
              <a:t>? </a:t>
            </a:r>
            <a:r>
              <a:rPr lang="ru-RU" sz="6400" dirty="0" err="1"/>
              <a:t>Це</a:t>
            </a:r>
            <a:r>
              <a:rPr lang="ru-RU" sz="6400" dirty="0"/>
              <a:t> </a:t>
            </a:r>
            <a:r>
              <a:rPr lang="ru-RU" sz="6400" dirty="0" err="1"/>
              <a:t>ще</a:t>
            </a:r>
            <a:r>
              <a:rPr lang="ru-RU" sz="6400" dirty="0"/>
              <a:t> одна "б</a:t>
            </a:r>
            <a:r>
              <a:rPr lang="en-US" sz="6400" dirty="0" err="1"/>
              <a:t>i</a:t>
            </a:r>
            <a:r>
              <a:rPr lang="ru-RU" sz="6400" dirty="0"/>
              <a:t>ла </a:t>
            </a:r>
            <a:r>
              <a:rPr lang="ru-RU" sz="6400" dirty="0" err="1"/>
              <a:t>пляма</a:t>
            </a:r>
            <a:r>
              <a:rPr lang="ru-RU" sz="6400" dirty="0"/>
              <a:t>" у </a:t>
            </a:r>
            <a:r>
              <a:rPr lang="ru-RU" sz="6400" dirty="0" err="1"/>
              <a:t>розвитку</a:t>
            </a:r>
            <a:r>
              <a:rPr lang="ru-RU" sz="6400" dirty="0"/>
              <a:t> </a:t>
            </a:r>
            <a:r>
              <a:rPr lang="en-US" sz="6400" dirty="0" err="1"/>
              <a:t>i</a:t>
            </a:r>
            <a:r>
              <a:rPr lang="ru-RU" sz="6400" dirty="0" err="1"/>
              <a:t>нформац</a:t>
            </a:r>
            <a:r>
              <a:rPr lang="en-US" sz="6400" dirty="0" err="1"/>
              <a:t>i</a:t>
            </a:r>
            <a:r>
              <a:rPr lang="ru-RU" sz="6400" dirty="0" err="1"/>
              <a:t>йних</a:t>
            </a:r>
            <a:r>
              <a:rPr lang="ru-RU" sz="6400" dirty="0"/>
              <a:t> технолог</a:t>
            </a:r>
            <a:r>
              <a:rPr lang="en-US" sz="6400" dirty="0" err="1"/>
              <a:t>i</a:t>
            </a:r>
            <a:r>
              <a:rPr lang="ru-RU" sz="6400" dirty="0"/>
              <a:t>й в </a:t>
            </a:r>
            <a:r>
              <a:rPr lang="ru-RU" sz="6400" dirty="0" err="1"/>
              <a:t>Україн</a:t>
            </a:r>
            <a:r>
              <a:rPr lang="en-US" sz="6400" dirty="0" err="1"/>
              <a:t>i</a:t>
            </a:r>
            <a:r>
              <a:rPr lang="en-US" sz="6400" dirty="0"/>
              <a:t>. </a:t>
            </a:r>
            <a:r>
              <a:rPr lang="ru-RU" sz="6400" dirty="0"/>
              <a:t>Вона </a:t>
            </a:r>
            <a:r>
              <a:rPr lang="ru-RU" sz="6400" dirty="0" err="1"/>
              <a:t>пов'язана</a:t>
            </a:r>
            <a:r>
              <a:rPr lang="ru-RU" sz="6400" dirty="0"/>
              <a:t> з д</a:t>
            </a:r>
            <a:r>
              <a:rPr lang="en-US" sz="6400" dirty="0" err="1"/>
              <a:t>i</a:t>
            </a:r>
            <a:r>
              <a:rPr lang="ru-RU" sz="6400" dirty="0" err="1"/>
              <a:t>яльн</a:t>
            </a:r>
            <a:r>
              <a:rPr lang="en-US" sz="6400" dirty="0" err="1"/>
              <a:t>i</a:t>
            </a:r>
            <a:r>
              <a:rPr lang="ru-RU" sz="6400" dirty="0" err="1"/>
              <a:t>стю</a:t>
            </a:r>
            <a:r>
              <a:rPr lang="ru-RU" sz="6400" dirty="0"/>
              <a:t> </a:t>
            </a:r>
            <a:r>
              <a:rPr lang="ru-RU" sz="6400" dirty="0" err="1"/>
              <a:t>видатного</a:t>
            </a:r>
            <a:r>
              <a:rPr lang="ru-RU" sz="6400" dirty="0"/>
              <a:t> </a:t>
            </a:r>
            <a:r>
              <a:rPr lang="ru-RU" sz="6400" dirty="0" err="1"/>
              <a:t>українського</a:t>
            </a:r>
            <a:r>
              <a:rPr lang="ru-RU" sz="6400" dirty="0"/>
              <a:t> ф</a:t>
            </a:r>
            <a:r>
              <a:rPr lang="en-US" sz="6400" dirty="0" err="1"/>
              <a:t>i</a:t>
            </a:r>
            <a:r>
              <a:rPr lang="ru-RU" sz="6400" dirty="0" err="1"/>
              <a:t>зика</a:t>
            </a:r>
            <a:r>
              <a:rPr lang="ru-RU" sz="6400" dirty="0"/>
              <a:t> Вадима </a:t>
            </a:r>
            <a:r>
              <a:rPr lang="ru-RU" sz="6400" dirty="0" err="1"/>
              <a:t>Євгеновича</a:t>
            </a:r>
            <a:r>
              <a:rPr lang="ru-RU" sz="6400" dirty="0"/>
              <a:t> </a:t>
            </a:r>
            <a:r>
              <a:rPr lang="ru-RU" sz="6400" dirty="0" err="1"/>
              <a:t>Лашкарьова</a:t>
            </a:r>
            <a:r>
              <a:rPr lang="ru-RU" sz="6400" dirty="0"/>
              <a:t> (1903 - 1974) (мал. 1). В</a:t>
            </a:r>
            <a:r>
              <a:rPr lang="en-US" sz="6400" dirty="0" err="1"/>
              <a:t>i</a:t>
            </a:r>
            <a:r>
              <a:rPr lang="ru-RU" sz="6400" dirty="0"/>
              <a:t>н по праву </a:t>
            </a:r>
            <a:r>
              <a:rPr lang="ru-RU" sz="6400" dirty="0" err="1"/>
              <a:t>мав</a:t>
            </a:r>
            <a:r>
              <a:rPr lang="ru-RU" sz="6400" dirty="0"/>
              <a:t> </a:t>
            </a:r>
            <a:r>
              <a:rPr lang="ru-RU" sz="6400" dirty="0" err="1"/>
              <a:t>би</a:t>
            </a:r>
            <a:r>
              <a:rPr lang="ru-RU" sz="6400" dirty="0"/>
              <a:t> </a:t>
            </a:r>
            <a:r>
              <a:rPr lang="ru-RU" sz="6400" dirty="0" err="1"/>
              <a:t>одержати</a:t>
            </a:r>
            <a:r>
              <a:rPr lang="ru-RU" sz="6400" dirty="0"/>
              <a:t> </a:t>
            </a:r>
            <a:r>
              <a:rPr lang="ru-RU" sz="6400" dirty="0" err="1"/>
              <a:t>Нобел</a:t>
            </a:r>
            <a:r>
              <a:rPr lang="en-US" sz="6400" dirty="0" err="1"/>
              <a:t>i</a:t>
            </a:r>
            <a:r>
              <a:rPr lang="ru-RU" sz="6400" dirty="0" err="1"/>
              <a:t>вську</a:t>
            </a:r>
            <a:r>
              <a:rPr lang="ru-RU" sz="6400" dirty="0"/>
              <a:t> прем</a:t>
            </a:r>
            <a:r>
              <a:rPr lang="en-US" sz="6400" dirty="0" err="1"/>
              <a:t>i</a:t>
            </a:r>
            <a:r>
              <a:rPr lang="ru-RU" sz="6400" dirty="0"/>
              <a:t>ю з ф</a:t>
            </a:r>
            <a:r>
              <a:rPr lang="en-US" sz="6400" dirty="0" err="1"/>
              <a:t>i</a:t>
            </a:r>
            <a:r>
              <a:rPr lang="ru-RU" sz="6400" dirty="0" err="1"/>
              <a:t>зики</a:t>
            </a:r>
            <a:r>
              <a:rPr lang="ru-RU" sz="6400" dirty="0"/>
              <a:t> за в</a:t>
            </a:r>
            <a:r>
              <a:rPr lang="en-US" sz="6400" dirty="0" err="1"/>
              <a:t>i</a:t>
            </a:r>
            <a:r>
              <a:rPr lang="ru-RU" sz="6400" dirty="0" err="1"/>
              <a:t>дкриття</a:t>
            </a:r>
            <a:r>
              <a:rPr lang="ru-RU" sz="6400" dirty="0"/>
              <a:t> транзисторного </a:t>
            </a:r>
            <a:r>
              <a:rPr lang="ru-RU" sz="6400" dirty="0" err="1"/>
              <a:t>ефекту</a:t>
            </a:r>
            <a:r>
              <a:rPr lang="ru-RU" sz="6400" dirty="0"/>
              <a:t>, </a:t>
            </a:r>
            <a:r>
              <a:rPr lang="ru-RU" sz="6400" dirty="0" err="1"/>
              <a:t>якої</a:t>
            </a:r>
            <a:r>
              <a:rPr lang="ru-RU" sz="6400" dirty="0"/>
              <a:t> в 1956р. </a:t>
            </a:r>
            <a:r>
              <a:rPr lang="ru-RU" sz="6400" dirty="0" err="1"/>
              <a:t>були</a:t>
            </a:r>
            <a:r>
              <a:rPr lang="ru-RU" sz="6400" dirty="0"/>
              <a:t> </a:t>
            </a:r>
            <a:r>
              <a:rPr lang="ru-RU" sz="6400" dirty="0" err="1"/>
              <a:t>удостоєн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американськ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вчен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Джон Бардин, В</a:t>
            </a:r>
            <a:r>
              <a:rPr lang="en-US" sz="6400" dirty="0" err="1"/>
              <a:t>i</a:t>
            </a:r>
            <a:r>
              <a:rPr lang="ru-RU" sz="6400" dirty="0" err="1"/>
              <a:t>льям</a:t>
            </a:r>
            <a:r>
              <a:rPr lang="ru-RU" sz="6400" dirty="0"/>
              <a:t> </a:t>
            </a:r>
            <a:r>
              <a:rPr lang="ru-RU" sz="6400" dirty="0" err="1"/>
              <a:t>Шокл</a:t>
            </a:r>
            <a:r>
              <a:rPr lang="en-US" sz="6400" dirty="0" err="1"/>
              <a:t>i</a:t>
            </a:r>
            <a:r>
              <a:rPr lang="en-US" sz="6400" dirty="0"/>
              <a:t>, </a:t>
            </a:r>
            <a:r>
              <a:rPr lang="ru-RU" sz="6400" dirty="0" err="1"/>
              <a:t>Уолтер</a:t>
            </a:r>
            <a:r>
              <a:rPr lang="ru-RU" sz="6400" dirty="0"/>
              <a:t> </a:t>
            </a:r>
            <a:r>
              <a:rPr lang="ru-RU" sz="6400" dirty="0" err="1"/>
              <a:t>Браттейн</a:t>
            </a:r>
            <a:r>
              <a:rPr lang="ru-RU" sz="6400" dirty="0"/>
              <a:t>.</a:t>
            </a:r>
          </a:p>
          <a:p>
            <a:pPr marL="64008" indent="0">
              <a:buNone/>
            </a:pPr>
            <a:r>
              <a:rPr lang="ru-RU" sz="6400" dirty="0" smtClean="0"/>
              <a:t>	</a:t>
            </a:r>
            <a:r>
              <a:rPr lang="ru-RU" sz="6400" dirty="0" err="1" smtClean="0"/>
              <a:t>Ще</a:t>
            </a:r>
            <a:r>
              <a:rPr lang="ru-RU" sz="6400" dirty="0" smtClean="0"/>
              <a:t> </a:t>
            </a:r>
            <a:r>
              <a:rPr lang="ru-RU" sz="6400" dirty="0"/>
              <a:t>в 1941р. </a:t>
            </a:r>
            <a:r>
              <a:rPr lang="ru-RU" sz="6400" dirty="0" err="1"/>
              <a:t>В.Є.Лашкарьов</a:t>
            </a:r>
            <a:r>
              <a:rPr lang="ru-RU" sz="6400" dirty="0"/>
              <a:t> </a:t>
            </a:r>
            <a:r>
              <a:rPr lang="ru-RU" sz="6400" dirty="0" err="1"/>
              <a:t>надрукував</a:t>
            </a:r>
            <a:r>
              <a:rPr lang="ru-RU" sz="6400" dirty="0"/>
              <a:t> </a:t>
            </a:r>
            <a:r>
              <a:rPr lang="ru-RU" sz="6400" dirty="0" err="1"/>
              <a:t>статтю</a:t>
            </a:r>
            <a:r>
              <a:rPr lang="ru-RU" sz="6400" dirty="0"/>
              <a:t> "</a:t>
            </a:r>
            <a:r>
              <a:rPr lang="ru-RU" sz="6400" dirty="0" err="1"/>
              <a:t>Досл</a:t>
            </a:r>
            <a:r>
              <a:rPr lang="en-US" sz="6400" dirty="0" err="1"/>
              <a:t>i</a:t>
            </a:r>
            <a:r>
              <a:rPr lang="ru-RU" sz="6400" dirty="0" err="1"/>
              <a:t>дження</a:t>
            </a:r>
            <a:r>
              <a:rPr lang="ru-RU" sz="6400" dirty="0"/>
              <a:t> </a:t>
            </a:r>
            <a:r>
              <a:rPr lang="ru-RU" sz="6400" dirty="0" err="1"/>
              <a:t>зап</a:t>
            </a:r>
            <a:r>
              <a:rPr lang="en-US" sz="6400" dirty="0" err="1"/>
              <a:t>i</a:t>
            </a:r>
            <a:r>
              <a:rPr lang="ru-RU" sz="6400" dirty="0" err="1"/>
              <a:t>рних</a:t>
            </a:r>
            <a:r>
              <a:rPr lang="ru-RU" sz="6400" dirty="0"/>
              <a:t> шар</a:t>
            </a:r>
            <a:r>
              <a:rPr lang="en-US" sz="6400" dirty="0" err="1"/>
              <a:t>i</a:t>
            </a:r>
            <a:r>
              <a:rPr lang="ru-RU" sz="6400" dirty="0"/>
              <a:t>в методом </a:t>
            </a:r>
            <a:r>
              <a:rPr lang="ru-RU" sz="6400" dirty="0" err="1"/>
              <a:t>термозонда</a:t>
            </a:r>
            <a:r>
              <a:rPr lang="ru-RU" sz="6400" dirty="0"/>
              <a:t>" 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у </a:t>
            </a:r>
            <a:r>
              <a:rPr lang="ru-RU" sz="6400" dirty="0" err="1"/>
              <a:t>сп</a:t>
            </a:r>
            <a:r>
              <a:rPr lang="en-US" sz="6400" dirty="0" err="1"/>
              <a:t>i</a:t>
            </a:r>
            <a:r>
              <a:rPr lang="ru-RU" sz="6400" dirty="0" err="1"/>
              <a:t>вавторств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з </a:t>
            </a:r>
            <a:r>
              <a:rPr lang="ru-RU" sz="6400" dirty="0" err="1"/>
              <a:t>К.М.Косоноговою</a:t>
            </a:r>
            <a:r>
              <a:rPr lang="ru-RU" sz="6400" dirty="0"/>
              <a:t> - </a:t>
            </a:r>
            <a:r>
              <a:rPr lang="ru-RU" sz="6400" dirty="0" err="1"/>
              <a:t>статтю</a:t>
            </a:r>
            <a:r>
              <a:rPr lang="ru-RU" sz="6400" dirty="0"/>
              <a:t> "</a:t>
            </a:r>
            <a:r>
              <a:rPr lang="ru-RU" sz="6400" dirty="0" err="1"/>
              <a:t>Вплив</a:t>
            </a:r>
            <a:r>
              <a:rPr lang="ru-RU" sz="6400" dirty="0"/>
              <a:t> дом</a:t>
            </a:r>
            <a:r>
              <a:rPr lang="en-US" sz="6400" dirty="0" err="1"/>
              <a:t>i</a:t>
            </a:r>
            <a:r>
              <a:rPr lang="ru-RU" sz="6400" dirty="0"/>
              <a:t>шок на </a:t>
            </a:r>
            <a:r>
              <a:rPr lang="ru-RU" sz="6400" dirty="0" err="1"/>
              <a:t>вентильний</a:t>
            </a:r>
            <a:r>
              <a:rPr lang="ru-RU" sz="6400" dirty="0"/>
              <a:t> </a:t>
            </a:r>
            <a:r>
              <a:rPr lang="ru-RU" sz="6400" dirty="0" err="1"/>
              <a:t>фотоефект</a:t>
            </a:r>
            <a:r>
              <a:rPr lang="ru-RU" sz="6400" dirty="0"/>
              <a:t> у </a:t>
            </a:r>
            <a:r>
              <a:rPr lang="ru-RU" sz="6400" dirty="0" err="1"/>
              <a:t>закису</a:t>
            </a:r>
            <a:r>
              <a:rPr lang="ru-RU" sz="6400" dirty="0"/>
              <a:t> м</a:t>
            </a:r>
            <a:r>
              <a:rPr lang="en-US" sz="6400" dirty="0" err="1"/>
              <a:t>i</a:t>
            </a:r>
            <a:r>
              <a:rPr lang="ru-RU" sz="6400" dirty="0"/>
              <a:t>д</a:t>
            </a:r>
            <a:r>
              <a:rPr lang="en-US" sz="6400" dirty="0" err="1"/>
              <a:t>i</a:t>
            </a:r>
            <a:r>
              <a:rPr lang="en-US" sz="6400" dirty="0"/>
              <a:t>" (</a:t>
            </a:r>
            <a:r>
              <a:rPr lang="ru-RU" sz="6400" dirty="0"/>
              <a:t>там само). В</a:t>
            </a:r>
            <a:r>
              <a:rPr lang="en-US" sz="6400" dirty="0" err="1"/>
              <a:t>i</a:t>
            </a:r>
            <a:r>
              <a:rPr lang="ru-RU" sz="6400" dirty="0"/>
              <a:t>н </a:t>
            </a:r>
            <a:r>
              <a:rPr lang="ru-RU" sz="6400" dirty="0" err="1"/>
              <a:t>встановив</a:t>
            </a:r>
            <a:r>
              <a:rPr lang="ru-RU" sz="6400" dirty="0"/>
              <a:t>, </a:t>
            </a:r>
            <a:r>
              <a:rPr lang="ru-RU" sz="6400" dirty="0" err="1"/>
              <a:t>що</a:t>
            </a:r>
            <a:r>
              <a:rPr lang="ru-RU" sz="6400" dirty="0"/>
              <a:t> </a:t>
            </a:r>
            <a:r>
              <a:rPr lang="ru-RU" sz="6400" dirty="0" err="1"/>
              <a:t>сторони</a:t>
            </a:r>
            <a:r>
              <a:rPr lang="ru-RU" sz="6400" dirty="0"/>
              <a:t> "</a:t>
            </a:r>
            <a:r>
              <a:rPr lang="ru-RU" sz="6400" dirty="0" err="1"/>
              <a:t>зап</a:t>
            </a:r>
            <a:r>
              <a:rPr lang="en-US" sz="6400" dirty="0" err="1"/>
              <a:t>i</a:t>
            </a:r>
            <a:r>
              <a:rPr lang="ru-RU" sz="6400" dirty="0" err="1"/>
              <a:t>рного</a:t>
            </a:r>
            <a:r>
              <a:rPr lang="ru-RU" sz="6400" dirty="0"/>
              <a:t> шару", </a:t>
            </a:r>
            <a:r>
              <a:rPr lang="ru-RU" sz="6400" dirty="0" err="1"/>
              <a:t>розташован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паралельно</a:t>
            </a:r>
            <a:r>
              <a:rPr lang="ru-RU" sz="6400" dirty="0"/>
              <a:t> границ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под</a:t>
            </a:r>
            <a:r>
              <a:rPr lang="en-US" sz="6400" dirty="0" err="1"/>
              <a:t>i</a:t>
            </a:r>
            <a:r>
              <a:rPr lang="ru-RU" sz="6400" dirty="0" err="1"/>
              <a:t>лу</a:t>
            </a:r>
            <a:r>
              <a:rPr lang="ru-RU" sz="6400" dirty="0"/>
              <a:t> м</a:t>
            </a:r>
            <a:r>
              <a:rPr lang="en-US" sz="6400" dirty="0" err="1"/>
              <a:t>i</a:t>
            </a:r>
            <a:r>
              <a:rPr lang="ru-RU" sz="6400" dirty="0" err="1"/>
              <a:t>дь</a:t>
            </a:r>
            <a:r>
              <a:rPr lang="ru-RU" sz="6400" dirty="0"/>
              <a:t> - закис м</a:t>
            </a:r>
            <a:r>
              <a:rPr lang="en-US" sz="6400" dirty="0" err="1"/>
              <a:t>i</a:t>
            </a:r>
            <a:r>
              <a:rPr lang="ru-RU" sz="6400" dirty="0"/>
              <a:t>д</a:t>
            </a:r>
            <a:r>
              <a:rPr lang="en-US" sz="6400" dirty="0" err="1"/>
              <a:t>i</a:t>
            </a:r>
            <a:r>
              <a:rPr lang="en-US" sz="6400" dirty="0"/>
              <a:t>, </a:t>
            </a:r>
            <a:r>
              <a:rPr lang="ru-RU" sz="6400" dirty="0" err="1"/>
              <a:t>мали</a:t>
            </a:r>
            <a:r>
              <a:rPr lang="ru-RU" sz="6400" dirty="0"/>
              <a:t> </a:t>
            </a:r>
            <a:r>
              <a:rPr lang="ru-RU" sz="6400" dirty="0" err="1"/>
              <a:t>протилежн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знаки нос</a:t>
            </a:r>
            <a:r>
              <a:rPr lang="en-US" sz="6400" dirty="0" err="1"/>
              <a:t>i</a:t>
            </a:r>
            <a:r>
              <a:rPr lang="ru-RU" sz="6400" dirty="0" err="1"/>
              <a:t>їв</a:t>
            </a:r>
            <a:r>
              <a:rPr lang="ru-RU" sz="6400" dirty="0"/>
              <a:t> струму. </a:t>
            </a:r>
            <a:r>
              <a:rPr lang="ru-RU" sz="6400" dirty="0" err="1"/>
              <a:t>Це</a:t>
            </a:r>
            <a:r>
              <a:rPr lang="ru-RU" sz="6400" dirty="0"/>
              <a:t> </a:t>
            </a:r>
            <a:r>
              <a:rPr lang="ru-RU" sz="6400" dirty="0" err="1"/>
              <a:t>явище</a:t>
            </a:r>
            <a:r>
              <a:rPr lang="ru-RU" sz="6400" dirty="0"/>
              <a:t> одержало </a:t>
            </a:r>
            <a:r>
              <a:rPr lang="ru-RU" sz="6400" dirty="0" err="1"/>
              <a:t>назву</a:t>
            </a:r>
            <a:r>
              <a:rPr lang="ru-RU" sz="6400" dirty="0"/>
              <a:t> </a:t>
            </a:r>
            <a:r>
              <a:rPr lang="en-US" sz="6400" dirty="0"/>
              <a:t>p-n </a:t>
            </a:r>
            <a:r>
              <a:rPr lang="ru-RU" sz="6400" dirty="0"/>
              <a:t>переходу (</a:t>
            </a:r>
            <a:r>
              <a:rPr lang="en-US" sz="6400" dirty="0"/>
              <a:t>p - </a:t>
            </a:r>
            <a:r>
              <a:rPr lang="ru-RU" sz="6400" dirty="0"/>
              <a:t>в</a:t>
            </a:r>
            <a:r>
              <a:rPr lang="en-US" sz="6400" dirty="0" err="1"/>
              <a:t>i</a:t>
            </a:r>
            <a:r>
              <a:rPr lang="ru-RU" sz="6400" dirty="0"/>
              <a:t>д </a:t>
            </a:r>
            <a:r>
              <a:rPr lang="en-US" sz="6400" dirty="0"/>
              <a:t>positive, n - </a:t>
            </a:r>
            <a:r>
              <a:rPr lang="ru-RU" sz="6400" dirty="0"/>
              <a:t>в</a:t>
            </a:r>
            <a:r>
              <a:rPr lang="en-US" sz="6400" dirty="0" err="1"/>
              <a:t>i</a:t>
            </a:r>
            <a:r>
              <a:rPr lang="ru-RU" sz="6400" dirty="0"/>
              <a:t>д </a:t>
            </a:r>
            <a:r>
              <a:rPr lang="en-US" sz="6400" dirty="0"/>
              <a:t>negative). </a:t>
            </a:r>
            <a:r>
              <a:rPr lang="ru-RU" sz="6400" dirty="0" err="1"/>
              <a:t>В.Є.Лашкарьов</a:t>
            </a:r>
            <a:r>
              <a:rPr lang="ru-RU" sz="6400" dirty="0"/>
              <a:t> </a:t>
            </a:r>
            <a:r>
              <a:rPr lang="ru-RU" sz="6400" dirty="0" err="1"/>
              <a:t>розкрив</a:t>
            </a:r>
            <a:r>
              <a:rPr lang="ru-RU" sz="6400" dirty="0"/>
              <a:t> </a:t>
            </a:r>
            <a:r>
              <a:rPr lang="ru-RU" sz="6400" dirty="0" err="1"/>
              <a:t>також</a:t>
            </a:r>
            <a:r>
              <a:rPr lang="ru-RU" sz="6400" dirty="0"/>
              <a:t> </a:t>
            </a:r>
            <a:r>
              <a:rPr lang="ru-RU" sz="6400" dirty="0" err="1"/>
              <a:t>механ</a:t>
            </a:r>
            <a:r>
              <a:rPr lang="en-US" sz="6400" dirty="0" err="1"/>
              <a:t>i</a:t>
            </a:r>
            <a:r>
              <a:rPr lang="ru-RU" sz="6400" dirty="0" err="1"/>
              <a:t>зм</a:t>
            </a:r>
            <a:r>
              <a:rPr lang="ru-RU" sz="6400" dirty="0"/>
              <a:t> </a:t>
            </a:r>
            <a:r>
              <a:rPr lang="en-US" sz="6400" dirty="0" err="1"/>
              <a:t>i</a:t>
            </a:r>
            <a:r>
              <a:rPr lang="ru-RU" sz="6400" dirty="0" err="1"/>
              <a:t>нжекц</a:t>
            </a:r>
            <a:r>
              <a:rPr lang="en-US" sz="6400" dirty="0" err="1"/>
              <a:t>i</a:t>
            </a:r>
            <a:r>
              <a:rPr lang="ru-RU" sz="6400" dirty="0"/>
              <a:t>ї - </a:t>
            </a:r>
            <a:r>
              <a:rPr lang="ru-RU" sz="6400" dirty="0" err="1"/>
              <a:t>найважлив</a:t>
            </a:r>
            <a:r>
              <a:rPr lang="en-US" sz="6400" dirty="0" err="1"/>
              <a:t>i</a:t>
            </a:r>
            <a:r>
              <a:rPr lang="ru-RU" sz="6400" dirty="0" err="1"/>
              <a:t>шого</a:t>
            </a:r>
            <a:r>
              <a:rPr lang="ru-RU" sz="6400" dirty="0"/>
              <a:t> </a:t>
            </a:r>
            <a:r>
              <a:rPr lang="ru-RU" sz="6400" dirty="0" err="1"/>
              <a:t>явища</a:t>
            </a:r>
            <a:r>
              <a:rPr lang="ru-RU" sz="6400" dirty="0"/>
              <a:t>, на основ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якого</a:t>
            </a:r>
            <a:r>
              <a:rPr lang="ru-RU" sz="6400" dirty="0"/>
              <a:t> д</a:t>
            </a:r>
            <a:r>
              <a:rPr lang="en-US" sz="6400" dirty="0" err="1"/>
              <a:t>i</a:t>
            </a:r>
            <a:r>
              <a:rPr lang="ru-RU" sz="6400" dirty="0" err="1"/>
              <a:t>ють</a:t>
            </a:r>
            <a:r>
              <a:rPr lang="ru-RU" sz="6400" dirty="0"/>
              <a:t> </a:t>
            </a:r>
            <a:r>
              <a:rPr lang="ru-RU" sz="6400" dirty="0" err="1"/>
              <a:t>нап</a:t>
            </a:r>
            <a:r>
              <a:rPr lang="en-US" sz="6400" dirty="0" err="1"/>
              <a:t>i</a:t>
            </a:r>
            <a:r>
              <a:rPr lang="ru-RU" sz="6400" dirty="0" err="1"/>
              <a:t>впров</a:t>
            </a:r>
            <a:r>
              <a:rPr lang="en-US" sz="6400" dirty="0" err="1"/>
              <a:t>i</a:t>
            </a:r>
            <a:r>
              <a:rPr lang="ru-RU" sz="6400" dirty="0" err="1"/>
              <a:t>дников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/>
              <a:t>д</a:t>
            </a:r>
            <a:r>
              <a:rPr lang="en-US" sz="6400" dirty="0" err="1"/>
              <a:t>i</a:t>
            </a:r>
            <a:r>
              <a:rPr lang="ru-RU" sz="6400" dirty="0" err="1"/>
              <a:t>оди</a:t>
            </a:r>
            <a:r>
              <a:rPr lang="ru-RU" sz="6400" dirty="0"/>
              <a:t> </a:t>
            </a:r>
            <a:r>
              <a:rPr lang="en-US" sz="6400" dirty="0" err="1"/>
              <a:t>i</a:t>
            </a:r>
            <a:r>
              <a:rPr lang="en-US" sz="6400" dirty="0"/>
              <a:t> </a:t>
            </a:r>
            <a:r>
              <a:rPr lang="ru-RU" sz="6400" dirty="0" err="1"/>
              <a:t>транзистори</a:t>
            </a:r>
            <a:r>
              <a:rPr lang="ru-RU" sz="6400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1026" name="Picture 2" descr="C:\Users\user\Documents\L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40768"/>
            <a:ext cx="3124312" cy="43204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728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269536">
            <a:off x="-652893" y="105764"/>
            <a:ext cx="8229600" cy="1399032"/>
          </a:xfrm>
        </p:spPr>
        <p:txBody>
          <a:bodyPr>
            <a:normAutofit/>
          </a:bodyPr>
          <a:lstStyle/>
          <a:p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таке</a:t>
            </a:r>
            <a:r>
              <a:rPr lang="ru-RU" sz="3200" dirty="0"/>
              <a:t> </a:t>
            </a:r>
            <a:r>
              <a:rPr lang="ru-RU" sz="3200" dirty="0" err="1"/>
              <a:t>напівпровідник</a:t>
            </a:r>
            <a:r>
              <a:rPr lang="ru-RU" sz="3200" dirty="0"/>
              <a:t>?</a:t>
            </a:r>
          </a:p>
        </p:txBody>
      </p:sp>
      <p:pic>
        <p:nvPicPr>
          <p:cNvPr id="5122" name="Picture 2" descr="C:\Users\user\Documents\poluprovodnik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93377">
            <a:off x="4914912" y="573376"/>
            <a:ext cx="2616798" cy="226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4104456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ми </a:t>
            </a:r>
            <a:r>
              <a:rPr lang="ru-RU" dirty="0" err="1"/>
              <a:t>поділяємо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на </a:t>
            </a:r>
            <a:r>
              <a:rPr lang="ru-RU" dirty="0" err="1"/>
              <a:t>провідники</a:t>
            </a:r>
            <a:r>
              <a:rPr lang="ru-RU" dirty="0"/>
              <a:t>, </a:t>
            </a:r>
            <a:r>
              <a:rPr lang="ru-RU" dirty="0" err="1"/>
              <a:t>діелектрики</a:t>
            </a:r>
            <a:r>
              <a:rPr lang="ru-RU" dirty="0"/>
              <a:t> та </a:t>
            </a:r>
            <a:r>
              <a:rPr lang="ru-RU" dirty="0" err="1"/>
              <a:t>напівпровідники</a:t>
            </a:r>
            <a:r>
              <a:rPr lang="ru-RU" dirty="0"/>
              <a:t>. З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атомами твердого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різний</a:t>
            </a:r>
            <a:r>
              <a:rPr lang="ru-RU" dirty="0"/>
              <a:t> характер. в одних </a:t>
            </a:r>
            <a:r>
              <a:rPr lang="ru-RU" dirty="0" err="1"/>
              <a:t>тілах</a:t>
            </a:r>
            <a:r>
              <a:rPr lang="ru-RU" dirty="0"/>
              <a:t> вона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валентних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,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іони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металів</a:t>
            </a:r>
            <a:r>
              <a:rPr lang="ru-RU" dirty="0"/>
              <a:t>.</a:t>
            </a:r>
          </a:p>
          <a:p>
            <a:pPr marL="64008" indent="0">
              <a:buNone/>
            </a:pPr>
            <a:r>
              <a:rPr lang="ru-RU" dirty="0"/>
              <a:t>	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тілах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досить</a:t>
            </a:r>
            <a:r>
              <a:rPr lang="ru-RU" dirty="0"/>
              <a:t> для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і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провідності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треба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зв'язаним</a:t>
            </a:r>
            <a:r>
              <a:rPr lang="ru-RU" dirty="0"/>
              <a:t> </a:t>
            </a:r>
            <a:r>
              <a:rPr lang="ru-RU" dirty="0" err="1"/>
              <a:t>електронам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Отже</a:t>
            </a:r>
            <a:r>
              <a:rPr lang="ru-RU" dirty="0"/>
              <a:t>, основною </a:t>
            </a:r>
            <a:r>
              <a:rPr lang="ru-RU" dirty="0" err="1"/>
              <a:t>відмінністю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металах</a:t>
            </a:r>
            <a:r>
              <a:rPr lang="ru-RU" dirty="0"/>
              <a:t> практично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валентні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є </a:t>
            </a:r>
            <a:r>
              <a:rPr lang="ru-RU" dirty="0" err="1"/>
              <a:t>вільними</a:t>
            </a:r>
            <a:r>
              <a:rPr lang="ru-RU" dirty="0"/>
              <a:t>, а в </a:t>
            </a:r>
            <a:r>
              <a:rPr lang="ru-RU" dirty="0" err="1"/>
              <a:t>напівпровід-никах</a:t>
            </a:r>
            <a:r>
              <a:rPr lang="ru-RU" dirty="0"/>
              <a:t> – </a:t>
            </a:r>
            <a:r>
              <a:rPr lang="ru-RU" dirty="0" err="1"/>
              <a:t>зв'язаними</a:t>
            </a:r>
            <a:r>
              <a:rPr lang="ru-RU" dirty="0"/>
              <a:t>.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з атомами невелика, тому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вони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у </a:t>
            </a:r>
            <a:r>
              <a:rPr lang="ru-RU" dirty="0" err="1"/>
              <a:t>вільний</a:t>
            </a:r>
            <a:r>
              <a:rPr lang="ru-RU" dirty="0"/>
              <a:t> стан.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69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93279">
            <a:off x="-329465" y="514004"/>
            <a:ext cx="8229600" cy="100126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напівпровідник</a:t>
            </a:r>
            <a:r>
              <a:rPr lang="ru-RU" dirty="0"/>
              <a:t>?</a:t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user\Documents\diod_anod_kat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3105">
            <a:off x="6161327" y="620688"/>
            <a:ext cx="2870274" cy="122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824536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Напівпровідники</a:t>
            </a:r>
            <a:r>
              <a:rPr lang="ru-RU" b="1" dirty="0" smtClean="0"/>
              <a:t> </a:t>
            </a:r>
            <a:r>
              <a:rPr lang="ru-RU" dirty="0"/>
              <a:t>–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провідність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проміжне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діелектриками</a:t>
            </a:r>
            <a:r>
              <a:rPr lang="ru-RU" dirty="0"/>
              <a:t> і </a:t>
            </a:r>
            <a:r>
              <a:rPr lang="ru-RU" dirty="0" err="1"/>
              <a:t>провідниками.У</a:t>
            </a:r>
            <a:r>
              <a:rPr lang="ru-RU" dirty="0"/>
              <a:t> </a:t>
            </a:r>
            <a:r>
              <a:rPr lang="ru-RU" dirty="0" err="1"/>
              <a:t>напівпровідниках</a:t>
            </a:r>
            <a:r>
              <a:rPr lang="ru-RU" dirty="0"/>
              <a:t> при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питомий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не </a:t>
            </a:r>
            <a:r>
              <a:rPr lang="ru-RU" dirty="0" err="1"/>
              <a:t>зростає</a:t>
            </a:r>
            <a:r>
              <a:rPr lang="ru-RU" dirty="0"/>
              <a:t>, як у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провідників</a:t>
            </a:r>
            <a:r>
              <a:rPr lang="ru-RU" dirty="0"/>
              <a:t>, а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en-US" dirty="0" err="1"/>
              <a:t>PbS</a:t>
            </a:r>
            <a:r>
              <a:rPr lang="en-US" dirty="0"/>
              <a:t> , </a:t>
            </a:r>
            <a:r>
              <a:rPr lang="en-US" dirty="0" err="1"/>
              <a:t>CdS</a:t>
            </a:r>
            <a:r>
              <a:rPr lang="en-US" dirty="0"/>
              <a:t>, Si, </a:t>
            </a:r>
            <a:r>
              <a:rPr lang="en-US" dirty="0" err="1"/>
              <a:t>Ge</a:t>
            </a:r>
            <a:r>
              <a:rPr lang="en-US" dirty="0"/>
              <a:t>, Se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). До них в основному належать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з ІІІ, </a:t>
            </a:r>
            <a:r>
              <a:rPr lang="en-US" dirty="0"/>
              <a:t>IV, V </a:t>
            </a:r>
            <a:r>
              <a:rPr lang="ru-RU" dirty="0" err="1"/>
              <a:t>періодів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електропровідність</a:t>
            </a:r>
            <a:r>
              <a:rPr lang="ru-RU" dirty="0"/>
              <a:t> </a:t>
            </a:r>
            <a:r>
              <a:rPr lang="ru-RU" dirty="0" err="1"/>
              <a:t>напівпровідників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r>
              <a:rPr lang="ru-RU" dirty="0" err="1"/>
              <a:t>сильне</a:t>
            </a:r>
            <a:r>
              <a:rPr lang="ru-RU" dirty="0"/>
              <a:t> </a:t>
            </a:r>
            <a:r>
              <a:rPr lang="ru-RU" dirty="0" err="1"/>
              <a:t>електромагнітне</a:t>
            </a:r>
            <a:r>
              <a:rPr lang="ru-RU" dirty="0"/>
              <a:t> поле, потоки </a:t>
            </a:r>
            <a:r>
              <a:rPr lang="ru-RU" dirty="0" err="1"/>
              <a:t>швидких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і т. д. </a:t>
            </a:r>
          </a:p>
          <a:p>
            <a:pPr marL="64008" indent="0">
              <a:buNone/>
            </a:pPr>
            <a:r>
              <a:rPr lang="ru-RU" dirty="0" smtClean="0"/>
              <a:t>		</a:t>
            </a:r>
            <a:r>
              <a:rPr lang="ru-RU" b="1" dirty="0" err="1"/>
              <a:t>Д</a:t>
            </a:r>
            <a:r>
              <a:rPr lang="ru-RU" b="1" dirty="0" err="1" smtClean="0"/>
              <a:t>осл</a:t>
            </a:r>
            <a:r>
              <a:rPr lang="en-US" b="1" dirty="0" err="1"/>
              <a:t>i</a:t>
            </a:r>
            <a:r>
              <a:rPr lang="ru-RU" b="1" dirty="0" err="1"/>
              <a:t>дження</a:t>
            </a:r>
            <a:r>
              <a:rPr lang="ru-RU" b="1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Провідники</a:t>
            </a:r>
            <a:r>
              <a:rPr lang="ru-RU" dirty="0" smtClean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en-US" b="1" dirty="0"/>
              <a:t>p-</a:t>
            </a:r>
            <a:r>
              <a:rPr lang="ru-RU" b="1" dirty="0"/>
              <a:t>типу </a:t>
            </a:r>
            <a:r>
              <a:rPr lang="ru-RU" dirty="0"/>
              <a:t>і </a:t>
            </a:r>
            <a:r>
              <a:rPr lang="en-US" b="1" dirty="0"/>
              <a:t>n-</a:t>
            </a:r>
            <a:r>
              <a:rPr lang="ru-RU" b="1" dirty="0"/>
              <a:t>типу</a:t>
            </a:r>
            <a:r>
              <a:rPr lang="ru-RU" dirty="0"/>
              <a:t>. </a:t>
            </a:r>
            <a:r>
              <a:rPr lang="ru-RU" dirty="0" err="1"/>
              <a:t>Провідник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b="1" dirty="0" smtClean="0"/>
              <a:t>p-</a:t>
            </a:r>
            <a:r>
              <a:rPr lang="ru-RU" b="1" dirty="0"/>
              <a:t>типу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провідник</a:t>
            </a:r>
            <a:r>
              <a:rPr lang="ru-RU" dirty="0"/>
              <a:t> з </a:t>
            </a:r>
            <a:r>
              <a:rPr lang="ru-RU" dirty="0" err="1"/>
              <a:t>акцепторними</a:t>
            </a:r>
            <a:r>
              <a:rPr lang="ru-RU" dirty="0"/>
              <a:t> </a:t>
            </a:r>
            <a:r>
              <a:rPr lang="ru-RU" dirty="0" err="1"/>
              <a:t>домішками</a:t>
            </a:r>
            <a:r>
              <a:rPr lang="ru-RU" dirty="0"/>
              <a:t>, </a:t>
            </a:r>
            <a:r>
              <a:rPr lang="ru-RU" dirty="0" err="1"/>
              <a:t>тими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віддають</a:t>
            </a:r>
            <a:r>
              <a:rPr lang="ru-RU" dirty="0"/>
              <a:t> </a:t>
            </a:r>
            <a:r>
              <a:rPr lang="ru-RU" dirty="0" err="1"/>
              <a:t>вакантні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(</a:t>
            </a:r>
            <a:r>
              <a:rPr lang="ru-RU" dirty="0" err="1"/>
              <a:t>дірки</a:t>
            </a:r>
            <a:r>
              <a:rPr lang="ru-RU" dirty="0"/>
              <a:t>),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діркова</a:t>
            </a:r>
            <a:r>
              <a:rPr lang="ru-RU" dirty="0"/>
              <a:t> </a:t>
            </a:r>
            <a:r>
              <a:rPr lang="ru-RU" dirty="0" err="1"/>
              <a:t>провідність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додаванням</a:t>
            </a:r>
            <a:r>
              <a:rPr lang="ru-RU" dirty="0"/>
              <a:t> </a:t>
            </a:r>
            <a:r>
              <a:rPr lang="ru-RU" dirty="0" err="1"/>
              <a:t>трьохвалентної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до </a:t>
            </a:r>
            <a:r>
              <a:rPr lang="ru-RU" dirty="0" err="1"/>
              <a:t>чотирьохвалентного</a:t>
            </a:r>
            <a:r>
              <a:rPr lang="ru-RU" dirty="0"/>
              <a:t> </a:t>
            </a:r>
            <a:r>
              <a:rPr lang="ru-RU" dirty="0" err="1"/>
              <a:t>напівпро-відника</a:t>
            </a:r>
            <a:r>
              <a:rPr lang="ru-RU" dirty="0"/>
              <a:t>. </a:t>
            </a:r>
            <a:r>
              <a:rPr lang="ru-RU" dirty="0" err="1"/>
              <a:t>Провідник</a:t>
            </a:r>
            <a:r>
              <a:rPr lang="ru-RU" dirty="0"/>
              <a:t> </a:t>
            </a:r>
            <a:r>
              <a:rPr lang="en-US" b="1" dirty="0"/>
              <a:t>n-</a:t>
            </a:r>
            <a:r>
              <a:rPr lang="ru-RU" b="1" dirty="0"/>
              <a:t>типу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провідник</a:t>
            </a:r>
            <a:r>
              <a:rPr lang="ru-RU" dirty="0"/>
              <a:t> з </a:t>
            </a:r>
            <a:r>
              <a:rPr lang="ru-RU" dirty="0" err="1"/>
              <a:t>донорними</a:t>
            </a:r>
            <a:r>
              <a:rPr lang="ru-RU" dirty="0"/>
              <a:t> </a:t>
            </a:r>
            <a:r>
              <a:rPr lang="ru-RU" dirty="0" err="1"/>
              <a:t>домішками</a:t>
            </a:r>
            <a:r>
              <a:rPr lang="ru-RU" dirty="0"/>
              <a:t>, </a:t>
            </a:r>
            <a:r>
              <a:rPr lang="ru-RU" dirty="0" err="1"/>
              <a:t>тими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віддають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провід-ність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додаванням</a:t>
            </a:r>
            <a:r>
              <a:rPr lang="ru-RU" dirty="0"/>
              <a:t> </a:t>
            </a:r>
            <a:r>
              <a:rPr lang="ru-RU" dirty="0" err="1"/>
              <a:t>пятивалентної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до </a:t>
            </a:r>
            <a:r>
              <a:rPr lang="ru-RU" dirty="0" err="1"/>
              <a:t>чотирьох</a:t>
            </a:r>
            <a:r>
              <a:rPr lang="ru-RU" dirty="0"/>
              <a:t>-валентного </a:t>
            </a:r>
            <a:r>
              <a:rPr lang="ru-RU" dirty="0" err="1"/>
              <a:t>напівпровідника</a:t>
            </a:r>
            <a:r>
              <a:rPr lang="ru-RU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/>
              <a:t>напівпровідникових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 </a:t>
            </a:r>
            <a:r>
              <a:rPr lang="ru-RU" dirty="0" err="1"/>
              <a:t>вигідно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іх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.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габарити</a:t>
            </a:r>
            <a:r>
              <a:rPr lang="ru-RU" dirty="0"/>
              <a:t>, вага і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, велика </a:t>
            </a:r>
            <a:r>
              <a:rPr lang="ru-RU" dirty="0" err="1"/>
              <a:t>механічна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на </a:t>
            </a:r>
            <a:r>
              <a:rPr lang="ru-RU" dirty="0" err="1"/>
              <a:t>нагрівання</a:t>
            </a:r>
            <a:r>
              <a:rPr lang="ru-RU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1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cuments\0138_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9689">
            <a:off x="3091484" y="77407"/>
            <a:ext cx="590465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40307">
            <a:off x="-559311" y="209463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sz="2700" dirty="0" err="1"/>
              <a:t>Типи</a:t>
            </a:r>
            <a:r>
              <a:rPr lang="ru-RU" sz="2700" dirty="0"/>
              <a:t> </a:t>
            </a:r>
            <a:r>
              <a:rPr lang="ru-RU" sz="2700" dirty="0" err="1"/>
              <a:t>напівпровідникових</a:t>
            </a:r>
            <a:r>
              <a:rPr lang="ru-RU" sz="2700" dirty="0"/>
              <a:t> </a:t>
            </a:r>
            <a:r>
              <a:rPr lang="ru-RU" sz="2700" dirty="0" err="1"/>
              <a:t>приладів</a:t>
            </a:r>
            <a:r>
              <a:rPr lang="ru-RU" sz="2700" dirty="0"/>
              <a:t>. </a:t>
            </a:r>
            <a:r>
              <a:rPr lang="ru-RU" sz="2700" dirty="0" err="1"/>
              <a:t>Двохелектродна</a:t>
            </a:r>
            <a:r>
              <a:rPr lang="ru-RU" sz="2700" dirty="0"/>
              <a:t> </a:t>
            </a:r>
            <a:r>
              <a:rPr lang="ru-RU" sz="2700" dirty="0" err="1" smtClean="0"/>
              <a:t>лампадіод</a:t>
            </a:r>
            <a:r>
              <a:rPr lang="ru-RU" sz="27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6851104" cy="3745888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Двохелектродна</a:t>
            </a:r>
            <a:r>
              <a:rPr lang="ru-RU" b="1" dirty="0" smtClean="0"/>
              <a:t> </a:t>
            </a:r>
            <a:r>
              <a:rPr lang="ru-RU" b="1" dirty="0"/>
              <a:t>лампа </a:t>
            </a:r>
            <a:r>
              <a:rPr lang="ru-RU" b="1" dirty="0" err="1" smtClean="0"/>
              <a:t>діод</a:t>
            </a:r>
            <a:r>
              <a:rPr lang="ru-RU" b="1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напівпровідниковий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з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електродами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поміщені</a:t>
            </a:r>
            <a:r>
              <a:rPr lang="ru-RU" dirty="0"/>
              <a:t> у </a:t>
            </a:r>
            <a:r>
              <a:rPr lang="ru-RU" dirty="0" err="1"/>
              <a:t>вакуумний</a:t>
            </a:r>
            <a:r>
              <a:rPr lang="ru-RU" dirty="0"/>
              <a:t> </a:t>
            </a:r>
            <a:r>
              <a:rPr lang="ru-RU" dirty="0" err="1"/>
              <a:t>балон.Тиск</a:t>
            </a:r>
            <a:r>
              <a:rPr lang="ru-RU" dirty="0"/>
              <a:t> у </a:t>
            </a:r>
            <a:r>
              <a:rPr lang="ru-RU" dirty="0" err="1"/>
              <a:t>балоні</a:t>
            </a:r>
            <a:r>
              <a:rPr lang="ru-RU" dirty="0"/>
              <a:t> не повинен бути </a:t>
            </a:r>
            <a:r>
              <a:rPr lang="ru-RU" dirty="0" err="1"/>
              <a:t>вищим</a:t>
            </a:r>
            <a:r>
              <a:rPr lang="ru-RU" dirty="0"/>
              <a:t> за 10-6 – 10-7 мм. рт. ст. </a:t>
            </a:r>
            <a:r>
              <a:rPr lang="ru-RU" dirty="0" err="1"/>
              <a:t>Він</a:t>
            </a:r>
            <a:r>
              <a:rPr lang="ru-RU" dirty="0"/>
              <a:t> проводить струм </a:t>
            </a:r>
            <a:r>
              <a:rPr lang="ru-RU" dirty="0" err="1"/>
              <a:t>лише</a:t>
            </a:r>
            <a:r>
              <a:rPr lang="ru-RU" dirty="0"/>
              <a:t> у одному </a:t>
            </a:r>
            <a:r>
              <a:rPr lang="ru-RU" dirty="0" err="1"/>
              <a:t>напрямку</a:t>
            </a:r>
            <a:r>
              <a:rPr lang="ru-RU" dirty="0"/>
              <a:t>. </a:t>
            </a:r>
          </a:p>
          <a:p>
            <a:pPr marL="64008" indent="0">
              <a:buNone/>
            </a:pPr>
            <a:r>
              <a:rPr lang="ru-RU" dirty="0" smtClean="0"/>
              <a:t>	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діода</a:t>
            </a:r>
            <a:r>
              <a:rPr lang="ru-RU" dirty="0"/>
              <a:t> : </a:t>
            </a:r>
            <a:r>
              <a:rPr lang="ru-RU" dirty="0" err="1"/>
              <a:t>позитивний</a:t>
            </a:r>
            <a:r>
              <a:rPr lang="ru-RU" dirty="0"/>
              <a:t> полюс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</a:t>
            </a:r>
            <a:r>
              <a:rPr lang="ru-RU" dirty="0" err="1"/>
              <a:t>приєднуєть-ся</a:t>
            </a:r>
            <a:r>
              <a:rPr lang="ru-RU" dirty="0"/>
              <a:t> до анода, а </a:t>
            </a:r>
            <a:r>
              <a:rPr lang="ru-RU" dirty="0" err="1"/>
              <a:t>негативний</a:t>
            </a:r>
            <a:r>
              <a:rPr lang="ru-RU" dirty="0"/>
              <a:t> – до катода.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позитивного </a:t>
            </a:r>
            <a:r>
              <a:rPr lang="ru-RU" dirty="0" err="1"/>
              <a:t>електрично-го</a:t>
            </a:r>
            <a:r>
              <a:rPr lang="ru-RU" dirty="0"/>
              <a:t> поля анода </a:t>
            </a:r>
            <a:r>
              <a:rPr lang="ru-RU" dirty="0" err="1"/>
              <a:t>електрони</a:t>
            </a:r>
            <a:r>
              <a:rPr lang="ru-RU" dirty="0"/>
              <a:t>, </a:t>
            </a:r>
            <a:r>
              <a:rPr lang="ru-RU" dirty="0" err="1"/>
              <a:t>випромінені</a:t>
            </a:r>
            <a:r>
              <a:rPr lang="ru-RU" dirty="0"/>
              <a:t> катодом, </a:t>
            </a:r>
            <a:r>
              <a:rPr lang="ru-RU" dirty="0" err="1"/>
              <a:t>направляються</a:t>
            </a:r>
            <a:r>
              <a:rPr lang="ru-RU" dirty="0"/>
              <a:t> до анода.</a:t>
            </a:r>
          </a:p>
          <a:p>
            <a:pPr marL="64008" indent="0">
              <a:buNone/>
            </a:pPr>
            <a:r>
              <a:rPr lang="ru-RU" dirty="0" smtClean="0"/>
              <a:t>	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полярності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тормозяться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полем </a:t>
            </a:r>
            <a:r>
              <a:rPr lang="ru-RU" dirty="0" err="1"/>
              <a:t>повертаються</a:t>
            </a:r>
            <a:r>
              <a:rPr lang="ru-RU" dirty="0"/>
              <a:t> до катоду. Струм через анод </a:t>
            </a:r>
            <a:r>
              <a:rPr lang="ru-RU" dirty="0" err="1"/>
              <a:t>проходити</a:t>
            </a:r>
            <a:r>
              <a:rPr lang="ru-RU" dirty="0"/>
              <a:t> не буде. Таким чином, </a:t>
            </a:r>
            <a:r>
              <a:rPr lang="ru-RU" dirty="0" err="1"/>
              <a:t>важливішою</a:t>
            </a:r>
            <a:r>
              <a:rPr lang="ru-RU" dirty="0"/>
              <a:t> </a:t>
            </a:r>
            <a:r>
              <a:rPr lang="ru-RU" dirty="0" err="1"/>
              <a:t>властивістю</a:t>
            </a:r>
            <a:r>
              <a:rPr lang="ru-RU" dirty="0"/>
              <a:t> </a:t>
            </a:r>
            <a:r>
              <a:rPr lang="ru-RU" dirty="0" err="1"/>
              <a:t>двохелектродної</a:t>
            </a:r>
            <a:r>
              <a:rPr lang="ru-RU" dirty="0"/>
              <a:t> </a:t>
            </a:r>
            <a:r>
              <a:rPr lang="ru-RU" dirty="0" err="1"/>
              <a:t>лампи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smtClean="0"/>
              <a:t>одностороння </a:t>
            </a:r>
            <a:r>
              <a:rPr lang="ru-RU" dirty="0" err="1"/>
              <a:t>провідність</a:t>
            </a:r>
            <a:r>
              <a:rPr lang="ru-RU" dirty="0"/>
              <a:t>, тому </a:t>
            </a:r>
            <a:r>
              <a:rPr lang="ru-RU" dirty="0" err="1"/>
              <a:t>діод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як </a:t>
            </a:r>
            <a:r>
              <a:rPr lang="ru-RU" dirty="0" err="1"/>
              <a:t>випрямлювач</a:t>
            </a:r>
            <a:r>
              <a:rPr lang="ru-RU" dirty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струму.</a:t>
            </a:r>
            <a:endParaRPr lang="ru-RU" dirty="0"/>
          </a:p>
          <a:p>
            <a:pPr marL="64008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51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cuments\cid78657pid9104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3"/>
            <a:ext cx="9255889" cy="306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628491">
            <a:off x="-580733" y="156194"/>
            <a:ext cx="8229600" cy="1399032"/>
          </a:xfrm>
        </p:spPr>
        <p:txBody>
          <a:bodyPr>
            <a:normAutofit/>
          </a:bodyPr>
          <a:lstStyle/>
          <a:p>
            <a:r>
              <a:rPr lang="ru-RU" sz="2400" dirty="0" err="1"/>
              <a:t>Типи</a:t>
            </a:r>
            <a:r>
              <a:rPr lang="ru-RU" sz="2400" dirty="0"/>
              <a:t> </a:t>
            </a:r>
            <a:r>
              <a:rPr lang="ru-RU" sz="2400" dirty="0" err="1"/>
              <a:t>напівпровідникових</a:t>
            </a:r>
            <a:r>
              <a:rPr lang="ru-RU" sz="2400" dirty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. </a:t>
            </a:r>
            <a:r>
              <a:rPr lang="ru-RU" sz="2400" dirty="0" err="1"/>
              <a:t>Напівпровідниковий</a:t>
            </a:r>
            <a:r>
              <a:rPr lang="ru-RU" sz="2400" dirty="0"/>
              <a:t> </a:t>
            </a:r>
            <a:r>
              <a:rPr lang="ru-RU" sz="2400" dirty="0" err="1" smtClean="0"/>
              <a:t>діод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068961"/>
            <a:ext cx="9144000" cy="3789038"/>
          </a:xfrm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b="1" dirty="0" err="1" smtClean="0">
                <a:solidFill>
                  <a:schemeClr val="tx1">
                    <a:lumMod val="75000"/>
                  </a:schemeClr>
                </a:solidFill>
              </a:rPr>
              <a:t>Напівпровідниковий</a:t>
            </a:r>
            <a:r>
              <a:rPr lang="ru-RU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</a:schemeClr>
                </a:solidFill>
              </a:rPr>
              <a:t>діод</a:t>
            </a:r>
            <a:r>
              <a:rPr lang="ru-RU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напівпровідник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, одна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частина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якого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містить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донорні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домішки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(і тому є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напівпровідником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n-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типу), а друга –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акцепторні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домішки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(і тому є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напівпровідником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p-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типу).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</a:schemeClr>
                </a:solidFill>
              </a:rPr>
              <a:t>двохелектродної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лампи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його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відрізняє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те,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ньому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вільні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носії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заряду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утворю-ються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додаванні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домішки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донорної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чи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акцепторної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, і потреба у </a:t>
            </a:r>
            <a:r>
              <a:rPr lang="ru-RU" dirty="0" err="1" smtClean="0">
                <a:solidFill>
                  <a:schemeClr val="tx1">
                    <a:lumMod val="75000"/>
                  </a:schemeClr>
                </a:solidFill>
              </a:rPr>
              <a:t>джерелі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напруги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розжарювання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катоду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відпадає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складних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схемах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зекономлена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енергія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буває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досить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значною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</a:p>
          <a:p>
            <a:pPr marL="64008" indent="0">
              <a:buNone/>
            </a:pPr>
            <a:r>
              <a:rPr lang="ru-RU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ru-RU" smtClean="0">
                <a:solidFill>
                  <a:schemeClr val="tx1">
                    <a:lumMod val="75000"/>
                  </a:schemeClr>
                </a:solidFill>
              </a:rPr>
              <a:t>Принцип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напівпровідникового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діоду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: в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поверхню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напівпро-відника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n-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типу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вплавляють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акцепторну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домішку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індій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).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Ство-рюється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p-n-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перехід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там, де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атоми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індію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змішалися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з атомами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германію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. Там, де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цільний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германій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, у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напівпровіднику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катод, а там, де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цільний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</a:schemeClr>
                </a:solidFill>
              </a:rPr>
              <a:t>індій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 – 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анод.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  <a:p>
            <a:pPr marL="64008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90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cuments\shagy2_ris_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3211">
            <a:off x="4345906" y="-49955"/>
            <a:ext cx="4860032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666077">
            <a:off x="-593725" y="-29002"/>
            <a:ext cx="8229600" cy="1399032"/>
          </a:xfrm>
        </p:spPr>
        <p:txBody>
          <a:bodyPr>
            <a:normAutofit/>
          </a:bodyPr>
          <a:lstStyle/>
          <a:p>
            <a:r>
              <a:rPr lang="ru-RU" sz="2400" dirty="0" err="1"/>
              <a:t>Типи</a:t>
            </a:r>
            <a:r>
              <a:rPr lang="ru-RU" sz="2400" dirty="0"/>
              <a:t> </a:t>
            </a:r>
            <a:r>
              <a:rPr lang="ru-RU" sz="2400" dirty="0" err="1"/>
              <a:t>напівпровідникових</a:t>
            </a:r>
            <a:r>
              <a:rPr lang="ru-RU" sz="2400" dirty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. </a:t>
            </a:r>
            <a:r>
              <a:rPr lang="ru-RU" sz="2400" dirty="0" err="1"/>
              <a:t>Трьохелектродна</a:t>
            </a:r>
            <a:r>
              <a:rPr lang="ru-RU" sz="2400" dirty="0"/>
              <a:t> </a:t>
            </a:r>
            <a:r>
              <a:rPr lang="ru-RU" sz="2400" dirty="0" smtClean="0"/>
              <a:t>лампа.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6131024" cy="4176464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	</a:t>
            </a:r>
            <a:r>
              <a:rPr lang="ru-RU" sz="3400" b="1" dirty="0" err="1" smtClean="0">
                <a:solidFill>
                  <a:schemeClr val="tx1">
                    <a:lumMod val="75000"/>
                  </a:schemeClr>
                </a:solidFill>
              </a:rPr>
              <a:t>Трьохелектродна</a:t>
            </a:r>
            <a:r>
              <a:rPr lang="ru-RU" sz="3400" b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b="1" dirty="0">
                <a:solidFill>
                  <a:schemeClr val="tx1">
                    <a:lumMod val="75000"/>
                  </a:schemeClr>
                </a:solidFill>
              </a:rPr>
              <a:t>лампа 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тріод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–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називають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електронний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прилад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що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складається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з анода, катода і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металічної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сітки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Ці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електроди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введені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в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скляний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чи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металічний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вакуумний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балон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Сітка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розташована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між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катодом 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і анодом. </a:t>
            </a:r>
            <a:r>
              <a:rPr lang="ru-RU" sz="3400" dirty="0" err="1" smtClean="0">
                <a:solidFill>
                  <a:schemeClr val="tx1">
                    <a:lumMod val="75000"/>
                  </a:schemeClr>
                </a:solidFill>
              </a:rPr>
              <a:t>Електричне</a:t>
            </a: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поле аноду слабо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проникає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до катоду, так як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сітка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екранує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катод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від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цього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поля. Таким чином,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зміна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сіткової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напруги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сильніше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впливає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на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анодний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струм,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ніж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такі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самі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зміни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анодної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напруги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pPr marL="64008" indent="0">
              <a:buNone/>
            </a:pP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ru-RU" sz="3400" dirty="0" err="1" smtClean="0">
                <a:solidFill>
                  <a:schemeClr val="tx1">
                    <a:lumMod val="75000"/>
                  </a:schemeClr>
                </a:solidFill>
              </a:rPr>
              <a:t>Сіткове</a:t>
            </a: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керування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зручне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тим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що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необхідна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для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керуванням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анодного струму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потужність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дуже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мала. </a:t>
            </a:r>
            <a:endParaRPr lang="en-US" sz="3400" dirty="0">
              <a:solidFill>
                <a:schemeClr val="tx1">
                  <a:lumMod val="75000"/>
                </a:schemeClr>
              </a:solidFill>
            </a:endParaRPr>
          </a:p>
          <a:p>
            <a:pPr marL="64008" indent="0">
              <a:buNone/>
            </a:pP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ru-RU" sz="3400" dirty="0" err="1" smtClean="0">
                <a:solidFill>
                  <a:schemeClr val="tx1">
                    <a:lumMod val="75000"/>
                  </a:schemeClr>
                </a:solidFill>
              </a:rPr>
              <a:t>Тріоди</a:t>
            </a: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використовувалися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для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підсилення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струму,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напруги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потуж-ності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і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генерування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електричних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коливань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в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різноманітних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схемах </a:t>
            </a:r>
            <a:r>
              <a:rPr lang="ru-RU" sz="3400" dirty="0" err="1">
                <a:solidFill>
                  <a:schemeClr val="tx1">
                    <a:lumMod val="75000"/>
                  </a:schemeClr>
                </a:solidFill>
              </a:rPr>
              <a:t>елек-троніки</a:t>
            </a:r>
            <a:r>
              <a:rPr lang="ru-RU" sz="3400" dirty="0">
                <a:solidFill>
                  <a:schemeClr val="tx1">
                    <a:lumMod val="75000"/>
                  </a:schemeClr>
                </a:solidFill>
              </a:rPr>
              <a:t> і </a:t>
            </a:r>
            <a:r>
              <a:rPr lang="ru-RU" sz="3400" dirty="0" smtClean="0">
                <a:solidFill>
                  <a:schemeClr val="tx1">
                    <a:lumMod val="75000"/>
                  </a:schemeClr>
                </a:solidFill>
              </a:rPr>
              <a:t>автоматики.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80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cuments\7142010-12-04458812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9027">
            <a:off x="4765535" y="976693"/>
            <a:ext cx="4064001" cy="30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Типи</a:t>
            </a:r>
            <a:r>
              <a:rPr lang="ru-RU" sz="3200" dirty="0"/>
              <a:t> </a:t>
            </a:r>
            <a:r>
              <a:rPr lang="ru-RU" sz="3200" dirty="0" err="1"/>
              <a:t>напівпровідникових</a:t>
            </a:r>
            <a:r>
              <a:rPr lang="ru-RU" sz="3200" dirty="0"/>
              <a:t> </a:t>
            </a:r>
            <a:r>
              <a:rPr lang="ru-RU" sz="3200" dirty="0" err="1"/>
              <a:t>приладів</a:t>
            </a:r>
            <a:r>
              <a:rPr lang="ru-RU" sz="3200" dirty="0"/>
              <a:t>. </a:t>
            </a:r>
            <a:r>
              <a:rPr lang="ru-RU" sz="3200" dirty="0" err="1"/>
              <a:t>Трьохелектродна</a:t>
            </a:r>
            <a:r>
              <a:rPr lang="ru-RU" sz="3200" dirty="0"/>
              <a:t> лампа. </a:t>
            </a:r>
            <a:r>
              <a:rPr lang="ru-RU" sz="3200" dirty="0" smtClean="0"/>
              <a:t>Транзистор.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	</a:t>
            </a:r>
            <a:r>
              <a:rPr lang="ru-RU" b="1" dirty="0" smtClean="0"/>
              <a:t>Транзистор</a:t>
            </a:r>
            <a:r>
              <a:rPr lang="ru-RU" dirty="0" smtClean="0"/>
              <a:t> </a:t>
            </a:r>
            <a:r>
              <a:rPr lang="ru-RU" dirty="0"/>
              <a:t>–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напівпровідниковий</a:t>
            </a:r>
            <a:r>
              <a:rPr lang="ru-RU" dirty="0"/>
              <a:t> </a:t>
            </a:r>
            <a:r>
              <a:rPr lang="ru-RU" dirty="0" err="1"/>
              <a:t>прилад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управіління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через </a:t>
            </a:r>
            <a:r>
              <a:rPr lang="ru-RU" dirty="0" err="1"/>
              <a:t>нього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прикладеної</a:t>
            </a:r>
            <a:r>
              <a:rPr lang="ru-RU" dirty="0"/>
              <a:t> до </a:t>
            </a:r>
            <a:r>
              <a:rPr lang="ru-RU" dirty="0" err="1"/>
              <a:t>додат-кового</a:t>
            </a:r>
            <a:r>
              <a:rPr lang="ru-RU" dirty="0"/>
              <a:t> </a:t>
            </a:r>
            <a:r>
              <a:rPr lang="ru-RU" dirty="0" err="1"/>
              <a:t>електрода</a:t>
            </a:r>
            <a:r>
              <a:rPr lang="ru-RU" dirty="0"/>
              <a:t> </a:t>
            </a:r>
            <a:r>
              <a:rPr lang="ru-RU" dirty="0" err="1"/>
              <a:t>напруги.Зазвичай</a:t>
            </a:r>
            <a:r>
              <a:rPr lang="ru-RU" dirty="0"/>
              <a:t> </a:t>
            </a:r>
            <a:r>
              <a:rPr lang="ru-RU" dirty="0" err="1"/>
              <a:t>транзистори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під-силювачах</a:t>
            </a:r>
            <a:r>
              <a:rPr lang="ru-RU" dirty="0"/>
              <a:t> і </a:t>
            </a:r>
            <a:r>
              <a:rPr lang="ru-RU" dirty="0" err="1"/>
              <a:t>логічних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схемах.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біполярні</a:t>
            </a:r>
            <a:r>
              <a:rPr lang="ru-RU" dirty="0"/>
              <a:t> і </a:t>
            </a:r>
            <a:r>
              <a:rPr lang="ru-RU" dirty="0" err="1"/>
              <a:t>по-льові</a:t>
            </a:r>
            <a:r>
              <a:rPr lang="ru-RU" dirty="0"/>
              <a:t> </a:t>
            </a:r>
            <a:r>
              <a:rPr lang="ru-RU" dirty="0" err="1"/>
              <a:t>транзистори</a:t>
            </a:r>
            <a:r>
              <a:rPr lang="ru-RU" dirty="0"/>
              <a:t>.</a:t>
            </a:r>
          </a:p>
          <a:p>
            <a:pPr marL="64008" indent="0">
              <a:buNone/>
            </a:pPr>
            <a:r>
              <a:rPr lang="ru-RU" dirty="0" smtClean="0"/>
              <a:t>	В </a:t>
            </a:r>
            <a:r>
              <a:rPr lang="ru-RU" dirty="0" err="1"/>
              <a:t>біполярному</a:t>
            </a:r>
            <a:r>
              <a:rPr lang="ru-RU" dirty="0"/>
              <a:t> </a:t>
            </a:r>
            <a:r>
              <a:rPr lang="ru-RU" dirty="0" err="1"/>
              <a:t>транзисторі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заряду </a:t>
            </a:r>
            <a:r>
              <a:rPr lang="ru-RU" dirty="0" err="1"/>
              <a:t>рухаються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емітера</a:t>
            </a:r>
            <a:r>
              <a:rPr lang="ru-RU" dirty="0"/>
              <a:t> через </a:t>
            </a:r>
            <a:r>
              <a:rPr lang="ru-RU" dirty="0" err="1"/>
              <a:t>тонку</a:t>
            </a:r>
            <a:r>
              <a:rPr lang="ru-RU" dirty="0"/>
              <a:t> базу до </a:t>
            </a:r>
            <a:r>
              <a:rPr lang="ru-RU" dirty="0" err="1"/>
              <a:t>колектора</a:t>
            </a:r>
            <a:r>
              <a:rPr lang="ru-RU" dirty="0"/>
              <a:t>. База </a:t>
            </a:r>
            <a:r>
              <a:rPr lang="ru-RU" dirty="0" err="1"/>
              <a:t>відділена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емітора</a:t>
            </a:r>
            <a:r>
              <a:rPr lang="ru-RU" dirty="0"/>
              <a:t> й </a:t>
            </a:r>
            <a:r>
              <a:rPr lang="ru-RU" dirty="0" err="1"/>
              <a:t>колектора</a:t>
            </a:r>
            <a:r>
              <a:rPr lang="ru-RU" dirty="0"/>
              <a:t> </a:t>
            </a:r>
            <a:r>
              <a:rPr lang="en-US" dirty="0"/>
              <a:t>p-n </a:t>
            </a:r>
            <a:r>
              <a:rPr lang="ru-RU" dirty="0"/>
              <a:t>переходами. Струм </a:t>
            </a:r>
            <a:r>
              <a:rPr lang="ru-RU" dirty="0" err="1"/>
              <a:t>протікає</a:t>
            </a:r>
            <a:r>
              <a:rPr lang="ru-RU" dirty="0"/>
              <a:t> через транзистор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носії</a:t>
            </a:r>
            <a:r>
              <a:rPr lang="ru-RU" dirty="0"/>
              <a:t> заряду </a:t>
            </a:r>
            <a:r>
              <a:rPr lang="ru-RU" dirty="0" err="1"/>
              <a:t>інжектуються</a:t>
            </a:r>
            <a:r>
              <a:rPr lang="ru-RU" dirty="0"/>
              <a:t> в базу через </a:t>
            </a:r>
            <a:r>
              <a:rPr lang="en-US" dirty="0"/>
              <a:t>p-n </a:t>
            </a:r>
            <a:r>
              <a:rPr lang="ru-RU" dirty="0" err="1"/>
              <a:t>перехід</a:t>
            </a:r>
            <a:r>
              <a:rPr lang="ru-RU" dirty="0"/>
              <a:t>. В </a:t>
            </a:r>
            <a:r>
              <a:rPr lang="ru-RU" dirty="0" err="1"/>
              <a:t>базі</a:t>
            </a:r>
            <a:r>
              <a:rPr lang="ru-RU" dirty="0"/>
              <a:t> вони є </a:t>
            </a:r>
            <a:r>
              <a:rPr lang="ru-RU" dirty="0" err="1"/>
              <a:t>неосновними</a:t>
            </a:r>
            <a:r>
              <a:rPr lang="ru-RU" dirty="0"/>
              <a:t> </a:t>
            </a:r>
            <a:r>
              <a:rPr lang="ru-RU" dirty="0" err="1"/>
              <a:t>носіями</a:t>
            </a:r>
            <a:r>
              <a:rPr lang="ru-RU" dirty="0"/>
              <a:t> заряду й легко </a:t>
            </a:r>
            <a:r>
              <a:rPr lang="ru-RU" dirty="0" err="1"/>
              <a:t>проникають</a:t>
            </a:r>
            <a:r>
              <a:rPr lang="ru-RU" dirty="0"/>
              <a:t> через </a:t>
            </a:r>
            <a:r>
              <a:rPr lang="en-US" dirty="0"/>
              <a:t>p-n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базою й </a:t>
            </a:r>
            <a:r>
              <a:rPr lang="ru-RU" dirty="0" err="1"/>
              <a:t>колектором</a:t>
            </a:r>
            <a:r>
              <a:rPr lang="ru-RU" dirty="0"/>
              <a:t>, </a:t>
            </a:r>
            <a:r>
              <a:rPr lang="ru-RU" dirty="0" err="1"/>
              <a:t>прискорюючись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. В </a:t>
            </a:r>
            <a:r>
              <a:rPr lang="ru-RU" dirty="0" err="1"/>
              <a:t>самій</a:t>
            </a:r>
            <a:r>
              <a:rPr lang="ru-RU" dirty="0"/>
              <a:t>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заряду </a:t>
            </a:r>
            <a:r>
              <a:rPr lang="ru-RU" dirty="0" err="1"/>
              <a:t>рухаються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дифузійного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, </a:t>
            </a:r>
            <a:r>
              <a:rPr lang="ru-RU" dirty="0" err="1"/>
              <a:t>тож</a:t>
            </a:r>
            <a:r>
              <a:rPr lang="ru-RU" dirty="0"/>
              <a:t> база повинна бути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тонкою.Принцип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польового</a:t>
            </a:r>
            <a:r>
              <a:rPr lang="ru-RU" dirty="0"/>
              <a:t> транзистора </a:t>
            </a:r>
            <a:r>
              <a:rPr lang="ru-RU" dirty="0" err="1"/>
              <a:t>польвому</a:t>
            </a:r>
            <a:r>
              <a:rPr lang="ru-RU" dirty="0"/>
              <a:t> </a:t>
            </a:r>
            <a:r>
              <a:rPr lang="ru-RU" dirty="0" err="1"/>
              <a:t>тран-зисторі</a:t>
            </a:r>
            <a:r>
              <a:rPr lang="ru-RU" dirty="0"/>
              <a:t> струм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витоку</a:t>
            </a:r>
            <a:r>
              <a:rPr lang="ru-RU" dirty="0"/>
              <a:t> до стоку через канал </a:t>
            </a:r>
            <a:r>
              <a:rPr lang="ru-RU" dirty="0" err="1"/>
              <a:t>під</a:t>
            </a:r>
            <a:r>
              <a:rPr lang="ru-RU" dirty="0"/>
              <a:t> затвором. </a:t>
            </a:r>
            <a:r>
              <a:rPr lang="ru-RU" dirty="0" err="1"/>
              <a:t>Прикладена</a:t>
            </a:r>
            <a:r>
              <a:rPr lang="ru-RU" dirty="0"/>
              <a:t> до затвору </a:t>
            </a:r>
            <a:r>
              <a:rPr lang="ru-RU" dirty="0" err="1"/>
              <a:t>напруга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зменшує</a:t>
            </a:r>
            <a:r>
              <a:rPr lang="ru-RU" dirty="0"/>
              <a:t> ширину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збіднення</a:t>
            </a:r>
            <a:r>
              <a:rPr lang="ru-RU" dirty="0"/>
              <a:t>, а </a:t>
            </a:r>
            <a:r>
              <a:rPr lang="ru-RU" dirty="0" err="1"/>
              <a:t>тим</a:t>
            </a:r>
            <a:r>
              <a:rPr lang="ru-RU" dirty="0"/>
              <a:t> самим ширину каналу, </a:t>
            </a:r>
            <a:r>
              <a:rPr lang="ru-RU" dirty="0" err="1"/>
              <a:t>контролюючи</a:t>
            </a:r>
            <a:r>
              <a:rPr lang="ru-RU" dirty="0"/>
              <a:t> струм.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94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</TotalTime>
  <Words>273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Напівпровідникові прилади та їх застосування</vt:lpstr>
      <vt:lpstr>План. </vt:lpstr>
      <vt:lpstr>Вступ.</vt:lpstr>
      <vt:lpstr>Що таке напівпровідник?</vt:lpstr>
      <vt:lpstr>Що таке напівпровідник? </vt:lpstr>
      <vt:lpstr>Типи напівпровідникових приладів. Двохелектродна лампадіод. </vt:lpstr>
      <vt:lpstr>Типи напівпровідникових приладів. Напівпровідниковий діод.</vt:lpstr>
      <vt:lpstr>Типи напівпровідникових приладів. Трьохелектродна лампа. </vt:lpstr>
      <vt:lpstr>Типи напівпровідникових приладів. Трьохелектродна лампа. Транзистор.</vt:lpstr>
      <vt:lpstr>Напівпровідникові прилади. Тетро́д.</vt:lpstr>
      <vt:lpstr>Напівпровідникові прилади. Пентод. </vt:lpstr>
      <vt:lpstr>Напівпровідникові прилади.  Термістори.</vt:lpstr>
      <vt:lpstr>Напівпровідникові прилади. Фоторези́стор.</vt:lpstr>
      <vt:lpstr>Напівпровідникові прилади.  Органі́чний світлодіо́д.</vt:lpstr>
      <vt:lpstr>Використана література: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Напівпровідникові прилади та їх застосування</dc:title>
  <dc:creator>user</dc:creator>
  <cp:lastModifiedBy>user</cp:lastModifiedBy>
  <cp:revision>13</cp:revision>
  <dcterms:created xsi:type="dcterms:W3CDTF">2013-11-18T17:46:14Z</dcterms:created>
  <dcterms:modified xsi:type="dcterms:W3CDTF">2013-11-19T15:45:44Z</dcterms:modified>
</cp:coreProperties>
</file>