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57CC6E7-5B23-42CD-9358-A85A9055F6E9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4BD9406-602B-4AA9-9BF4-2B1B7B04C0C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7CC6E7-5B23-42CD-9358-A85A9055F6E9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BD9406-602B-4AA9-9BF4-2B1B7B04C0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7CC6E7-5B23-42CD-9358-A85A9055F6E9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BD9406-602B-4AA9-9BF4-2B1B7B04C0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7CC6E7-5B23-42CD-9358-A85A9055F6E9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BD9406-602B-4AA9-9BF4-2B1B7B04C0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57CC6E7-5B23-42CD-9358-A85A9055F6E9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4BD9406-602B-4AA9-9BF4-2B1B7B04C0C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7CC6E7-5B23-42CD-9358-A85A9055F6E9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4BD9406-602B-4AA9-9BF4-2B1B7B04C0C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7CC6E7-5B23-42CD-9358-A85A9055F6E9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4BD9406-602B-4AA9-9BF4-2B1B7B04C0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7CC6E7-5B23-42CD-9358-A85A9055F6E9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BD9406-602B-4AA9-9BF4-2B1B7B04C0C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7CC6E7-5B23-42CD-9358-A85A9055F6E9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BD9406-602B-4AA9-9BF4-2B1B7B04C0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57CC6E7-5B23-42CD-9358-A85A9055F6E9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4BD9406-602B-4AA9-9BF4-2B1B7B04C0C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57CC6E7-5B23-42CD-9358-A85A9055F6E9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4BD9406-602B-4AA9-9BF4-2B1B7B04C0C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57CC6E7-5B23-42CD-9358-A85A9055F6E9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4BD9406-602B-4AA9-9BF4-2B1B7B04C0C1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Вплив електричного поля на живі організми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Все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різноманіття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живого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нашій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планеті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виникло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еволюціонувало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безперервному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факторами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пристосовуючись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життєдіяльності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електромагнітну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природу.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всієї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епохи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еволюції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організмів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електромагнітні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біосфері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Вчені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послідовно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виявляли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природні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електромагнітні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діапазонах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електромагнітного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спектру.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 align="justify"&gt;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Електромагнітні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буквально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пронизують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всю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біосферу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тому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вважати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діапазони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електромагнітного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спектра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зіграли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якусь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роль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еволюції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організмів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якось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відбилося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життєдіяльності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Вплив</a:t>
            </a:r>
            <a:r>
              <a:rPr lang="ru-RU" b="1" dirty="0" smtClean="0"/>
              <a:t> </a:t>
            </a:r>
            <a:r>
              <a:rPr lang="ru-RU" b="1" dirty="0" err="1" smtClean="0"/>
              <a:t>електромагнітного</a:t>
            </a:r>
            <a:r>
              <a:rPr lang="ru-RU" b="1" dirty="0" smtClean="0"/>
              <a:t> поля на </a:t>
            </a:r>
            <a:r>
              <a:rPr lang="ru-RU" b="1" dirty="0" err="1" smtClean="0"/>
              <a:t>клітину</a:t>
            </a:r>
            <a:endParaRPr lang="ru-RU" dirty="0"/>
          </a:p>
        </p:txBody>
      </p:sp>
      <p:pic>
        <p:nvPicPr>
          <p:cNvPr id="1026" name="Picture 2" descr="http://www.clinicaloncology.com.ua/uploads/2011/12/wpid-66_ris3_fmt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890097"/>
            <a:ext cx="3888432" cy="56985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355976" y="1844824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err="1"/>
              <a:t>Мішенню</a:t>
            </a:r>
            <a:r>
              <a:rPr lang="ru-RU" sz="2400" dirty="0"/>
              <a:t> для </a:t>
            </a:r>
            <a:r>
              <a:rPr lang="ru-RU" sz="2400" dirty="0" err="1"/>
              <a:t>ініціації</a:t>
            </a:r>
            <a:r>
              <a:rPr lang="ru-RU" sz="2400" dirty="0"/>
              <a:t> </a:t>
            </a:r>
            <a:r>
              <a:rPr lang="ru-RU" sz="2400" dirty="0" err="1"/>
              <a:t>будь-якого</a:t>
            </a:r>
            <a:r>
              <a:rPr lang="ru-RU" sz="2400" dirty="0"/>
              <a:t> </a:t>
            </a:r>
            <a:r>
              <a:rPr lang="ru-RU" sz="2400" dirty="0" err="1"/>
              <a:t>адаптуючого</a:t>
            </a:r>
            <a:r>
              <a:rPr lang="ru-RU" sz="2400" dirty="0"/>
              <a:t> </a:t>
            </a:r>
            <a:r>
              <a:rPr lang="ru-RU" sz="2400" dirty="0" err="1"/>
              <a:t>ефекту</a:t>
            </a:r>
            <a:r>
              <a:rPr lang="ru-RU" sz="2400" dirty="0"/>
              <a:t>, в першу </a:t>
            </a:r>
            <a:r>
              <a:rPr lang="ru-RU" sz="2400" dirty="0" err="1"/>
              <a:t>чергу</a:t>
            </a:r>
            <a:r>
              <a:rPr lang="ru-RU" sz="2400" dirty="0"/>
              <a:t>, </a:t>
            </a:r>
            <a:r>
              <a:rPr lang="ru-RU" sz="2400" dirty="0" err="1"/>
              <a:t>є</a:t>
            </a:r>
            <a:r>
              <a:rPr lang="ru-RU" sz="2400" dirty="0"/>
              <a:t> </a:t>
            </a:r>
            <a:r>
              <a:rPr lang="ru-RU" sz="2400" dirty="0" err="1"/>
              <a:t>мембрани</a:t>
            </a:r>
            <a:r>
              <a:rPr lang="ru-RU" sz="2400" dirty="0"/>
              <a:t>, </a:t>
            </a:r>
            <a:r>
              <a:rPr lang="ru-RU" sz="2400" dirty="0" err="1"/>
              <a:t>плазматичні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внутріклітинні</a:t>
            </a:r>
            <a:r>
              <a:rPr lang="ru-RU" sz="2400" dirty="0"/>
              <a:t>, </a:t>
            </a:r>
            <a:r>
              <a:rPr lang="ru-RU" sz="2400" dirty="0" err="1"/>
              <a:t>обмежуючі</a:t>
            </a:r>
            <a:r>
              <a:rPr lang="ru-RU" sz="2400" dirty="0"/>
              <a:t> </a:t>
            </a:r>
            <a:r>
              <a:rPr lang="ru-RU" sz="2400" dirty="0" err="1"/>
              <a:t>різні</a:t>
            </a:r>
            <a:r>
              <a:rPr lang="ru-RU" sz="2400" dirty="0"/>
              <a:t> </a:t>
            </a:r>
            <a:r>
              <a:rPr lang="ru-RU" sz="2400" dirty="0" err="1"/>
              <a:t>органели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внутріклітинні</a:t>
            </a:r>
            <a:r>
              <a:rPr lang="ru-RU" sz="2400" dirty="0"/>
              <a:t> </a:t>
            </a:r>
            <a:r>
              <a:rPr lang="ru-RU" sz="2400" dirty="0" err="1"/>
              <a:t>компоненти</a:t>
            </a:r>
            <a:r>
              <a:rPr lang="ru-RU" sz="2400" dirty="0"/>
              <a:t>. </a:t>
            </a:r>
            <a:r>
              <a:rPr lang="ru-RU" sz="2400" dirty="0" err="1"/>
              <a:t>Відома</a:t>
            </a:r>
            <a:r>
              <a:rPr lang="ru-RU" sz="2400" dirty="0"/>
              <a:t> велика </a:t>
            </a:r>
            <a:r>
              <a:rPr lang="ru-RU" sz="2400" dirty="0" err="1"/>
              <a:t>чутливість</a:t>
            </a:r>
            <a:r>
              <a:rPr lang="ru-RU" sz="2400" dirty="0"/>
              <a:t> </a:t>
            </a:r>
            <a:r>
              <a:rPr lang="ru-RU" sz="2400" dirty="0" err="1"/>
              <a:t>кліткових</a:t>
            </a:r>
            <a:r>
              <a:rPr lang="ru-RU" sz="2400" dirty="0"/>
              <a:t> мембран до </a:t>
            </a:r>
            <a:r>
              <a:rPr lang="ru-RU" sz="2400" dirty="0" err="1"/>
              <a:t>дії</a:t>
            </a:r>
            <a:r>
              <a:rPr lang="ru-RU" sz="2400" dirty="0"/>
              <a:t> самих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хімічних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фізичних</a:t>
            </a:r>
            <a:r>
              <a:rPr lang="ru-RU" sz="2400" dirty="0"/>
              <a:t> </a:t>
            </a:r>
            <a:r>
              <a:rPr lang="ru-RU" sz="2400" dirty="0" err="1"/>
              <a:t>агентів</a:t>
            </a:r>
            <a:r>
              <a:rPr lang="ru-RU" sz="2400" dirty="0"/>
              <a:t>, у тому </a:t>
            </a:r>
            <a:r>
              <a:rPr lang="ru-RU" sz="2400" dirty="0" err="1"/>
              <a:t>числі</a:t>
            </a:r>
            <a:r>
              <a:rPr lang="ru-RU" sz="2400" dirty="0"/>
              <a:t> до </a:t>
            </a:r>
            <a:r>
              <a:rPr lang="ru-RU" sz="2400" dirty="0" err="1"/>
              <a:t>опромінення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Вплив</a:t>
            </a:r>
            <a:r>
              <a:rPr lang="ru-RU" b="1" dirty="0" smtClean="0"/>
              <a:t> </a:t>
            </a:r>
            <a:r>
              <a:rPr lang="ru-RU" b="1" dirty="0" err="1" smtClean="0"/>
              <a:t>електромагнітного</a:t>
            </a:r>
            <a:r>
              <a:rPr lang="ru-RU" b="1" dirty="0" smtClean="0"/>
              <a:t> поля на </a:t>
            </a:r>
            <a:r>
              <a:rPr lang="ru-RU" b="1" dirty="0" err="1" smtClean="0"/>
              <a:t>нервову</a:t>
            </a:r>
            <a:r>
              <a:rPr lang="ru-RU" b="1" dirty="0" smtClean="0"/>
              <a:t> систему</a:t>
            </a:r>
            <a:endParaRPr lang="ru-RU" dirty="0"/>
          </a:p>
        </p:txBody>
      </p:sp>
      <p:pic>
        <p:nvPicPr>
          <p:cNvPr id="16386" name="Picture 2" descr="http://nmc-volyn.gov.ua/files/image/%D0%BF%D0%B0%D0%BC%D1%8F%D1%82%D0%BA%D0%B8%20%D0%BD%D0%B0%D1%81%D0%B5%D0%BB%D0%B5%D0%BD%D0%BD%D1%8E/2013/03.09.13/mobtel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4355976" cy="2926673"/>
          </a:xfrm>
          <a:prstGeom prst="rect">
            <a:avLst/>
          </a:prstGeom>
          <a:noFill/>
        </p:spPr>
      </p:pic>
      <p:pic>
        <p:nvPicPr>
          <p:cNvPr id="16388" name="Picture 4" descr="http://www.bsmu.edu.ua/media/k2/items/cache/de419eebc85959410ee19fa8f0a00919_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3068960"/>
            <a:ext cx="4718297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Вплив</a:t>
            </a:r>
            <a:r>
              <a:rPr lang="ru-RU" b="1" dirty="0" smtClean="0"/>
              <a:t> </a:t>
            </a:r>
            <a:r>
              <a:rPr lang="ru-RU" b="1" dirty="0" err="1" smtClean="0"/>
              <a:t>електромагнітного</a:t>
            </a:r>
            <a:r>
              <a:rPr lang="ru-RU" b="1" dirty="0" smtClean="0"/>
              <a:t> </a:t>
            </a:r>
            <a:r>
              <a:rPr lang="ru-RU" b="1" dirty="0" err="1" smtClean="0"/>
              <a:t>випромінювання</a:t>
            </a:r>
            <a:r>
              <a:rPr lang="ru-RU" b="1" dirty="0" smtClean="0"/>
              <a:t> на </a:t>
            </a:r>
            <a:r>
              <a:rPr lang="ru-RU" b="1" dirty="0" err="1" smtClean="0"/>
              <a:t>імунну</a:t>
            </a:r>
            <a:r>
              <a:rPr lang="ru-RU" b="1" dirty="0" smtClean="0"/>
              <a:t> систему</a:t>
            </a:r>
            <a:endParaRPr lang="ru-RU" dirty="0"/>
          </a:p>
        </p:txBody>
      </p:sp>
      <p:pic>
        <p:nvPicPr>
          <p:cNvPr id="17410" name="Picture 2" descr="http://aurasvit.com/wp-content/uploads/2013/11/78770304_230fab19ef132ca4d509aa3ac768cd5a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772816"/>
            <a:ext cx="6738177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Вплив</a:t>
            </a:r>
            <a:r>
              <a:rPr lang="ru-RU" b="1" dirty="0" smtClean="0"/>
              <a:t> </a:t>
            </a:r>
            <a:r>
              <a:rPr lang="ru-RU" b="1" dirty="0" err="1" smtClean="0"/>
              <a:t>слабких</a:t>
            </a:r>
            <a:r>
              <a:rPr lang="ru-RU" b="1" dirty="0" smtClean="0"/>
              <a:t> </a:t>
            </a:r>
            <a:r>
              <a:rPr lang="ru-RU" b="1" dirty="0" err="1" smtClean="0"/>
              <a:t>електромагнітних</a:t>
            </a:r>
            <a:r>
              <a:rPr lang="ru-RU" b="1" dirty="0" smtClean="0"/>
              <a:t> </a:t>
            </a:r>
            <a:r>
              <a:rPr lang="ru-RU" b="1" dirty="0" err="1" smtClean="0"/>
              <a:t>полів</a:t>
            </a:r>
            <a:r>
              <a:rPr lang="ru-RU" b="1" dirty="0" smtClean="0"/>
              <a:t> на </a:t>
            </a:r>
            <a:r>
              <a:rPr lang="ru-RU" b="1" dirty="0" err="1" smtClean="0"/>
              <a:t>живі</a:t>
            </a:r>
            <a:r>
              <a:rPr lang="ru-RU" b="1" dirty="0" smtClean="0"/>
              <a:t> </a:t>
            </a:r>
            <a:r>
              <a:rPr lang="ru-RU" b="1" dirty="0" err="1" smtClean="0"/>
              <a:t>організми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9024" y="1595021"/>
            <a:ext cx="8784976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err="1"/>
              <a:t>Результати</a:t>
            </a:r>
            <a:r>
              <a:rPr lang="ru-RU" sz="2400" dirty="0"/>
              <a:t> </a:t>
            </a:r>
            <a:r>
              <a:rPr lang="ru-RU" sz="2400" dirty="0" err="1"/>
              <a:t>проведених</a:t>
            </a:r>
            <a:r>
              <a:rPr lang="ru-RU" sz="2400" dirty="0"/>
              <a:t> </a:t>
            </a:r>
            <a:r>
              <a:rPr lang="ru-RU" sz="2400" dirty="0" err="1"/>
              <a:t>досліджень</a:t>
            </a:r>
            <a:r>
              <a:rPr lang="ru-RU" sz="2400" dirty="0"/>
              <a:t> по </a:t>
            </a:r>
            <a:r>
              <a:rPr lang="ru-RU" sz="2400" dirty="0" err="1"/>
              <a:t>оцінці</a:t>
            </a:r>
            <a:r>
              <a:rPr lang="ru-RU" sz="2400" dirty="0"/>
              <a:t> </a:t>
            </a:r>
            <a:r>
              <a:rPr lang="ru-RU" sz="2400" dirty="0" err="1"/>
              <a:t>впливу</a:t>
            </a:r>
            <a:r>
              <a:rPr lang="ru-RU" sz="2400" dirty="0"/>
              <a:t> </a:t>
            </a:r>
            <a:r>
              <a:rPr lang="ru-RU" sz="2400" dirty="0" err="1"/>
              <a:t>мобільного</a:t>
            </a:r>
            <a:r>
              <a:rPr lang="ru-RU" sz="2400" dirty="0"/>
              <a:t> телефону, </a:t>
            </a:r>
            <a:r>
              <a:rPr lang="ru-RU" sz="2400" dirty="0" err="1"/>
              <a:t>комп’ютера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сучасних</a:t>
            </a:r>
            <a:r>
              <a:rPr lang="ru-RU" sz="2400" dirty="0"/>
              <a:t> </a:t>
            </a:r>
            <a:r>
              <a:rPr lang="ru-RU" sz="2400" dirty="0" err="1"/>
              <a:t>радіоелектронних</a:t>
            </a:r>
            <a:r>
              <a:rPr lang="ru-RU" sz="2400" dirty="0"/>
              <a:t> </a:t>
            </a:r>
            <a:r>
              <a:rPr lang="ru-RU" sz="2400" dirty="0" err="1"/>
              <a:t>засобів</a:t>
            </a:r>
            <a:r>
              <a:rPr lang="ru-RU" sz="2400" dirty="0"/>
              <a:t> на </a:t>
            </a:r>
            <a:r>
              <a:rPr lang="ru-RU" sz="2400" dirty="0" err="1"/>
              <a:t>різні</a:t>
            </a:r>
            <a:r>
              <a:rPr lang="ru-RU" sz="2400" dirty="0"/>
              <a:t> </a:t>
            </a:r>
            <a:r>
              <a:rPr lang="ru-RU" sz="2400" dirty="0" err="1"/>
              <a:t>організми</a:t>
            </a:r>
            <a:r>
              <a:rPr lang="ru-RU" sz="2400" dirty="0"/>
              <a:t> як в </a:t>
            </a:r>
            <a:r>
              <a:rPr lang="ru-RU" sz="2400" dirty="0" err="1"/>
              <a:t>робочому</a:t>
            </a:r>
            <a:r>
              <a:rPr lang="ru-RU" sz="2400" dirty="0"/>
              <a:t>, так </a:t>
            </a:r>
            <a:r>
              <a:rPr lang="ru-RU" sz="2400" dirty="0" err="1"/>
              <a:t>і</a:t>
            </a:r>
            <a:r>
              <a:rPr lang="ru-RU" sz="2400" dirty="0"/>
              <a:t> у </a:t>
            </a:r>
            <a:r>
              <a:rPr lang="ru-RU" sz="2400" dirty="0" err="1"/>
              <a:t>вимкненому</a:t>
            </a:r>
            <a:r>
              <a:rPr lang="ru-RU" sz="2400" dirty="0"/>
              <a:t> </a:t>
            </a:r>
            <a:r>
              <a:rPr lang="ru-RU" sz="2400" dirty="0" err="1"/>
              <a:t>стані</a:t>
            </a:r>
            <a:r>
              <a:rPr lang="ru-RU" sz="2400" dirty="0"/>
              <a:t> </a:t>
            </a:r>
            <a:r>
              <a:rPr lang="ru-RU" sz="2400" dirty="0" err="1"/>
              <a:t>виявились</a:t>
            </a:r>
            <a:r>
              <a:rPr lang="ru-RU" sz="2400" dirty="0"/>
              <a:t> </a:t>
            </a:r>
            <a:r>
              <a:rPr lang="ru-RU" sz="2400" dirty="0" err="1"/>
              <a:t>невтішними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показали </a:t>
            </a:r>
            <a:r>
              <a:rPr lang="ru-RU" sz="2400" dirty="0" err="1"/>
              <a:t>вкрай</a:t>
            </a:r>
            <a:r>
              <a:rPr lang="ru-RU" sz="2400" dirty="0"/>
              <a:t> </a:t>
            </a:r>
            <a:r>
              <a:rPr lang="ru-RU" sz="2400" dirty="0" err="1"/>
              <a:t>негативний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вплив</a:t>
            </a:r>
            <a:r>
              <a:rPr lang="ru-RU" sz="2400" dirty="0"/>
              <a:t> на стан </a:t>
            </a:r>
            <a:r>
              <a:rPr lang="ru-RU" sz="2400" dirty="0" err="1"/>
              <a:t>біологічних</a:t>
            </a:r>
            <a:r>
              <a:rPr lang="ru-RU" sz="2400" dirty="0"/>
              <a:t> </a:t>
            </a:r>
            <a:r>
              <a:rPr lang="ru-RU" sz="2400" dirty="0" err="1"/>
              <a:t>об’єктів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виявилось</a:t>
            </a:r>
            <a:r>
              <a:rPr lang="ru-RU" sz="2400" dirty="0"/>
              <a:t>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>
                <a:solidFill>
                  <a:srgbClr val="C00000"/>
                </a:solidFill>
              </a:rPr>
              <a:t>- в </a:t>
            </a:r>
            <a:r>
              <a:rPr lang="ru-RU" sz="2400" dirty="0" err="1">
                <a:solidFill>
                  <a:srgbClr val="C00000"/>
                </a:solidFill>
              </a:rPr>
              <a:t>зменшенні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рухомої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активності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і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виживаності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мікроорганізмів</a:t>
            </a:r>
            <a:r>
              <a:rPr lang="ru-RU" sz="2400" dirty="0">
                <a:solidFill>
                  <a:srgbClr val="C00000"/>
                </a:solidFill>
              </a:rPr>
              <a:t>;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dirty="0">
                <a:solidFill>
                  <a:srgbClr val="C00000"/>
                </a:solidFill>
              </a:rPr>
              <a:t>- </a:t>
            </a:r>
            <a:r>
              <a:rPr lang="ru-RU" sz="2400" dirty="0" err="1">
                <a:solidFill>
                  <a:srgbClr val="C00000"/>
                </a:solidFill>
              </a:rPr>
              <a:t>в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збільшенні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смертності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мікроорганізмів</a:t>
            </a:r>
            <a:r>
              <a:rPr lang="ru-RU" sz="2400" dirty="0">
                <a:solidFill>
                  <a:srgbClr val="C00000"/>
                </a:solidFill>
              </a:rPr>
              <a:t>;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dirty="0">
                <a:solidFill>
                  <a:srgbClr val="C00000"/>
                </a:solidFill>
              </a:rPr>
              <a:t>- </a:t>
            </a:r>
            <a:r>
              <a:rPr lang="ru-RU" sz="2400" dirty="0" err="1">
                <a:solidFill>
                  <a:srgbClr val="C00000"/>
                </a:solidFill>
              </a:rPr>
              <a:t>в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погіршенні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регенерації</a:t>
            </a:r>
            <a:r>
              <a:rPr lang="ru-RU" sz="2400" dirty="0">
                <a:solidFill>
                  <a:srgbClr val="C00000"/>
                </a:solidFill>
              </a:rPr>
              <a:t> тканин;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dirty="0">
                <a:solidFill>
                  <a:srgbClr val="C00000"/>
                </a:solidFill>
              </a:rPr>
              <a:t>- в </a:t>
            </a:r>
            <a:r>
              <a:rPr lang="ru-RU" sz="2400" dirty="0" err="1">
                <a:solidFill>
                  <a:srgbClr val="C00000"/>
                </a:solidFill>
              </a:rPr>
              <a:t>порушенні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ембріонального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і</a:t>
            </a:r>
            <a:r>
              <a:rPr lang="ru-RU" sz="2400" dirty="0">
                <a:solidFill>
                  <a:srgbClr val="C00000"/>
                </a:solidFill>
              </a:rPr>
              <a:t> личиночного </a:t>
            </a:r>
            <a:r>
              <a:rPr lang="ru-RU" sz="2400" dirty="0" err="1">
                <a:solidFill>
                  <a:srgbClr val="C00000"/>
                </a:solidFill>
              </a:rPr>
              <a:t>розвитку</a:t>
            </a:r>
            <a:r>
              <a:rPr lang="ru-RU" sz="2400" dirty="0">
                <a:solidFill>
                  <a:srgbClr val="C00000"/>
                </a:solidFill>
              </a:rPr>
              <a:t>;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dirty="0">
                <a:solidFill>
                  <a:srgbClr val="C00000"/>
                </a:solidFill>
              </a:rPr>
              <a:t>- в </a:t>
            </a:r>
            <a:r>
              <a:rPr lang="ru-RU" sz="2400" dirty="0" err="1">
                <a:solidFill>
                  <a:srgbClr val="C00000"/>
                </a:solidFill>
              </a:rPr>
              <a:t>зниженні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біохімічних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реакцій</a:t>
            </a:r>
            <a:r>
              <a:rPr lang="ru-RU" sz="2400" dirty="0">
                <a:solidFill>
                  <a:srgbClr val="C00000"/>
                </a:solidFill>
              </a:rPr>
              <a:t>, </a:t>
            </a:r>
            <a:r>
              <a:rPr lang="ru-RU" sz="2400" dirty="0" err="1">
                <a:solidFill>
                  <a:srgbClr val="C00000"/>
                </a:solidFill>
              </a:rPr>
              <a:t>порушенні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метаболізму</a:t>
            </a:r>
            <a:r>
              <a:rPr lang="ru-RU" sz="2400" dirty="0">
                <a:solidFill>
                  <a:srgbClr val="C00000"/>
                </a:solidFill>
              </a:rPr>
              <a:t>;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dirty="0">
                <a:solidFill>
                  <a:srgbClr val="C00000"/>
                </a:solidFill>
              </a:rPr>
              <a:t>- </a:t>
            </a:r>
            <a:r>
              <a:rPr lang="ru-RU" sz="2400" dirty="0" err="1">
                <a:solidFill>
                  <a:srgbClr val="C00000"/>
                </a:solidFill>
              </a:rPr>
              <a:t>в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зниженні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енергетичного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потенціалу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в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усіх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життєво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важливих</a:t>
            </a:r>
            <a:r>
              <a:rPr lang="ru-RU" sz="2400" dirty="0">
                <a:solidFill>
                  <a:srgbClr val="C00000"/>
                </a:solidFill>
              </a:rPr>
              <a:t> системах </a:t>
            </a:r>
            <a:r>
              <a:rPr lang="ru-RU" sz="2400" dirty="0" err="1">
                <a:solidFill>
                  <a:srgbClr val="C00000"/>
                </a:solidFill>
              </a:rPr>
              <a:t>організму</a:t>
            </a:r>
            <a:r>
              <a:rPr lang="ru-RU" sz="2400" dirty="0">
                <a:solidFill>
                  <a:srgbClr val="C00000"/>
                </a:solidFill>
              </a:rPr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27</TotalTime>
  <Words>234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Литейная</vt:lpstr>
      <vt:lpstr>Вплив електричного поля на живі організми</vt:lpstr>
      <vt:lpstr>Слайд 2</vt:lpstr>
      <vt:lpstr>Вплив електромагнітного поля на клітину</vt:lpstr>
      <vt:lpstr>Вплив електромагнітного поля на нервову систему</vt:lpstr>
      <vt:lpstr>Вплив електромагнітного випромінювання на імунну систему</vt:lpstr>
      <vt:lpstr>Вплив слабких електромагнітних полів на живі організми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електричного поля на живі організми</dc:title>
  <dc:creator>DD</dc:creator>
  <cp:lastModifiedBy>DD</cp:lastModifiedBy>
  <cp:revision>3</cp:revision>
  <dcterms:created xsi:type="dcterms:W3CDTF">2014-09-18T17:59:07Z</dcterms:created>
  <dcterms:modified xsi:type="dcterms:W3CDTF">2014-09-18T18:26:43Z</dcterms:modified>
</cp:coreProperties>
</file>