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FCCB8A-C334-464A-A8B8-305F851DA7C0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665514-C84A-4251-869A-15FE8CCEC11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Внесок українських вчених у розвиток механіки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Москвич Андрій, 31-М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           Дякую за увагу.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у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 </a:t>
            </a:r>
            <a:r>
              <a:rPr lang="ru-RU" dirty="0" err="1"/>
              <a:t>зробили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 О. М. Динник, Д. О. Граве, Г. М. </a:t>
            </a:r>
            <a:r>
              <a:rPr lang="ru-RU" dirty="0" err="1"/>
              <a:t>Савін</a:t>
            </a:r>
            <a:r>
              <a:rPr lang="ru-RU" dirty="0"/>
              <a:t>, А. Д. Коваленко, Микола </a:t>
            </a:r>
            <a:r>
              <a:rPr lang="ru-RU" dirty="0" err="1"/>
              <a:t>Кільчевський</a:t>
            </a:r>
            <a:r>
              <a:rPr lang="ru-RU" dirty="0"/>
              <a:t> 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 </a:t>
            </a:r>
            <a:r>
              <a:rPr lang="ru-RU" dirty="0" err="1"/>
              <a:t>розробляють</a:t>
            </a:r>
            <a:r>
              <a:rPr lang="ru-RU" dirty="0"/>
              <a:t> в </a:t>
            </a:r>
            <a:r>
              <a:rPr lang="ru-RU" dirty="0" err="1"/>
              <a:t>інститутах</a:t>
            </a:r>
            <a:r>
              <a:rPr lang="ru-RU" dirty="0"/>
              <a:t> НАН </a:t>
            </a:r>
            <a:r>
              <a:rPr lang="ru-RU" dirty="0" err="1"/>
              <a:t>України</a:t>
            </a:r>
            <a:r>
              <a:rPr lang="ru-RU" dirty="0"/>
              <a:t>, на кафедрах ряду </a:t>
            </a:r>
            <a:r>
              <a:rPr lang="ru-RU" dirty="0" err="1"/>
              <a:t>вузів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Олекса́ндр</a:t>
            </a:r>
            <a:r>
              <a:rPr lang="ru-RU" b="1" dirty="0"/>
              <a:t> </a:t>
            </a:r>
            <a:r>
              <a:rPr lang="ru-RU" b="1" dirty="0" err="1"/>
              <a:t>Микола́йович</a:t>
            </a:r>
            <a:r>
              <a:rPr lang="ru-RU" b="1" dirty="0"/>
              <a:t> </a:t>
            </a:r>
            <a:r>
              <a:rPr lang="ru-RU" b="1" dirty="0" err="1"/>
              <a:t>Ди́нник</a:t>
            </a: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присвячені</a:t>
            </a:r>
            <a:r>
              <a:rPr lang="ru-RU" dirty="0"/>
              <a:t> теорії </a:t>
            </a:r>
            <a:r>
              <a:rPr lang="ru-RU" dirty="0" err="1"/>
              <a:t>пружності</a:t>
            </a:r>
            <a:r>
              <a:rPr lang="ru-RU" dirty="0"/>
              <a:t>, опору </a:t>
            </a:r>
            <a:r>
              <a:rPr lang="ru-RU" dirty="0" err="1"/>
              <a:t>матеріалів</a:t>
            </a:r>
            <a:r>
              <a:rPr lang="ru-RU" dirty="0"/>
              <a:t>, теорії </a:t>
            </a:r>
            <a:r>
              <a:rPr lang="ru-RU" dirty="0" err="1"/>
              <a:t>стійкості</a:t>
            </a:r>
            <a:r>
              <a:rPr lang="ru-RU" dirty="0"/>
              <a:t>, </a:t>
            </a:r>
            <a:r>
              <a:rPr lang="ru-RU" dirty="0" err="1"/>
              <a:t>прикладній</a:t>
            </a:r>
            <a:r>
              <a:rPr lang="ru-RU" dirty="0"/>
              <a:t> </a:t>
            </a:r>
            <a:r>
              <a:rPr lang="ru-RU" dirty="0" err="1"/>
              <a:t>математиці</a:t>
            </a:r>
            <a:r>
              <a:rPr lang="ru-RU" dirty="0"/>
              <a:t>. </a:t>
            </a:r>
            <a:r>
              <a:rPr lang="ru-RU" dirty="0" err="1"/>
              <a:t>Працював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гірничого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арок, </a:t>
            </a:r>
            <a:r>
              <a:rPr lang="ru-RU" dirty="0" err="1"/>
              <a:t>шахтних</a:t>
            </a:r>
            <a:r>
              <a:rPr lang="ru-RU" dirty="0"/>
              <a:t> </a:t>
            </a:r>
            <a:r>
              <a:rPr lang="ru-RU" dirty="0" err="1"/>
              <a:t>підйомних</a:t>
            </a:r>
            <a:r>
              <a:rPr lang="ru-RU" dirty="0"/>
              <a:t> </a:t>
            </a:r>
            <a:r>
              <a:rPr lang="ru-RU" dirty="0" err="1"/>
              <a:t>канатів</a:t>
            </a:r>
            <a:r>
              <a:rPr lang="ru-RU" dirty="0"/>
              <a:t>, </a:t>
            </a:r>
            <a:r>
              <a:rPr lang="ru-RU" dirty="0" err="1"/>
              <a:t>стійкості</a:t>
            </a:r>
            <a:r>
              <a:rPr lang="ru-RU" dirty="0"/>
              <a:t> </a:t>
            </a:r>
            <a:r>
              <a:rPr lang="ru-RU" dirty="0" err="1"/>
              <a:t>стрижнів</a:t>
            </a:r>
            <a:r>
              <a:rPr lang="ru-RU" dirty="0"/>
              <a:t> пластин, </a:t>
            </a:r>
            <a:r>
              <a:rPr lang="ru-RU" dirty="0" err="1"/>
              <a:t>оболонок</a:t>
            </a:r>
            <a:r>
              <a:rPr lang="ru-RU" dirty="0"/>
              <a:t>, </a:t>
            </a:r>
            <a:r>
              <a:rPr lang="ru-RU" dirty="0" err="1"/>
              <a:t>стрижневих</a:t>
            </a:r>
            <a:r>
              <a:rPr lang="ru-RU" dirty="0"/>
              <a:t> систем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, теорії </a:t>
            </a:r>
            <a:r>
              <a:rPr lang="ru-RU" dirty="0" err="1"/>
              <a:t>коливань</a:t>
            </a:r>
            <a:r>
              <a:rPr lang="ru-RU" dirty="0"/>
              <a:t>,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пружності</a:t>
            </a:r>
            <a:r>
              <a:rPr lang="ru-RU" dirty="0"/>
              <a:t> </a:t>
            </a:r>
            <a:r>
              <a:rPr lang="ru-RU" dirty="0" err="1"/>
              <a:t>анізотропного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Розробив</a:t>
            </a:r>
            <a:r>
              <a:rPr lang="ru-RU" dirty="0"/>
              <a:t> </a:t>
            </a:r>
            <a:r>
              <a:rPr lang="ru-RU" dirty="0" err="1"/>
              <a:t>наближені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розв'язання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теорії </a:t>
            </a:r>
            <a:r>
              <a:rPr lang="ru-RU" dirty="0" err="1"/>
              <a:t>пружності</a:t>
            </a:r>
            <a:r>
              <a:rPr lang="ru-RU" dirty="0"/>
              <a:t>. Створив </a:t>
            </a:r>
            <a:r>
              <a:rPr lang="ru-RU" dirty="0" err="1"/>
              <a:t>наукову</a:t>
            </a:r>
            <a:r>
              <a:rPr lang="ru-RU" dirty="0"/>
              <a:t> школу в </a:t>
            </a:r>
            <a:r>
              <a:rPr lang="ru-RU" dirty="0" err="1"/>
              <a:t>галузі</a:t>
            </a:r>
            <a:r>
              <a:rPr lang="ru-RU" dirty="0"/>
              <a:t> теорії </a:t>
            </a:r>
            <a:r>
              <a:rPr lang="ru-RU" dirty="0" err="1"/>
              <a:t>пружності</a:t>
            </a:r>
            <a:r>
              <a:rPr lang="ru-RU" dirty="0"/>
              <a:t> і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керівником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25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Створив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експериментальних</a:t>
            </a:r>
            <a:r>
              <a:rPr lang="ru-RU" dirty="0"/>
              <a:t> баз і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лабораторій</a:t>
            </a:r>
            <a:r>
              <a:rPr lang="ru-RU" dirty="0"/>
              <a:t>. Автор </a:t>
            </a:r>
            <a:r>
              <a:rPr lang="ru-RU" dirty="0" err="1"/>
              <a:t>понад</a:t>
            </a:r>
            <a:r>
              <a:rPr lang="ru-RU" dirty="0"/>
              <a:t> 200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праць</a:t>
            </a:r>
            <a:r>
              <a:rPr lang="ru-RU" dirty="0"/>
              <a:t>. Написав ряд </a:t>
            </a:r>
            <a:r>
              <a:rPr lang="ru-RU" dirty="0" err="1"/>
              <a:t>підручників</a:t>
            </a:r>
            <a:r>
              <a:rPr lang="ru-RU" dirty="0"/>
              <a:t> і </a:t>
            </a:r>
            <a:r>
              <a:rPr lang="ru-RU" dirty="0" err="1"/>
              <a:t>довідників</a:t>
            </a:r>
            <a:r>
              <a:rPr lang="ru-RU" dirty="0"/>
              <a:t> по </a:t>
            </a:r>
            <a:r>
              <a:rPr lang="ru-RU" dirty="0" err="1"/>
              <a:t>теоретичній</a:t>
            </a:r>
            <a:r>
              <a:rPr lang="ru-RU" dirty="0"/>
              <a:t> </a:t>
            </a:r>
            <a:r>
              <a:rPr lang="ru-RU" dirty="0" err="1"/>
              <a:t>механіці</a:t>
            </a:r>
            <a:r>
              <a:rPr lang="ru-RU" dirty="0"/>
              <a:t>, </a:t>
            </a:r>
            <a:r>
              <a:rPr lang="ru-RU" dirty="0" err="1"/>
              <a:t>будівельній</a:t>
            </a:r>
            <a:r>
              <a:rPr lang="ru-RU" dirty="0"/>
              <a:t> </a:t>
            </a:r>
            <a:r>
              <a:rPr lang="ru-RU" dirty="0" err="1"/>
              <a:t>механіці</a:t>
            </a:r>
            <a:r>
              <a:rPr lang="ru-RU" dirty="0"/>
              <a:t>, теорії </a:t>
            </a:r>
            <a:r>
              <a:rPr lang="ru-RU" dirty="0" err="1" smtClean="0"/>
              <a:t>пружності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Основні</a:t>
            </a:r>
            <a:r>
              <a:rPr lang="ru-RU" dirty="0" smtClean="0"/>
              <a:t> </a:t>
            </a:r>
            <a:r>
              <a:rPr lang="ru-RU" dirty="0"/>
              <a:t>твори:</a:t>
            </a:r>
          </a:p>
          <a:p>
            <a:pPr lvl="0"/>
            <a:r>
              <a:rPr lang="ru-RU" dirty="0"/>
              <a:t>«Удар і </a:t>
            </a:r>
            <a:r>
              <a:rPr lang="ru-RU" dirty="0"/>
              <a:t>стиск</a:t>
            </a:r>
            <a:r>
              <a:rPr lang="ru-RU" dirty="0"/>
              <a:t> </a:t>
            </a:r>
            <a:r>
              <a:rPr lang="ru-RU" dirty="0"/>
              <a:t>пружних</a:t>
            </a:r>
            <a:r>
              <a:rPr lang="ru-RU" dirty="0"/>
              <a:t> </a:t>
            </a:r>
            <a:r>
              <a:rPr lang="ru-RU" dirty="0"/>
              <a:t>тіл</a:t>
            </a:r>
            <a:r>
              <a:rPr lang="ru-RU" dirty="0"/>
              <a:t>.» — К., 1909;</a:t>
            </a:r>
          </a:p>
          <a:p>
            <a:pPr lvl="0"/>
            <a:r>
              <a:rPr lang="ru-RU" dirty="0"/>
              <a:t>«</a:t>
            </a:r>
            <a:r>
              <a:rPr lang="ru-RU" dirty="0"/>
              <a:t>Крутіння</a:t>
            </a:r>
            <a:r>
              <a:rPr lang="ru-RU" dirty="0"/>
              <a:t>. </a:t>
            </a:r>
            <a:r>
              <a:rPr lang="ru-RU" dirty="0"/>
              <a:t>Теорія</a:t>
            </a:r>
            <a:r>
              <a:rPr lang="ru-RU" dirty="0"/>
              <a:t> і </a:t>
            </a:r>
            <a:r>
              <a:rPr lang="ru-RU" dirty="0"/>
              <a:t>додаток</a:t>
            </a:r>
            <a:r>
              <a:rPr lang="ru-RU" dirty="0"/>
              <a:t>.» — М.-Л., 1938;</a:t>
            </a:r>
          </a:p>
          <a:p>
            <a:pPr lvl="0"/>
            <a:r>
              <a:rPr lang="ru-RU" dirty="0"/>
              <a:t>«Курс </a:t>
            </a:r>
            <a:r>
              <a:rPr lang="uk-UA" noProof="1" smtClean="0"/>
              <a:t>теоретичної</a:t>
            </a:r>
            <a:r>
              <a:rPr lang="ru-RU" dirty="0" smtClean="0"/>
              <a:t> </a:t>
            </a:r>
            <a:r>
              <a:rPr lang="ru-RU" dirty="0" err="1"/>
              <a:t>механіки</a:t>
            </a:r>
            <a:r>
              <a:rPr lang="ru-RU" dirty="0"/>
              <a:t>» в 3-х </a:t>
            </a:r>
            <a:r>
              <a:rPr lang="ru-RU" dirty="0" err="1"/>
              <a:t>частинах</a:t>
            </a:r>
            <a:r>
              <a:rPr lang="ru-RU" dirty="0"/>
              <a:t>, 1938—1950;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Стійкість</a:t>
            </a:r>
            <a:r>
              <a:rPr lang="ru-RU" dirty="0"/>
              <a:t> </a:t>
            </a:r>
            <a:r>
              <a:rPr lang="ru-RU" dirty="0" err="1"/>
              <a:t>пружних</a:t>
            </a:r>
            <a:r>
              <a:rPr lang="ru-RU" dirty="0"/>
              <a:t> систем.» — М.-Л., </a:t>
            </a:r>
            <a:r>
              <a:rPr lang="ru-RU" dirty="0" smtClean="0"/>
              <a:t>1950.</a:t>
            </a: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Підготував</a:t>
            </a:r>
            <a:r>
              <a:rPr lang="ru-RU" dirty="0" smtClean="0"/>
              <a:t> </a:t>
            </a:r>
            <a:r>
              <a:rPr lang="ru-RU" dirty="0" err="1"/>
              <a:t>понад</a:t>
            </a:r>
            <a:r>
              <a:rPr lang="ru-RU" dirty="0"/>
              <a:t> 40 </a:t>
            </a:r>
            <a:r>
              <a:rPr lang="ru-RU" dirty="0" err="1"/>
              <a:t>докторів</a:t>
            </a:r>
            <a:r>
              <a:rPr lang="ru-RU" dirty="0"/>
              <a:t> наук.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Дмитро</a:t>
            </a:r>
            <a:r>
              <a:rPr lang="ru-RU" b="1" dirty="0"/>
              <a:t>́ </a:t>
            </a:r>
            <a:r>
              <a:rPr lang="ru-RU" b="1" dirty="0" err="1"/>
              <a:t>Олекса́ндрович</a:t>
            </a:r>
            <a:r>
              <a:rPr lang="ru-RU" b="1" dirty="0"/>
              <a:t> </a:t>
            </a:r>
            <a:r>
              <a:rPr lang="ru-RU" b="1" dirty="0" err="1"/>
              <a:t>Гра́ве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/>
              <a:t>Д. О. Граве у 20-ті роки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. </a:t>
            </a:r>
            <a:r>
              <a:rPr lang="ru-RU" dirty="0" smtClean="0"/>
              <a:t>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Дмитро</a:t>
            </a:r>
            <a:r>
              <a:rPr lang="ru-RU" dirty="0" smtClean="0"/>
              <a:t> </a:t>
            </a:r>
            <a:r>
              <a:rPr lang="ru-RU" dirty="0" err="1" smtClean="0"/>
              <a:t>Олександрович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займається</a:t>
            </a:r>
            <a:r>
              <a:rPr lang="ru-RU" dirty="0" smtClean="0"/>
              <a:t> </a:t>
            </a:r>
            <a:r>
              <a:rPr lang="ru-RU" dirty="0" err="1" smtClean="0"/>
              <a:t>питанням</a:t>
            </a:r>
            <a:r>
              <a:rPr lang="ru-RU" dirty="0" smtClean="0"/>
              <a:t> </a:t>
            </a:r>
            <a:r>
              <a:rPr lang="ru-RU" dirty="0" err="1" smtClean="0"/>
              <a:t>реорганізації</a:t>
            </a:r>
            <a:r>
              <a:rPr lang="ru-RU" dirty="0" smtClean="0"/>
              <a:t> </a:t>
            </a:r>
            <a:r>
              <a:rPr lang="ru-RU" dirty="0" err="1" smtClean="0"/>
              <a:t>викладання</a:t>
            </a:r>
            <a:r>
              <a:rPr lang="ru-RU" dirty="0" smtClean="0"/>
              <a:t> </a:t>
            </a:r>
            <a:r>
              <a:rPr lang="ru-RU" dirty="0" err="1" smtClean="0"/>
              <a:t>теоретичної</a:t>
            </a:r>
            <a:r>
              <a:rPr lang="ru-RU" dirty="0" smtClean="0"/>
              <a:t> </a:t>
            </a:r>
            <a:r>
              <a:rPr lang="ru-RU" dirty="0" err="1" smtClean="0"/>
              <a:t>механіки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висуває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всю </a:t>
            </a:r>
            <a:r>
              <a:rPr lang="ru-RU" dirty="0" err="1" smtClean="0"/>
              <a:t>механіку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поділити</a:t>
            </a:r>
            <a:r>
              <a:rPr lang="ru-RU" dirty="0" smtClean="0"/>
              <a:t> на </a:t>
            </a:r>
            <a:r>
              <a:rPr lang="ru-RU" dirty="0" err="1" smtClean="0"/>
              <a:t>аналітичну</a:t>
            </a:r>
            <a:r>
              <a:rPr lang="ru-RU" dirty="0" smtClean="0"/>
              <a:t> і </a:t>
            </a:r>
            <a:r>
              <a:rPr lang="ru-RU" dirty="0" err="1" smtClean="0"/>
              <a:t>фізичну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/>
              <a:t>вважав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кардинального перегляду </a:t>
            </a:r>
            <a:r>
              <a:rPr lang="ru-RU" dirty="0" err="1"/>
              <a:t>принципів</a:t>
            </a:r>
            <a:r>
              <a:rPr lang="ru-RU" dirty="0"/>
              <a:t> і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а тому </a:t>
            </a:r>
            <a:r>
              <a:rPr lang="ru-RU" dirty="0" err="1"/>
              <a:t>висунув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:</a:t>
            </a:r>
          </a:p>
          <a:p>
            <a:r>
              <a:rPr lang="ru-RU" dirty="0"/>
              <a:t>• </a:t>
            </a:r>
            <a:r>
              <a:rPr lang="ru-RU" dirty="0" err="1"/>
              <a:t>класична</a:t>
            </a:r>
            <a:r>
              <a:rPr lang="ru-RU" dirty="0"/>
              <a:t> </a:t>
            </a:r>
            <a:r>
              <a:rPr lang="ru-RU" dirty="0" err="1"/>
              <a:t>гідродинаміка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пружності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механічна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ефіру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електрики</a:t>
            </a:r>
            <a:r>
              <a:rPr lang="ru-RU" dirty="0"/>
              <a:t> </a:t>
            </a:r>
            <a:r>
              <a:rPr lang="ru-RU" dirty="0" err="1"/>
              <a:t>Максвела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механіка</a:t>
            </a:r>
            <a:r>
              <a:rPr lang="ru-RU" dirty="0"/>
              <a:t> Герца;</a:t>
            </a:r>
          </a:p>
          <a:p>
            <a:r>
              <a:rPr lang="ru-RU" dirty="0"/>
              <a:t>•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Ейнштейна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квантова</a:t>
            </a:r>
            <a:r>
              <a:rPr lang="ru-RU" dirty="0"/>
              <a:t> </a:t>
            </a:r>
            <a:r>
              <a:rPr lang="ru-RU" dirty="0" err="1"/>
              <a:t>механіка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механіка</a:t>
            </a:r>
            <a:r>
              <a:rPr lang="ru-RU" dirty="0"/>
              <a:t> </a:t>
            </a:r>
            <a:r>
              <a:rPr lang="ru-RU" dirty="0" err="1"/>
              <a:t>молекулярної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 smtClean="0"/>
              <a:t>       У </a:t>
            </a:r>
            <a:r>
              <a:rPr lang="ru-RU" dirty="0"/>
              <a:t>30-ті роки Д. О. Граве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питаннями</a:t>
            </a:r>
            <a:r>
              <a:rPr lang="ru-RU" dirty="0"/>
              <a:t> перегляду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приділяє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алгебрі</a:t>
            </a:r>
            <a:r>
              <a:rPr lang="ru-RU" dirty="0"/>
              <a:t> і теорії чисел, теорії </a:t>
            </a:r>
            <a:r>
              <a:rPr lang="ru-RU" dirty="0" err="1"/>
              <a:t>диференційних</a:t>
            </a:r>
            <a:r>
              <a:rPr lang="ru-RU" dirty="0"/>
              <a:t> </a:t>
            </a:r>
            <a:r>
              <a:rPr lang="ru-RU" dirty="0" err="1"/>
              <a:t>рівнянь</a:t>
            </a:r>
            <a:r>
              <a:rPr lang="ru-RU" dirty="0"/>
              <a:t>.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того часу, як "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", "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гідро</a:t>
            </a:r>
            <a:r>
              <a:rPr lang="ru-RU" dirty="0"/>
              <a:t>- і </a:t>
            </a:r>
            <a:r>
              <a:rPr lang="ru-RU" dirty="0" err="1"/>
              <a:t>аеродинаміки</a:t>
            </a:r>
            <a:r>
              <a:rPr lang="ru-RU" dirty="0"/>
              <a:t>"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Був</a:t>
            </a:r>
            <a:r>
              <a:rPr lang="ru-RU" dirty="0"/>
              <a:t> в основному математиком,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uk-UA" dirty="0"/>
              <a:t> і в галузі механіки, а о</a:t>
            </a:r>
            <a:r>
              <a:rPr lang="ru-RU" dirty="0" err="1"/>
              <a:t>сновні</a:t>
            </a:r>
            <a:r>
              <a:rPr lang="uk-UA" dirty="0"/>
              <a:t> його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алгебри</a:t>
            </a:r>
            <a:r>
              <a:rPr lang="ru-RU" dirty="0"/>
              <a:t>, </a:t>
            </a:r>
            <a:r>
              <a:rPr lang="ru-RU" dirty="0" err="1"/>
              <a:t>прикладної</a:t>
            </a:r>
            <a:r>
              <a:rPr lang="ru-RU" dirty="0"/>
              <a:t> математики, </a:t>
            </a:r>
            <a:r>
              <a:rPr lang="ru-RU" dirty="0" err="1"/>
              <a:t>механіки</a:t>
            </a:r>
            <a:r>
              <a:rPr lang="ru-RU" dirty="0"/>
              <a:t>, </a:t>
            </a:r>
            <a:r>
              <a:rPr lang="ru-RU" dirty="0" err="1"/>
              <a:t>кібернетики</a:t>
            </a:r>
            <a:r>
              <a:rPr lang="ru-RU" dirty="0"/>
              <a:t>, </a:t>
            </a:r>
            <a:r>
              <a:rPr lang="ru-RU" dirty="0" err="1"/>
              <a:t>астрономії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Савін</a:t>
            </a:r>
            <a:r>
              <a:rPr lang="uk-UA" dirty="0"/>
              <a:t> Гурій Миколайович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Гурій</a:t>
            </a:r>
            <a:r>
              <a:rPr lang="ru-RU" dirty="0"/>
              <a:t> </a:t>
            </a:r>
            <a:r>
              <a:rPr lang="ru-RU" dirty="0" err="1"/>
              <a:t>Савін</a:t>
            </a:r>
            <a:r>
              <a:rPr lang="ru-RU" dirty="0"/>
              <a:t> автор </a:t>
            </a:r>
            <a:r>
              <a:rPr lang="ru-RU" dirty="0" err="1"/>
              <a:t>понад</a:t>
            </a:r>
            <a:r>
              <a:rPr lang="ru-RU" dirty="0"/>
              <a:t> 180 </a:t>
            </a:r>
            <a:r>
              <a:rPr lang="ru-RU" dirty="0" err="1"/>
              <a:t>друкованих</a:t>
            </a:r>
            <a:r>
              <a:rPr lang="ru-RU" dirty="0"/>
              <a:t> </a:t>
            </a:r>
            <a:r>
              <a:rPr lang="ru-RU" dirty="0" err="1"/>
              <a:t>праць</a:t>
            </a:r>
            <a:r>
              <a:rPr lang="ru-RU" dirty="0"/>
              <a:t>, 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з</a:t>
            </a:r>
            <a:r>
              <a:rPr lang="ru-RU" dirty="0"/>
              <a:t> теорії </a:t>
            </a:r>
            <a:r>
              <a:rPr lang="ru-RU" dirty="0" err="1"/>
              <a:t>пружності</a:t>
            </a:r>
            <a:r>
              <a:rPr lang="ru-RU" dirty="0"/>
              <a:t> та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гірничих</a:t>
            </a:r>
            <a:r>
              <a:rPr lang="ru-RU" dirty="0"/>
              <a:t> </a:t>
            </a:r>
            <a:r>
              <a:rPr lang="ru-RU" dirty="0" err="1"/>
              <a:t>підйомних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них:</a:t>
            </a:r>
          </a:p>
          <a:p>
            <a:pPr lvl="0"/>
            <a:r>
              <a:rPr lang="ru-RU" dirty="0"/>
              <a:t>Давление системы абсолютно-жестких штампов на упругую анизотропную полуплоскость, «Сообщения грузинского филиала Академии наук СССР», 1940, т. 1, № 10;</a:t>
            </a:r>
          </a:p>
          <a:p>
            <a:pPr lvl="0"/>
            <a:r>
              <a:rPr lang="ru-RU" dirty="0"/>
              <a:t>Концентрация напряжений около отверстий, М.—Л., 1951;</a:t>
            </a:r>
          </a:p>
          <a:p>
            <a:pPr lvl="0"/>
            <a:r>
              <a:rPr lang="ru-RU" dirty="0"/>
              <a:t>Динамическая теория расчета шахтных подъемных канатов, </a:t>
            </a:r>
            <a:r>
              <a:rPr lang="ru-RU" dirty="0" err="1"/>
              <a:t>Київ</a:t>
            </a:r>
            <a:r>
              <a:rPr lang="ru-RU" dirty="0"/>
              <a:t>. 1949;</a:t>
            </a:r>
          </a:p>
          <a:p>
            <a:pPr lvl="0"/>
            <a:r>
              <a:rPr lang="ru-RU" dirty="0"/>
              <a:t>Смешанная задача для анизотропной полуплоскости, «Ученые записки Львовского университета», 1950, т. 5, </a:t>
            </a:r>
            <a:r>
              <a:rPr lang="ru-RU" dirty="0" err="1"/>
              <a:t>вип</a:t>
            </a:r>
            <a:r>
              <a:rPr lang="ru-RU" dirty="0"/>
              <a:t>. 2;</a:t>
            </a:r>
          </a:p>
          <a:p>
            <a:pPr lvl="0"/>
            <a:r>
              <a:rPr lang="ru-RU" dirty="0"/>
              <a:t>О динамических усилиях в шахтном подъемном канате при подъеме груза, «Украинский математический журнал», </a:t>
            </a:r>
            <a:r>
              <a:rPr lang="ru-RU" dirty="0" err="1"/>
              <a:t>Київ</a:t>
            </a:r>
            <a:r>
              <a:rPr lang="ru-RU" dirty="0"/>
              <a:t>. 1954, № 2;</a:t>
            </a:r>
          </a:p>
          <a:p>
            <a:pPr lvl="0"/>
            <a:r>
              <a:rPr lang="ru-RU" dirty="0"/>
              <a:t>Про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 </a:t>
            </a:r>
            <a:r>
              <a:rPr lang="ru-RU" dirty="0" err="1"/>
              <a:t>динаміки</a:t>
            </a:r>
            <a:r>
              <a:rPr lang="ru-RU" dirty="0"/>
              <a:t> шахтного </a:t>
            </a:r>
            <a:r>
              <a:rPr lang="ru-RU" dirty="0" err="1"/>
              <a:t>підіймального</a:t>
            </a:r>
            <a:r>
              <a:rPr lang="ru-RU" dirty="0"/>
              <a:t> каната (</a:t>
            </a:r>
            <a:r>
              <a:rPr lang="ru-RU" dirty="0" err="1"/>
              <a:t>підіймання</a:t>
            </a:r>
            <a:r>
              <a:rPr lang="ru-RU" dirty="0"/>
              <a:t> </a:t>
            </a:r>
            <a:r>
              <a:rPr lang="ru-RU" dirty="0" err="1"/>
              <a:t>вантажу</a:t>
            </a:r>
            <a:r>
              <a:rPr lang="ru-RU" dirty="0"/>
              <a:t>), «</a:t>
            </a:r>
            <a:r>
              <a:rPr lang="ru-RU" dirty="0" err="1"/>
              <a:t>Прикладна</a:t>
            </a:r>
            <a:r>
              <a:rPr lang="ru-RU" dirty="0"/>
              <a:t> </a:t>
            </a:r>
            <a:r>
              <a:rPr lang="ru-RU" dirty="0" err="1"/>
              <a:t>механіка</a:t>
            </a:r>
            <a:r>
              <a:rPr lang="ru-RU" dirty="0"/>
              <a:t>», </a:t>
            </a:r>
            <a:r>
              <a:rPr lang="ru-RU" dirty="0" err="1"/>
              <a:t>Київ</a:t>
            </a:r>
            <a:r>
              <a:rPr lang="ru-RU" dirty="0"/>
              <a:t>, 1955, </a:t>
            </a:r>
            <a:r>
              <a:rPr lang="ru-RU" dirty="0" err="1"/>
              <a:t>вип</a:t>
            </a:r>
            <a:r>
              <a:rPr lang="ru-RU" dirty="0"/>
              <a:t>. 1;</a:t>
            </a:r>
          </a:p>
          <a:p>
            <a:pPr lvl="0"/>
            <a:r>
              <a:rPr lang="ru-RU" dirty="0"/>
              <a:t>Курс теоретической механики, </a:t>
            </a:r>
            <a:r>
              <a:rPr lang="ru-RU" dirty="0" err="1"/>
              <a:t>Київ</a:t>
            </a:r>
            <a:r>
              <a:rPr lang="ru-RU" dirty="0"/>
              <a:t>. 1957 (у </a:t>
            </a:r>
            <a:r>
              <a:rPr lang="ru-RU" dirty="0" err="1"/>
              <a:t>співавторстві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Анатолій Дмитрович Коваленко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до </a:t>
            </a:r>
            <a:r>
              <a:rPr lang="ru-RU" u="sng" dirty="0" smtClean="0"/>
              <a:t>теорії </a:t>
            </a:r>
            <a:r>
              <a:rPr lang="ru-RU" u="sng" dirty="0" err="1" smtClean="0"/>
              <a:t>пружності</a:t>
            </a:r>
            <a:r>
              <a:rPr lang="ru-RU" dirty="0"/>
              <a:t> і </a:t>
            </a:r>
            <a:r>
              <a:rPr lang="ru-RU" dirty="0" err="1"/>
              <a:t>термопружності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до </a:t>
            </a:r>
            <a:r>
              <a:rPr lang="ru-RU" dirty="0" err="1"/>
              <a:t>конструкцій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. </a:t>
            </a:r>
            <a:r>
              <a:rPr lang="ru-RU" dirty="0" err="1"/>
              <a:t>Розробив</a:t>
            </a:r>
            <a:r>
              <a:rPr lang="ru-RU" dirty="0"/>
              <a:t> </a:t>
            </a:r>
            <a:r>
              <a:rPr lang="ru-RU" dirty="0" err="1"/>
              <a:t>термодинамічні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теорії </a:t>
            </a:r>
            <a:r>
              <a:rPr lang="ru-RU" dirty="0" err="1"/>
              <a:t>термопружності</a:t>
            </a:r>
            <a:r>
              <a:rPr lang="ru-RU" dirty="0"/>
              <a:t>. У теорії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ввів</a:t>
            </a:r>
            <a:r>
              <a:rPr lang="ru-RU" dirty="0"/>
              <a:t> і </a:t>
            </a:r>
            <a:r>
              <a:rPr lang="ru-RU" dirty="0" err="1"/>
              <a:t>дослідив</a:t>
            </a:r>
            <a:r>
              <a:rPr lang="ru-RU" dirty="0"/>
              <a:t> </a:t>
            </a:r>
            <a:r>
              <a:rPr lang="ru-RU" u="sng" dirty="0" err="1"/>
              <a:t>гіпергеометричні</a:t>
            </a:r>
            <a:r>
              <a:rPr lang="ru-RU" u="sng" dirty="0"/>
              <a:t> функції</a:t>
            </a:r>
            <a:r>
              <a:rPr lang="ru-RU" dirty="0"/>
              <a:t> другого роду.</a:t>
            </a:r>
          </a:p>
          <a:p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точні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низки задач про </a:t>
            </a:r>
            <a:r>
              <a:rPr lang="ru-RU" dirty="0" err="1"/>
              <a:t>напружений</a:t>
            </a:r>
            <a:r>
              <a:rPr lang="ru-RU" dirty="0"/>
              <a:t> стан </a:t>
            </a:r>
            <a:r>
              <a:rPr lang="ru-RU" dirty="0" err="1"/>
              <a:t>круглих</a:t>
            </a:r>
            <a:r>
              <a:rPr lang="ru-RU" dirty="0"/>
              <a:t> пластин та </a:t>
            </a:r>
            <a:r>
              <a:rPr lang="ru-RU" dirty="0" err="1"/>
              <a:t>оболонок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змінної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, створив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турбомашин,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найшли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.</a:t>
            </a:r>
          </a:p>
          <a:p>
            <a:r>
              <a:rPr lang="ru-RU" dirty="0" err="1"/>
              <a:t>Анатолій</a:t>
            </a:r>
            <a:r>
              <a:rPr lang="ru-RU" dirty="0"/>
              <a:t> Коваленко — автор </a:t>
            </a:r>
            <a:r>
              <a:rPr lang="ru-RU" dirty="0" err="1"/>
              <a:t>понад</a:t>
            </a:r>
            <a:r>
              <a:rPr lang="ru-RU" dirty="0"/>
              <a:t> 120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11 </a:t>
            </a:r>
            <a:r>
              <a:rPr lang="ru-RU" dirty="0" err="1"/>
              <a:t>монографій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на </a:t>
            </a:r>
            <a:r>
              <a:rPr lang="ru-RU" dirty="0" err="1"/>
              <a:t>міцність</a:t>
            </a:r>
            <a:r>
              <a:rPr lang="ru-RU" dirty="0"/>
              <a:t> </a:t>
            </a:r>
            <a:r>
              <a:rPr lang="ru-RU" dirty="0" err="1"/>
              <a:t>коліс</a:t>
            </a:r>
            <a:r>
              <a:rPr lang="ru-RU" dirty="0"/>
              <a:t> турбомашин» (1950);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Введення</a:t>
            </a:r>
            <a:r>
              <a:rPr lang="ru-RU" dirty="0"/>
              <a:t> у </a:t>
            </a:r>
            <a:r>
              <a:rPr lang="ru-RU" dirty="0" err="1"/>
              <a:t>термопружність</a:t>
            </a:r>
            <a:r>
              <a:rPr lang="ru-RU" dirty="0"/>
              <a:t>» (1969);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Термопружність</a:t>
            </a:r>
            <a:r>
              <a:rPr lang="ru-RU" dirty="0"/>
              <a:t> пластин та </a:t>
            </a:r>
            <a:r>
              <a:rPr lang="ru-RU" dirty="0" err="1"/>
              <a:t>оболонок</a:t>
            </a:r>
            <a:r>
              <a:rPr lang="ru-RU" dirty="0"/>
              <a:t>» (1971).</a:t>
            </a:r>
          </a:p>
          <a:p>
            <a:r>
              <a:rPr lang="ru-RU" dirty="0" err="1"/>
              <a:t>Підготував</a:t>
            </a:r>
            <a:r>
              <a:rPr lang="ru-RU" dirty="0"/>
              <a:t> </a:t>
            </a:r>
            <a:r>
              <a:rPr lang="ru-RU" dirty="0" err="1"/>
              <a:t>сім</a:t>
            </a:r>
            <a:r>
              <a:rPr lang="ru-RU" dirty="0"/>
              <a:t> </a:t>
            </a:r>
            <a:r>
              <a:rPr lang="ru-RU" dirty="0" err="1"/>
              <a:t>докторів</a:t>
            </a:r>
            <a:r>
              <a:rPr lang="ru-RU" dirty="0"/>
              <a:t> і 50 </a:t>
            </a:r>
            <a:r>
              <a:rPr lang="ru-RU" dirty="0" err="1"/>
              <a:t>кандидатів</a:t>
            </a:r>
            <a:r>
              <a:rPr lang="ru-RU" dirty="0"/>
              <a:t> наук.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Кільчевський</a:t>
            </a:r>
            <a:r>
              <a:rPr lang="uk-UA" dirty="0"/>
              <a:t> Микола Олександрович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/>
              <a:t>Кільчевський</a:t>
            </a:r>
            <a:r>
              <a:rPr lang="uk-UA" dirty="0"/>
              <a:t> був одним з організаторів і керівників семінару з проблем загальної механіки, що відіграли значну роль у координації досліджень із загальної механіки в Україні й у підготовці наукових кадрів.</a:t>
            </a:r>
            <a:endParaRPr lang="ru-RU" dirty="0"/>
          </a:p>
          <a:p>
            <a:r>
              <a:rPr lang="ru-RU" dirty="0" err="1"/>
              <a:t>Кільчевський</a:t>
            </a:r>
            <a:r>
              <a:rPr lang="ru-RU" dirty="0"/>
              <a:t>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координаційною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як голова </a:t>
            </a:r>
            <a:r>
              <a:rPr lang="ru-RU" dirty="0" err="1"/>
              <a:t>наукової</a:t>
            </a:r>
            <a:r>
              <a:rPr lang="ru-RU" dirty="0"/>
              <a:t> ради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комплексної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«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механіка</a:t>
            </a:r>
            <a:r>
              <a:rPr lang="ru-RU" dirty="0"/>
              <a:t>» при </a:t>
            </a:r>
            <a:r>
              <a:rPr lang="ru-RU" dirty="0" err="1"/>
              <a:t>Відділенні</a:t>
            </a:r>
            <a:r>
              <a:rPr lang="ru-RU" dirty="0"/>
              <a:t> математики, </a:t>
            </a:r>
            <a:r>
              <a:rPr lang="ru-RU" dirty="0" err="1"/>
              <a:t>механіки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кібернетики</a:t>
            </a:r>
            <a:r>
              <a:rPr lang="ru-RU" dirty="0"/>
              <a:t> АН УРСР;</a:t>
            </a:r>
          </a:p>
          <a:p>
            <a:pPr lvl="0"/>
            <a:r>
              <a:rPr lang="ru-RU" dirty="0"/>
              <a:t>як член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комітету</a:t>
            </a:r>
            <a:r>
              <a:rPr lang="ru-RU" dirty="0"/>
              <a:t> СРСР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 СРСР;</a:t>
            </a:r>
          </a:p>
          <a:p>
            <a:pPr lvl="0"/>
            <a:r>
              <a:rPr lang="ru-RU" dirty="0"/>
              <a:t>як член </a:t>
            </a:r>
            <a:r>
              <a:rPr lang="ru-RU" dirty="0" err="1"/>
              <a:t>Президії</a:t>
            </a:r>
            <a:r>
              <a:rPr lang="ru-RU" dirty="0"/>
              <a:t> </a:t>
            </a:r>
            <a:r>
              <a:rPr lang="ru-RU" dirty="0" err="1"/>
              <a:t>науково-методичної</a:t>
            </a:r>
            <a:r>
              <a:rPr lang="ru-RU" dirty="0"/>
              <a:t> ради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теоретичної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 при </a:t>
            </a:r>
            <a:r>
              <a:rPr lang="ru-RU" dirty="0" err="1"/>
              <a:t>Міністерстві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СРСР;</a:t>
            </a:r>
          </a:p>
          <a:p>
            <a:pPr lvl="0"/>
            <a:r>
              <a:rPr lang="ru-RU" dirty="0"/>
              <a:t>як член </a:t>
            </a:r>
            <a:r>
              <a:rPr lang="ru-RU" dirty="0" err="1"/>
              <a:t>редколегії</a:t>
            </a:r>
            <a:r>
              <a:rPr lang="ru-RU" dirty="0"/>
              <a:t> журналу «</a:t>
            </a:r>
            <a:r>
              <a:rPr lang="ru-RU" dirty="0" err="1"/>
              <a:t>Прикладна</a:t>
            </a:r>
            <a:r>
              <a:rPr lang="ru-RU" dirty="0"/>
              <a:t> </a:t>
            </a:r>
            <a:r>
              <a:rPr lang="ru-RU" dirty="0" err="1"/>
              <a:t>механіка</a:t>
            </a:r>
            <a:r>
              <a:rPr lang="ru-RU" dirty="0"/>
              <a:t>».</a:t>
            </a:r>
          </a:p>
          <a:p>
            <a:r>
              <a:rPr lang="ru-RU" dirty="0"/>
              <a:t>Входив до складу </a:t>
            </a:r>
            <a:r>
              <a:rPr lang="ru-RU" dirty="0" err="1"/>
              <a:t>оргкомітетів</a:t>
            </a:r>
            <a:r>
              <a:rPr lang="ru-RU" dirty="0"/>
              <a:t> </a:t>
            </a:r>
            <a:r>
              <a:rPr lang="ru-RU" dirty="0" err="1"/>
              <a:t>всесоюзних</a:t>
            </a:r>
            <a:r>
              <a:rPr lang="ru-RU" dirty="0"/>
              <a:t> </a:t>
            </a:r>
            <a:r>
              <a:rPr lang="ru-RU" dirty="0" err="1"/>
              <a:t>конференцій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деформуються</a:t>
            </a:r>
            <a:r>
              <a:rPr lang="ru-RU" dirty="0"/>
              <a:t>, </a:t>
            </a:r>
            <a:r>
              <a:rPr lang="ru-RU" dirty="0" err="1"/>
              <a:t>Всесоюзних</a:t>
            </a:r>
            <a:r>
              <a:rPr lang="ru-RU" dirty="0"/>
              <a:t> </a:t>
            </a:r>
            <a:r>
              <a:rPr lang="ru-RU" dirty="0" err="1"/>
              <a:t>з'їздів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сил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віддав</a:t>
            </a:r>
            <a:r>
              <a:rPr lang="ru-RU" dirty="0"/>
              <a:t> </a:t>
            </a:r>
            <a:r>
              <a:rPr lang="ru-RU" dirty="0" err="1"/>
              <a:t>вихованню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. </a:t>
            </a:r>
            <a:r>
              <a:rPr lang="ru-RU" dirty="0" err="1"/>
              <a:t>Підготував</a:t>
            </a:r>
            <a:r>
              <a:rPr lang="ru-RU" dirty="0"/>
              <a:t> 65 </a:t>
            </a:r>
            <a:r>
              <a:rPr lang="ru-RU" dirty="0" err="1"/>
              <a:t>кандидатів</a:t>
            </a:r>
            <a:r>
              <a:rPr lang="ru-RU" dirty="0"/>
              <a:t> наук.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 ми бачимо, до розвитку механіки долучились і українські вчені, і нинішні наші науковці-фізики також досліджують цю галузь.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</TotalTime>
  <Words>507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Внесок українських вчених у розвиток механіки</vt:lpstr>
      <vt:lpstr>Слайд 2</vt:lpstr>
      <vt:lpstr>Олекса́ндр Микола́йович Ди́нник  </vt:lpstr>
      <vt:lpstr>Слайд 4</vt:lpstr>
      <vt:lpstr>Дмитро́ Олекса́ндрович Гра́ве </vt:lpstr>
      <vt:lpstr>Савін Гурій Миколайович </vt:lpstr>
      <vt:lpstr>Анатолій Дмитрович Коваленко </vt:lpstr>
      <vt:lpstr>Кільчевський Микола Олександрович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Андрій</dc:creator>
  <cp:lastModifiedBy>Андрій</cp:lastModifiedBy>
  <cp:revision>9</cp:revision>
  <dcterms:created xsi:type="dcterms:W3CDTF">2015-02-11T17:45:26Z</dcterms:created>
  <dcterms:modified xsi:type="dcterms:W3CDTF">2015-02-11T20:32:05Z</dcterms:modified>
</cp:coreProperties>
</file>