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78" r:id="rId4"/>
    <p:sldId id="279" r:id="rId5"/>
    <p:sldId id="280" r:id="rId6"/>
    <p:sldId id="259" r:id="rId7"/>
    <p:sldId id="260" r:id="rId8"/>
    <p:sldId id="276" r:id="rId9"/>
    <p:sldId id="277" r:id="rId10"/>
    <p:sldId id="261" r:id="rId11"/>
    <p:sldId id="262" r:id="rId12"/>
    <p:sldId id="264" r:id="rId13"/>
    <p:sldId id="263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14" autoAdjust="0"/>
  </p:normalViewPr>
  <p:slideViewPr>
    <p:cSldViewPr>
      <p:cViewPr varScale="1">
        <p:scale>
          <a:sx n="110" d="100"/>
          <a:sy n="110" d="100"/>
        </p:scale>
        <p:origin x="-164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04.02.2014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jpeg"/><Relationship Id="rId4" Type="http://schemas.openxmlformats.org/officeDocument/2006/relationships/image" Target="../media/image18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5373216"/>
            <a:ext cx="5184576" cy="864096"/>
          </a:xfrm>
        </p:spPr>
        <p:txBody>
          <a:bodyPr/>
          <a:lstStyle/>
          <a:p>
            <a:pPr marL="18288" indent="0">
              <a:buNone/>
            </a:pPr>
            <a:r>
              <a:rPr lang="uk-UA" dirty="0" smtClean="0"/>
              <a:t>Презентація Розумного Богдана 11-А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720" y="2924944"/>
            <a:ext cx="8475280" cy="1072480"/>
          </a:xfrm>
        </p:spPr>
        <p:txBody>
          <a:bodyPr/>
          <a:lstStyle/>
          <a:p>
            <a:r>
              <a:rPr lang="uk-UA" dirty="0" smtClean="0"/>
              <a:t>Шкала електромагнітних хвиль. Електромагнітні хвилі в природі й техніці.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61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-74122"/>
            <a:ext cx="8687620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579" y="3429000"/>
            <a:ext cx="8061788" cy="586892"/>
          </a:xfrm>
        </p:spPr>
        <p:txBody>
          <a:bodyPr/>
          <a:lstStyle/>
          <a:p>
            <a:pPr eaLnBrk="1" hangingPunct="1">
              <a:defRPr/>
            </a:pPr>
            <a:r>
              <a:rPr lang="uk-UA" sz="2000" dirty="0" smtClean="0"/>
              <a:t>Інфрачервоне випромінювання.</a:t>
            </a:r>
            <a:endParaRPr lang="ru-RU" sz="2000" dirty="0" smtClean="0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457579" y="4149080"/>
            <a:ext cx="3956248" cy="2332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sz="1600" dirty="0" smtClean="0"/>
              <a:t>Тит </a:t>
            </a:r>
            <a:r>
              <a:rPr lang="uk-UA" sz="1600" dirty="0" err="1" smtClean="0"/>
              <a:t>Лукрецій</a:t>
            </a:r>
            <a:r>
              <a:rPr lang="uk-UA" sz="1600" dirty="0" smtClean="0"/>
              <a:t> Кар у І столітті  нашої ери висловлював припущення, що у Сонця “є багато жарких, сильних та невидимих променів.”</a:t>
            </a:r>
          </a:p>
        </p:txBody>
      </p: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4806340" y="3377841"/>
            <a:ext cx="3956248" cy="2332856"/>
          </a:xfrm>
          <a:prstGeom prst="rect">
            <a:avLst/>
          </a:prstGeom>
        </p:spPr>
        <p:txBody>
          <a:bodyPr/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sz="1600" dirty="0" smtClean="0"/>
              <a:t>“ІНФРА” латиною – “нижче” </a:t>
            </a:r>
          </a:p>
          <a:p>
            <a:pPr>
              <a:defRPr/>
            </a:pPr>
            <a:r>
              <a:rPr lang="el-GR" sz="1600" dirty="0" smtClean="0">
                <a:cs typeface="Arial" charset="0"/>
              </a:rPr>
              <a:t>λ</a:t>
            </a:r>
            <a:r>
              <a:rPr lang="uk-UA" sz="1600" dirty="0" smtClean="0">
                <a:cs typeface="Arial" charset="0"/>
              </a:rPr>
              <a:t> від 0,00000076 до </a:t>
            </a:r>
            <a:r>
              <a:rPr lang="uk-UA" sz="1600" dirty="0" smtClean="0">
                <a:cs typeface="Arial" charset="0"/>
              </a:rPr>
              <a:t>0,0001м</a:t>
            </a:r>
            <a:endParaRPr lang="uk-UA" sz="1600" dirty="0" smtClean="0">
              <a:cs typeface="Arial" charset="0"/>
            </a:endParaRPr>
          </a:p>
          <a:p>
            <a:pPr>
              <a:defRPr/>
            </a:pPr>
            <a:r>
              <a:rPr lang="uk-UA" sz="1600" dirty="0" smtClean="0">
                <a:cs typeface="Arial" charset="0"/>
              </a:rPr>
              <a:t>Випромінюється усіма тілами, температура яких вища від абсолютного нуля</a:t>
            </a:r>
          </a:p>
          <a:p>
            <a:pPr>
              <a:defRPr/>
            </a:pPr>
            <a:r>
              <a:rPr lang="uk-UA" sz="1600" dirty="0" smtClean="0">
                <a:cs typeface="Arial" charset="0"/>
              </a:rPr>
              <a:t>50% енергії Сонця, що доходить до нас – інфрачервоне випромінювання</a:t>
            </a:r>
          </a:p>
          <a:p>
            <a:pPr>
              <a:defRPr/>
            </a:pPr>
            <a:r>
              <a:rPr lang="uk-UA" sz="1600" dirty="0" smtClean="0">
                <a:cs typeface="Arial" charset="0"/>
              </a:rPr>
              <a:t>Очі людини не чутливі до ІЧ випромінювання</a:t>
            </a:r>
          </a:p>
          <a:p>
            <a:pPr>
              <a:defRPr/>
            </a:pPr>
            <a:r>
              <a:rPr lang="uk-UA" sz="1600" dirty="0" smtClean="0">
                <a:cs typeface="Arial" charset="0"/>
              </a:rPr>
              <a:t>Шкіра пропускає ІЧ на 5 – 6мм</a:t>
            </a:r>
          </a:p>
        </p:txBody>
      </p:sp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370723"/>
              </p:ext>
            </p:extLst>
          </p:nvPr>
        </p:nvGraphicFramePr>
        <p:xfrm>
          <a:off x="6977347" y="2304950"/>
          <a:ext cx="136851" cy="186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Формула" r:id="rId4" imgW="139680" imgH="190440" progId="Equation.3">
                  <p:embed/>
                </p:oleObj>
              </mc:Choice>
              <mc:Fallback>
                <p:oleObj name="Формула" r:id="rId4" imgW="1396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7347" y="2304950"/>
                        <a:ext cx="136851" cy="1866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840499"/>
              </p:ext>
            </p:extLst>
          </p:nvPr>
        </p:nvGraphicFramePr>
        <p:xfrm>
          <a:off x="4531009" y="3146325"/>
          <a:ext cx="136851" cy="186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Формула" r:id="rId6" imgW="139680" imgH="190440" progId="Equation.3">
                  <p:embed/>
                </p:oleObj>
              </mc:Choice>
              <mc:Fallback>
                <p:oleObj name="Формула" r:id="rId6" imgW="1396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1009" y="3146325"/>
                        <a:ext cx="136851" cy="1866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Прямая со стрелкой 10"/>
          <p:cNvCxnSpPr/>
          <p:nvPr/>
        </p:nvCxnSpPr>
        <p:spPr>
          <a:xfrm flipV="1">
            <a:off x="2699792" y="3156743"/>
            <a:ext cx="79208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86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uk-UA" smtClean="0"/>
              <a:t>ІЧ - випромінювання</a:t>
            </a:r>
            <a:endParaRPr lang="ru-RU" smtClean="0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4677936" y="2924943"/>
            <a:ext cx="4038600" cy="4530725"/>
          </a:xfrm>
          <a:prstGeom prst="rect">
            <a:avLst/>
          </a:prstGeom>
        </p:spPr>
        <p:txBody>
          <a:bodyPr/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uk-UA" dirty="0" smtClean="0"/>
              <a:t>    Гадюка вловлює ІЧ – випромінювання теплокровних тварин своїм локатором і безпомилково знаходить свої жертви в повній темряві (прилад нічного бачення)</a:t>
            </a:r>
            <a:endParaRPr lang="ru-RU" dirty="0" smtClean="0"/>
          </a:p>
        </p:txBody>
      </p:sp>
      <p:pic>
        <p:nvPicPr>
          <p:cNvPr id="6" name="Picture 7" descr="09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4032250" cy="4537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56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uk-UA" smtClean="0"/>
              <a:t>ІЧ – випромінювання.</a:t>
            </a:r>
            <a:endParaRPr lang="ru-RU" smtClean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sz="2800" smtClean="0"/>
              <a:t>У ракетах, що самі наводяться на ціль, реєструються ІЧ – промені, які виходять від працюючих двигунів танків, літаків. Радіус дії таких літаків до 200 км.</a:t>
            </a:r>
            <a:endParaRPr lang="ru-RU" sz="2800" smtClean="0"/>
          </a:p>
        </p:txBody>
      </p:sp>
      <p:pic>
        <p:nvPicPr>
          <p:cNvPr id="6" name="Picture 7" descr="81309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628775"/>
            <a:ext cx="4038600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9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uk-UA" smtClean="0"/>
              <a:t>Видиме світло</a:t>
            </a:r>
            <a:endParaRPr lang="ru-RU" smtClean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sz="2000" dirty="0" err="1">
                <a:cs typeface="Arial" charset="0"/>
              </a:rPr>
              <a:t>Ви́диме</a:t>
            </a:r>
            <a:r>
              <a:rPr lang="ru-RU" sz="2000" dirty="0">
                <a:cs typeface="Arial" charset="0"/>
              </a:rPr>
              <a:t> </a:t>
            </a:r>
            <a:r>
              <a:rPr lang="ru-RU" sz="2000" dirty="0" err="1">
                <a:cs typeface="Arial" charset="0"/>
              </a:rPr>
              <a:t>сві́тло</a:t>
            </a:r>
            <a:r>
              <a:rPr lang="ru-RU" sz="2000" dirty="0">
                <a:cs typeface="Arial" charset="0"/>
              </a:rPr>
              <a:t> — область спектру </a:t>
            </a:r>
            <a:r>
              <a:rPr lang="ru-RU" sz="2000" dirty="0" err="1">
                <a:cs typeface="Arial" charset="0"/>
              </a:rPr>
              <a:t>електромагнітних</a:t>
            </a:r>
            <a:r>
              <a:rPr lang="ru-RU" sz="2000" dirty="0">
                <a:cs typeface="Arial" charset="0"/>
              </a:rPr>
              <a:t> </a:t>
            </a:r>
            <a:r>
              <a:rPr lang="ru-RU" sz="2000" dirty="0" err="1">
                <a:cs typeface="Arial" charset="0"/>
              </a:rPr>
              <a:t>хвиль</a:t>
            </a:r>
            <a:r>
              <a:rPr lang="ru-RU" sz="2000" dirty="0">
                <a:cs typeface="Arial" charset="0"/>
              </a:rPr>
              <a:t>, </a:t>
            </a:r>
            <a:r>
              <a:rPr lang="ru-RU" sz="2000" dirty="0" err="1">
                <a:cs typeface="Arial" charset="0"/>
              </a:rPr>
              <a:t>що</a:t>
            </a:r>
            <a:r>
              <a:rPr lang="ru-RU" sz="2000" dirty="0">
                <a:cs typeface="Arial" charset="0"/>
              </a:rPr>
              <a:t> </a:t>
            </a:r>
            <a:r>
              <a:rPr lang="ru-RU" sz="2000" dirty="0" err="1" smtClean="0">
                <a:cs typeface="Arial" charset="0"/>
              </a:rPr>
              <a:t>сприймається</a:t>
            </a:r>
            <a:r>
              <a:rPr lang="ru-RU" sz="2000" dirty="0" smtClean="0">
                <a:cs typeface="Arial" charset="0"/>
              </a:rPr>
              <a:t> </a:t>
            </a:r>
            <a:r>
              <a:rPr lang="ru-RU" sz="2000" dirty="0" err="1">
                <a:cs typeface="Arial" charset="0"/>
              </a:rPr>
              <a:t>людським</a:t>
            </a:r>
            <a:r>
              <a:rPr lang="ru-RU" sz="2000" dirty="0">
                <a:cs typeface="Arial" charset="0"/>
              </a:rPr>
              <a:t> оком.</a:t>
            </a:r>
            <a:endParaRPr lang="uk-UA" sz="2000" dirty="0" smtClean="0">
              <a:cs typeface="Arial" charset="0"/>
            </a:endParaRPr>
          </a:p>
          <a:p>
            <a:pPr>
              <a:lnSpc>
                <a:spcPct val="90000"/>
              </a:lnSpc>
              <a:defRPr/>
            </a:pPr>
            <a:r>
              <a:rPr lang="el-GR" sz="2000" dirty="0" smtClean="0">
                <a:cs typeface="Arial" charset="0"/>
              </a:rPr>
              <a:t>λ</a:t>
            </a:r>
            <a:r>
              <a:rPr lang="uk-UA" sz="2000" dirty="0" smtClean="0">
                <a:cs typeface="Arial" charset="0"/>
              </a:rPr>
              <a:t> від 0,0000004м до 0,00000076м.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 smtClean="0">
                <a:cs typeface="Arial" charset="0"/>
              </a:rPr>
              <a:t>V</a:t>
            </a:r>
            <a:r>
              <a:rPr lang="uk-UA" sz="2000" dirty="0" smtClean="0">
                <a:cs typeface="Arial" charset="0"/>
              </a:rPr>
              <a:t>= 300000км/с у вакуумі.</a:t>
            </a:r>
          </a:p>
          <a:p>
            <a:pPr>
              <a:lnSpc>
                <a:spcPct val="90000"/>
              </a:lnSpc>
              <a:defRPr/>
            </a:pPr>
            <a:r>
              <a:rPr lang="uk-UA" sz="2000" dirty="0" smtClean="0">
                <a:cs typeface="Arial" charset="0"/>
              </a:rPr>
              <a:t>Понад 90% усієї інформації про світ і все, що нас оточує, ми отримуємо завдяки видимому світлу</a:t>
            </a:r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5956300" y="2579688"/>
          <a:ext cx="1422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Формула" r:id="rId3" imgW="1422360" imgH="228600" progId="Equation.3">
                  <p:embed/>
                </p:oleObj>
              </mc:Choice>
              <mc:Fallback>
                <p:oleObj name="Формула" r:id="rId3" imgW="1422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6300" y="2579688"/>
                        <a:ext cx="14224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0" descr="RAINB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96975"/>
            <a:ext cx="360045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8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8821107" cy="294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1600" y="102635"/>
            <a:ext cx="73448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Спектр видимого </a:t>
            </a:r>
            <a:r>
              <a:rPr lang="ru-RU" sz="3200" dirty="0" err="1"/>
              <a:t>випромінювання</a:t>
            </a:r>
            <a:endParaRPr lang="ru-RU" sz="3200" dirty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964409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Біологія: клітини сітківки ока </a:t>
            </a:r>
            <a:r>
              <a:rPr lang="uk-UA" dirty="0" err="1" smtClean="0"/>
              <a:t>–поділяються</a:t>
            </a:r>
            <a:r>
              <a:rPr lang="uk-UA" dirty="0" smtClean="0"/>
              <a:t> </a:t>
            </a:r>
            <a:r>
              <a:rPr lang="uk-UA" dirty="0"/>
              <a:t>на три типи, кожний із яких сприймає тільки свій колір: червоний, зелений чи синій. При складанні кольорів різної інтенсивності в зорових центрах кори головного мозку формується повно колірний образ.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965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1" y="1052736"/>
            <a:ext cx="8940757" cy="2088232"/>
          </a:xfrm>
        </p:spPr>
        <p:txBody>
          <a:bodyPr/>
          <a:lstStyle/>
          <a:p>
            <a:pPr marL="18288" indent="0">
              <a:buNone/>
            </a:pPr>
            <a:r>
              <a:rPr lang="ru-RU" dirty="0" err="1"/>
              <a:t>Ультрафіолетове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 </a:t>
            </a:r>
            <a:r>
              <a:rPr lang="ru-RU" dirty="0" err="1" smtClean="0"/>
              <a:t>скорочено</a:t>
            </a:r>
            <a:r>
              <a:rPr lang="ru-RU" dirty="0" smtClean="0"/>
              <a:t> </a:t>
            </a:r>
            <a:r>
              <a:rPr lang="ru-RU" dirty="0"/>
              <a:t>УФ-</a:t>
            </a:r>
            <a:r>
              <a:rPr lang="ru-RU" dirty="0" err="1"/>
              <a:t>випромінювання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 smtClean="0"/>
              <a:t>ультрафіолет</a:t>
            </a:r>
            <a:r>
              <a:rPr lang="ru-RU" dirty="0" smtClean="0"/>
              <a:t>—</a:t>
            </a:r>
            <a:r>
              <a:rPr lang="ru-RU" dirty="0" err="1" smtClean="0"/>
              <a:t>невидиме</a:t>
            </a:r>
            <a:r>
              <a:rPr lang="ru-RU" dirty="0" smtClean="0"/>
              <a:t> </a:t>
            </a:r>
            <a:r>
              <a:rPr lang="ru-RU" dirty="0"/>
              <a:t>оком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електромагнітне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займає</a:t>
            </a:r>
            <a:r>
              <a:rPr lang="ru-RU" dirty="0"/>
              <a:t> </a:t>
            </a:r>
            <a:r>
              <a:rPr lang="ru-RU" dirty="0" err="1"/>
              <a:t>спектральну</a:t>
            </a:r>
            <a:r>
              <a:rPr lang="ru-RU" dirty="0"/>
              <a:t> область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видимим</a:t>
            </a:r>
            <a:r>
              <a:rPr lang="ru-RU" dirty="0"/>
              <a:t> і </a:t>
            </a:r>
            <a:r>
              <a:rPr lang="ru-RU" dirty="0" err="1"/>
              <a:t>рентгенівським</a:t>
            </a:r>
            <a:r>
              <a:rPr lang="ru-RU" dirty="0"/>
              <a:t> </a:t>
            </a:r>
            <a:r>
              <a:rPr lang="ru-RU" dirty="0" err="1"/>
              <a:t>випромінюваннями</a:t>
            </a:r>
            <a:r>
              <a:rPr lang="ru-RU" dirty="0"/>
              <a:t> в межах </a:t>
            </a:r>
            <a:r>
              <a:rPr lang="ru-RU" dirty="0" err="1"/>
              <a:t>довжин</a:t>
            </a:r>
            <a:r>
              <a:rPr lang="ru-RU" dirty="0"/>
              <a:t> </a:t>
            </a:r>
            <a:r>
              <a:rPr lang="ru-RU" dirty="0" err="1"/>
              <a:t>хвиль</a:t>
            </a:r>
            <a:r>
              <a:rPr lang="ru-RU" dirty="0"/>
              <a:t> 400-10 </a:t>
            </a:r>
            <a:r>
              <a:rPr lang="ru-RU" dirty="0" err="1"/>
              <a:t>нм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-459432"/>
            <a:ext cx="9217024" cy="1368152"/>
          </a:xfrm>
        </p:spPr>
        <p:txBody>
          <a:bodyPr/>
          <a:lstStyle/>
          <a:p>
            <a:r>
              <a:rPr lang="ru-RU" sz="4000" dirty="0" err="1"/>
              <a:t>Ультрафіолетове</a:t>
            </a:r>
            <a:r>
              <a:rPr lang="ru-RU" sz="4000" dirty="0"/>
              <a:t> </a:t>
            </a:r>
            <a:r>
              <a:rPr lang="ru-RU" sz="4000" dirty="0" err="1"/>
              <a:t>випромінювання</a:t>
            </a:r>
            <a:endParaRPr lang="ru-RU" sz="4000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375515" y="4971865"/>
            <a:ext cx="4768485" cy="1886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sz="1800" dirty="0" smtClean="0"/>
              <a:t>Можна виявити за допомогою люмінесценції </a:t>
            </a:r>
          </a:p>
          <a:p>
            <a:pPr>
              <a:buFont typeface="Wingdings" pitchFamily="2" charset="2"/>
              <a:buNone/>
              <a:defRPr/>
            </a:pPr>
            <a:r>
              <a:rPr lang="uk-UA" sz="1800" dirty="0" smtClean="0"/>
              <a:t>  ( люмен – світло)</a:t>
            </a:r>
          </a:p>
          <a:p>
            <a:pPr>
              <a:defRPr/>
            </a:pPr>
            <a:r>
              <a:rPr lang="uk-UA" sz="1800" dirty="0" smtClean="0"/>
              <a:t>Люмінесценція – холодне свічення під дією УФ – променів.</a:t>
            </a:r>
            <a:endParaRPr lang="ru-RU" sz="1800" dirty="0" smtClean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539552" y="5887144"/>
            <a:ext cx="3812232" cy="2188840"/>
          </a:xfrm>
          <a:prstGeom prst="rect">
            <a:avLst/>
          </a:prstGeom>
        </p:spPr>
        <p:txBody>
          <a:bodyPr/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l-GR" dirty="0" smtClean="0">
                <a:cs typeface="Arial" charset="0"/>
              </a:rPr>
              <a:t>λ</a:t>
            </a:r>
            <a:r>
              <a:rPr lang="uk-UA" dirty="0" smtClean="0">
                <a:cs typeface="Arial" charset="0"/>
              </a:rPr>
              <a:t> від 0,0000004м до0,00000001м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91493"/>
            <a:ext cx="3810000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899877"/>
            <a:ext cx="2781672" cy="208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5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uk-UA" smtClean="0"/>
              <a:t>УФ - промені</a:t>
            </a:r>
            <a:endParaRPr lang="ru-RU" smtClean="0"/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uk-UA" sz="2800" smtClean="0"/>
              <a:t>За люмінесценцією можна побачити захворювання судин (тепловізор)</a:t>
            </a:r>
          </a:p>
          <a:p>
            <a:pPr>
              <a:lnSpc>
                <a:spcPct val="90000"/>
              </a:lnSpc>
              <a:defRPr/>
            </a:pPr>
            <a:r>
              <a:rPr lang="uk-UA" sz="2800" smtClean="0"/>
              <a:t>Не проникає через звичайне скло</a:t>
            </a:r>
          </a:p>
          <a:p>
            <a:pPr>
              <a:lnSpc>
                <a:spcPct val="90000"/>
              </a:lnSpc>
              <a:defRPr/>
            </a:pPr>
            <a:r>
              <a:rPr lang="uk-UA" sz="2800" smtClean="0"/>
              <a:t>Лампи денного світла мають ККД на 36% більший за звичайні</a:t>
            </a:r>
            <a:endParaRPr lang="ru-RU" sz="2800" dirty="0" smtClean="0"/>
          </a:p>
        </p:txBody>
      </p:sp>
      <p:pic>
        <p:nvPicPr>
          <p:cNvPr id="6" name="Picture 13" descr="ar6239-0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700213"/>
            <a:ext cx="3440113" cy="36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10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uk-UA" smtClean="0"/>
              <a:t>УФ - промені</a:t>
            </a:r>
            <a:endParaRPr lang="ru-RU" smtClean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uk-UA" sz="2400" smtClean="0"/>
              <a:t>УФ – промені, що проникають через кварцове скло, застосовують в медицині.</a:t>
            </a:r>
          </a:p>
          <a:p>
            <a:pPr>
              <a:lnSpc>
                <a:spcPct val="90000"/>
              </a:lnSpc>
              <a:defRPr/>
            </a:pPr>
            <a:r>
              <a:rPr lang="uk-UA" sz="2400" smtClean="0"/>
              <a:t>Вбивають мікроорганізми: використовують для стерилізації операційних та “кварцування” лікарняних палат</a:t>
            </a:r>
            <a:endParaRPr lang="ru-RU" sz="2400" smtClean="0"/>
          </a:p>
        </p:txBody>
      </p:sp>
      <p:pic>
        <p:nvPicPr>
          <p:cNvPr id="6" name="Picture 9" descr="966597-00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341438"/>
            <a:ext cx="3440113" cy="439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76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uk-UA" smtClean="0"/>
              <a:t>УФ - промені</a:t>
            </a:r>
            <a:endParaRPr lang="ru-RU" smtClean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uk-UA" sz="2400" smtClean="0"/>
              <a:t>Малі дози благотворно впливають на організм людини, стимулюють утворення вітаміну</a:t>
            </a:r>
            <a:r>
              <a:rPr lang="en-US" sz="2400" smtClean="0">
                <a:cs typeface="Arial" charset="0"/>
              </a:rPr>
              <a:t>D</a:t>
            </a:r>
            <a:r>
              <a:rPr lang="uk-UA" sz="2400" smtClean="0">
                <a:cs typeface="Arial" charset="0"/>
              </a:rPr>
              <a:t>, поліпшують імунобіологічні властивості організму.</a:t>
            </a:r>
          </a:p>
          <a:p>
            <a:pPr>
              <a:lnSpc>
                <a:spcPct val="90000"/>
              </a:lnSpc>
              <a:defRPr/>
            </a:pPr>
            <a:r>
              <a:rPr lang="uk-UA" sz="2400" smtClean="0">
                <a:cs typeface="Arial" charset="0"/>
              </a:rPr>
              <a:t>Великі дози можуть викликати пошкодження очей, опіки і навіть викликати утворення злоякісних пухлин.</a:t>
            </a:r>
            <a:endParaRPr lang="en-US" sz="2400" smtClean="0">
              <a:cs typeface="Arial" charset="0"/>
            </a:endParaRPr>
          </a:p>
        </p:txBody>
      </p:sp>
      <p:pic>
        <p:nvPicPr>
          <p:cNvPr id="6" name="Picture 7" descr="026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1088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124744"/>
            <a:ext cx="6048672" cy="5400600"/>
          </a:xfrm>
        </p:spPr>
        <p:txBody>
          <a:bodyPr>
            <a:normAutofit fontScale="70000" lnSpcReduction="20000"/>
          </a:bodyPr>
          <a:lstStyle/>
          <a:p>
            <a:pPr marL="18288" indent="0">
              <a:buNone/>
            </a:pPr>
            <a:r>
              <a:rPr lang="vi-VN" dirty="0"/>
              <a:t>Рентге́нівське випромі́нювання, пулюївське випромінювання або Х-промені  (рос. рентгеновское излучение, англ. </a:t>
            </a:r>
            <a:r>
              <a:rPr lang="en-US" dirty="0"/>
              <a:t>X-ray emission, roentgen radiation, </a:t>
            </a:r>
            <a:r>
              <a:rPr lang="vi-VN" dirty="0"/>
              <a:t>нім. </a:t>
            </a:r>
            <a:r>
              <a:rPr lang="en-US" dirty="0" err="1"/>
              <a:t>Röntgenstrahlung</a:t>
            </a:r>
            <a:r>
              <a:rPr lang="en-US" dirty="0"/>
              <a:t> f) — </a:t>
            </a:r>
            <a:r>
              <a:rPr lang="vi-VN" dirty="0"/>
              <a:t>короткохвильове електромагнітне випромінювання з довжиною хвилі від 10 нм до 0.01 нм. В електромагнітному спектрі діапазон частот рентгенівського випромінювання лежить між ультрафіолетом та гамма-променями[1].</a:t>
            </a:r>
          </a:p>
          <a:p>
            <a:pPr marL="18288" indent="0">
              <a:buNone/>
            </a:pPr>
            <a:r>
              <a:rPr lang="vi-VN" dirty="0"/>
              <a:t>Рентгенівське випромінювання виникає від різкого гальмування руху швидких електронів у речовині, при енергетичних переходах внутрішніх електронів атома. Воно використовується у науці, техніці, медицині. Рентгенівське випромінювання змінює деякі характеристики гірських порід, наприклад, підвищує їх електропровідність. Короткочасне опромінення кристалів кам'яної солі знижує їхнє внутрішнє тертя.</a:t>
            </a:r>
          </a:p>
          <a:p>
            <a:pPr marL="18288" indent="0">
              <a:buNone/>
            </a:pPr>
            <a:r>
              <a:rPr lang="vi-VN" dirty="0"/>
              <a:t>Назва рентгенівське випромінювання походить від прізвища німецького фізика Вільгельма Конрада Рентґена. Інша назва — пулюївське випромінювання походить від імені українського фізика Івана Пулюя.</a:t>
            </a:r>
          </a:p>
          <a:p>
            <a:pPr marL="18288" indent="0">
              <a:buNone/>
            </a:pPr>
            <a:r>
              <a:rPr lang="vi-VN" dirty="0"/>
              <a:t>Першовідкривачем випромінювання є Іван Пулюй. Його працями скористався пізніше і Вільгельм Рентген, котрому було особисто Пулюєм презентовані свої праці. Рентген назвав ці промені невідомої природи </a:t>
            </a:r>
            <a:r>
              <a:rPr lang="en-US" dirty="0"/>
              <a:t>X-</a:t>
            </a:r>
            <a:r>
              <a:rPr lang="vi-VN" dirty="0"/>
              <a:t>променями. Ця назва збереглася донині в англомовній та франкомовній науковій літературі, ввійшовши в мови багатьох народів світу.</a:t>
            </a:r>
          </a:p>
          <a:p>
            <a:pPr marL="18288" indent="0">
              <a:buNone/>
            </a:pPr>
            <a:r>
              <a:rPr lang="vi-VN" dirty="0"/>
              <a:t>Рентгенівське випромінювання використовуються для флюорографії, рентгенофлюоресцентного аналізу і в кристалографії для визначення атомної структури кристалів. Методи дослідження речовини за допомогою рентгенівських променів об'єднює термін рентгенівська спектроскопія.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8904" y="-171400"/>
            <a:ext cx="8928992" cy="1080120"/>
          </a:xfrm>
        </p:spPr>
        <p:txBody>
          <a:bodyPr/>
          <a:lstStyle/>
          <a:p>
            <a:r>
              <a:rPr lang="uk-UA" dirty="0" smtClean="0"/>
              <a:t>Рентгенівське </a:t>
            </a:r>
            <a:r>
              <a:rPr lang="uk-UA" dirty="0" err="1" smtClean="0"/>
              <a:t>випрмінювання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296" y="1340768"/>
            <a:ext cx="1979290" cy="534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8880314" cy="1512168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dirty="0" err="1" smtClean="0"/>
              <a:t>Електромагнітна</a:t>
            </a:r>
            <a:r>
              <a:rPr lang="ru-RU" dirty="0" smtClean="0"/>
              <a:t> </a:t>
            </a:r>
            <a:r>
              <a:rPr lang="ru-RU" dirty="0" err="1" smtClean="0"/>
              <a:t>хвиля</a:t>
            </a:r>
            <a:r>
              <a:rPr lang="ru-RU" dirty="0" smtClean="0"/>
              <a:t> 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процес</a:t>
            </a:r>
            <a:r>
              <a:rPr lang="ru-RU" dirty="0" smtClean="0"/>
              <a:t> </a:t>
            </a:r>
            <a:r>
              <a:rPr lang="ru-RU" dirty="0" err="1" smtClean="0"/>
              <a:t>поширення</a:t>
            </a:r>
            <a:r>
              <a:rPr lang="ru-RU" dirty="0" smtClean="0"/>
              <a:t> в </a:t>
            </a:r>
            <a:r>
              <a:rPr lang="ru-RU" dirty="0" err="1" smtClean="0"/>
              <a:t>просторі</a:t>
            </a:r>
            <a:r>
              <a:rPr lang="ru-RU" dirty="0" smtClean="0"/>
              <a:t> </a:t>
            </a:r>
            <a:r>
              <a:rPr lang="ru-RU" dirty="0" err="1" smtClean="0"/>
              <a:t>електричних</a:t>
            </a:r>
            <a:r>
              <a:rPr lang="ru-RU" dirty="0" smtClean="0"/>
              <a:t> і </a:t>
            </a:r>
            <a:r>
              <a:rPr lang="ru-RU" dirty="0" err="1" smtClean="0"/>
              <a:t>магнітних</a:t>
            </a:r>
            <a:r>
              <a:rPr lang="ru-RU" dirty="0" smtClean="0"/>
              <a:t> </a:t>
            </a:r>
            <a:r>
              <a:rPr lang="ru-RU" dirty="0" err="1" smtClean="0"/>
              <a:t>полів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періодично</a:t>
            </a:r>
            <a:r>
              <a:rPr lang="ru-RU" dirty="0" smtClean="0"/>
              <a:t> </a:t>
            </a:r>
            <a:r>
              <a:rPr lang="ru-RU" dirty="0" err="1" smtClean="0"/>
              <a:t>змінюються</a:t>
            </a:r>
            <a:r>
              <a:rPr lang="ru-RU" dirty="0" smtClean="0"/>
              <a:t>. </a:t>
            </a:r>
          </a:p>
          <a:p>
            <a:pPr marL="18288" indent="0" algn="ctr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-603448"/>
            <a:ext cx="9433048" cy="1440160"/>
          </a:xfrm>
        </p:spPr>
        <p:txBody>
          <a:bodyPr/>
          <a:lstStyle/>
          <a:p>
            <a:pPr algn="ctr"/>
            <a:r>
              <a:rPr lang="uk-UA" sz="4800" dirty="0" smtClean="0"/>
              <a:t>Електромагнітні хвилі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16832"/>
            <a:ext cx="2609628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501791" y="2751311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(</a:t>
            </a:r>
            <a:r>
              <a:rPr lang="ru-RU" dirty="0" err="1" smtClean="0"/>
              <a:t>Періодична</a:t>
            </a:r>
            <a:r>
              <a:rPr lang="ru-RU" dirty="0" smtClean="0"/>
              <a:t> </a:t>
            </a:r>
            <a:r>
              <a:rPr lang="ru-RU" dirty="0" err="1"/>
              <a:t>зміна</a:t>
            </a:r>
            <a:r>
              <a:rPr lang="ru-RU" dirty="0"/>
              <a:t> </a:t>
            </a:r>
            <a:r>
              <a:rPr lang="ru-RU" dirty="0" err="1"/>
              <a:t>електричної</a:t>
            </a:r>
            <a:r>
              <a:rPr lang="ru-RU" dirty="0"/>
              <a:t> та </a:t>
            </a:r>
            <a:r>
              <a:rPr lang="ru-RU" dirty="0" err="1"/>
              <a:t>магнітної</a:t>
            </a:r>
            <a:r>
              <a:rPr lang="ru-RU" dirty="0"/>
              <a:t> </a:t>
            </a:r>
            <a:r>
              <a:rPr lang="ru-RU" dirty="0" err="1"/>
              <a:t>компоненти</a:t>
            </a:r>
            <a:r>
              <a:rPr lang="ru-RU" dirty="0"/>
              <a:t> в </a:t>
            </a:r>
            <a:r>
              <a:rPr lang="ru-RU" dirty="0" err="1"/>
              <a:t>електромагній</a:t>
            </a:r>
            <a:r>
              <a:rPr lang="ru-RU" dirty="0"/>
              <a:t> </a:t>
            </a:r>
            <a:r>
              <a:rPr lang="ru-RU" dirty="0" err="1" smtClean="0"/>
              <a:t>хвилі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5195497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Електромагнітні хвилі можуть поширюватися у вакуумі, переносячи енергію.</a:t>
            </a:r>
            <a:endParaRPr lang="ru-RU" dirty="0"/>
          </a:p>
          <a:p>
            <a:endParaRPr lang="ru-RU" dirty="0"/>
          </a:p>
        </p:txBody>
      </p:sp>
      <p:pic>
        <p:nvPicPr>
          <p:cNvPr id="8" name="Picture 15" descr="Видиме світл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3789330"/>
            <a:ext cx="4319587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90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smtClean="0"/>
              <a:t>Х – промені.</a:t>
            </a:r>
            <a:endParaRPr lang="ru-RU" dirty="0" smtClean="0"/>
          </a:p>
        </p:txBody>
      </p:sp>
      <p:pic>
        <p:nvPicPr>
          <p:cNvPr id="5" name="Picture 7" descr="Ренген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844824"/>
            <a:ext cx="3382962" cy="3671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Ренген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6" y="2465628"/>
            <a:ext cx="4038600" cy="2214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76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03848" y="476672"/>
            <a:ext cx="5970984" cy="4536504"/>
          </a:xfrm>
        </p:spPr>
        <p:txBody>
          <a:bodyPr>
            <a:normAutofit/>
          </a:bodyPr>
          <a:lstStyle/>
          <a:p>
            <a:r>
              <a:rPr lang="vi-VN" dirty="0"/>
              <a:t>Га́мма-випромі́нювання або гамма-промені — електромагнітне випромінювання найвищої енергії з довжиною хвилі меншою за </a:t>
            </a:r>
            <a:r>
              <a:rPr lang="ru-RU" dirty="0">
                <a:effectLst/>
              </a:rPr>
              <a:t>10</a:t>
            </a:r>
            <a:r>
              <a:rPr lang="ru-RU" baseline="30000" dirty="0">
                <a:effectLst/>
              </a:rPr>
              <a:t>−10</a:t>
            </a:r>
            <a:r>
              <a:rPr lang="ru-RU" dirty="0">
                <a:effectLst/>
              </a:rPr>
              <a:t> </a:t>
            </a:r>
            <a:r>
              <a:rPr lang="ru-RU" dirty="0" smtClean="0">
                <a:effectLst/>
              </a:rPr>
              <a:t>метра</a:t>
            </a:r>
            <a:r>
              <a:rPr lang="vi-VN" dirty="0" smtClean="0"/>
              <a:t>. </a:t>
            </a:r>
            <a:r>
              <a:rPr lang="vi-VN" dirty="0"/>
              <a:t>Утворюється в реакціях за участю атомних ядер і елементарних частинок в процесах розпаду, синтезу, анігіляції, при гальмуванні заряджених частинок великої енергії.</a:t>
            </a:r>
          </a:p>
          <a:p>
            <a:r>
              <a:rPr lang="vi-VN" dirty="0"/>
              <a:t>Позначаються грецькою літерою </a:t>
            </a:r>
            <a:r>
              <a:rPr lang="el-GR" dirty="0"/>
              <a:t>γ.</a:t>
            </a:r>
          </a:p>
          <a:p>
            <a:r>
              <a:rPr lang="vi-VN" dirty="0"/>
              <a:t>Гамма-промені спричиняють іонізацію атомів речовини, мають велику </a:t>
            </a:r>
            <a:r>
              <a:rPr lang="vi-VN" dirty="0" smtClean="0"/>
              <a:t>проникність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Гамма випромінювання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55642"/>
            <a:ext cx="2612504" cy="25679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100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-171400"/>
            <a:ext cx="8352928" cy="3384376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dirty="0" smtClean="0"/>
              <a:t>	</a:t>
            </a:r>
            <a:r>
              <a:rPr lang="ru-RU" dirty="0" err="1" smtClean="0"/>
              <a:t>Джерелом</a:t>
            </a:r>
            <a:r>
              <a:rPr lang="ru-RU" dirty="0" smtClean="0"/>
              <a:t> </a:t>
            </a:r>
            <a:r>
              <a:rPr lang="ru-RU" dirty="0"/>
              <a:t>гамма-</a:t>
            </a:r>
            <a:r>
              <a:rPr lang="ru-RU" dirty="0" err="1"/>
              <a:t>променів</a:t>
            </a:r>
            <a:r>
              <a:rPr lang="ru-RU" dirty="0"/>
              <a:t> є </a:t>
            </a:r>
            <a:r>
              <a:rPr lang="ru-RU" dirty="0" err="1"/>
              <a:t>гальмівне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 </a:t>
            </a:r>
            <a:r>
              <a:rPr lang="ru-RU" dirty="0" err="1"/>
              <a:t>високоенергетичних</a:t>
            </a:r>
            <a:r>
              <a:rPr lang="ru-RU" dirty="0"/>
              <a:t> </a:t>
            </a:r>
            <a:r>
              <a:rPr lang="ru-RU" dirty="0" err="1"/>
              <a:t>заряджених</a:t>
            </a:r>
            <a:r>
              <a:rPr lang="ru-RU" dirty="0"/>
              <a:t> </a:t>
            </a:r>
            <a:r>
              <a:rPr lang="ru-RU" dirty="0" err="1"/>
              <a:t>частинок</a:t>
            </a:r>
            <a:r>
              <a:rPr lang="ru-RU" dirty="0"/>
              <a:t>. </a:t>
            </a:r>
            <a:r>
              <a:rPr lang="ru-RU" dirty="0" err="1"/>
              <a:t>Заряджені</a:t>
            </a:r>
            <a:r>
              <a:rPr lang="ru-RU" dirty="0"/>
              <a:t> </a:t>
            </a:r>
            <a:r>
              <a:rPr lang="ru-RU" dirty="0" err="1"/>
              <a:t>частинки</a:t>
            </a:r>
            <a:r>
              <a:rPr lang="ru-RU" dirty="0"/>
              <a:t>, </a:t>
            </a:r>
            <a:r>
              <a:rPr lang="ru-RU" dirty="0" err="1"/>
              <a:t>рухаючись</a:t>
            </a:r>
            <a:r>
              <a:rPr lang="ru-RU" dirty="0"/>
              <a:t> з </a:t>
            </a:r>
            <a:r>
              <a:rPr lang="ru-RU" dirty="0" err="1"/>
              <a:t>прискоренням</a:t>
            </a:r>
            <a:r>
              <a:rPr lang="ru-RU" dirty="0"/>
              <a:t> </a:t>
            </a:r>
            <a:r>
              <a:rPr lang="ru-RU" dirty="0" err="1"/>
              <a:t>випромінюють</a:t>
            </a:r>
            <a:r>
              <a:rPr lang="ru-RU" dirty="0"/>
              <a:t> </a:t>
            </a:r>
            <a:r>
              <a:rPr lang="ru-RU" dirty="0" err="1"/>
              <a:t>електромагнітні</a:t>
            </a:r>
            <a:r>
              <a:rPr lang="ru-RU" dirty="0"/>
              <a:t> </a:t>
            </a:r>
            <a:r>
              <a:rPr lang="ru-RU" dirty="0" err="1"/>
              <a:t>хвилі</a:t>
            </a:r>
            <a:r>
              <a:rPr lang="ru-RU" dirty="0"/>
              <a:t>. Спектр </a:t>
            </a:r>
            <a:r>
              <a:rPr lang="ru-RU" dirty="0" err="1"/>
              <a:t>випромінювання</a:t>
            </a:r>
            <a:r>
              <a:rPr lang="ru-RU" dirty="0"/>
              <a:t>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</a:t>
            </a:r>
            <a:r>
              <a:rPr lang="ru-RU" dirty="0" err="1"/>
              <a:t>частинки</a:t>
            </a:r>
            <a:r>
              <a:rPr lang="ru-RU" dirty="0"/>
              <a:t>. Для того,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частинка</a:t>
            </a:r>
            <a:r>
              <a:rPr lang="ru-RU" dirty="0"/>
              <a:t> </a:t>
            </a:r>
            <a:r>
              <a:rPr lang="ru-RU" dirty="0" err="1"/>
              <a:t>випромінювала</a:t>
            </a:r>
            <a:r>
              <a:rPr lang="ru-RU" dirty="0"/>
              <a:t> гамма-</a:t>
            </a:r>
            <a:r>
              <a:rPr lang="ru-RU" dirty="0" err="1"/>
              <a:t>кванти</a:t>
            </a:r>
            <a:r>
              <a:rPr lang="ru-RU" dirty="0"/>
              <a:t>,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енергія</a:t>
            </a:r>
            <a:r>
              <a:rPr lang="ru-RU" dirty="0"/>
              <a:t> повинна бути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високою</a:t>
            </a:r>
            <a:r>
              <a:rPr lang="ru-RU" dirty="0"/>
              <a:t>, </a:t>
            </a:r>
            <a:r>
              <a:rPr lang="ru-RU" dirty="0" err="1"/>
              <a:t>лежати</a:t>
            </a:r>
            <a:r>
              <a:rPr lang="ru-RU" dirty="0"/>
              <a:t> в </a:t>
            </a:r>
            <a:r>
              <a:rPr lang="ru-RU" dirty="0" err="1"/>
              <a:t>області</a:t>
            </a:r>
            <a:r>
              <a:rPr lang="ru-RU" dirty="0"/>
              <a:t> </a:t>
            </a:r>
            <a:r>
              <a:rPr lang="ru-RU" dirty="0" err="1"/>
              <a:t>принаймні</a:t>
            </a:r>
            <a:r>
              <a:rPr lang="ru-RU" dirty="0"/>
              <a:t> </a:t>
            </a:r>
            <a:r>
              <a:rPr lang="ru-RU" dirty="0" err="1"/>
              <a:t>десятків</a:t>
            </a:r>
            <a:r>
              <a:rPr lang="ru-RU" dirty="0"/>
              <a:t> </a:t>
            </a:r>
            <a:r>
              <a:rPr lang="ru-RU" dirty="0" err="1"/>
              <a:t>МеВ</a:t>
            </a:r>
            <a:r>
              <a:rPr lang="ru-RU" dirty="0"/>
              <a:t>.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частинки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отримати</a:t>
            </a:r>
            <a:r>
              <a:rPr lang="ru-RU" dirty="0"/>
              <a:t> в </a:t>
            </a:r>
            <a:r>
              <a:rPr lang="ru-RU" dirty="0" err="1"/>
              <a:t>прискорювачах</a:t>
            </a:r>
            <a:r>
              <a:rPr lang="ru-RU" dirty="0"/>
              <a:t>, </a:t>
            </a:r>
            <a:r>
              <a:rPr lang="ru-RU" dirty="0" err="1">
                <a:effectLst/>
              </a:rPr>
              <a:t>зокрема</a:t>
            </a:r>
            <a:r>
              <a:rPr lang="ru-RU" dirty="0">
                <a:effectLst/>
              </a:rPr>
              <a:t> </a:t>
            </a:r>
            <a:r>
              <a:rPr lang="ru-RU" dirty="0" smtClean="0">
                <a:effectLst/>
              </a:rPr>
              <a:t>синхротронах.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68901"/>
            <a:ext cx="3912096" cy="2934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924944"/>
            <a:ext cx="2543358" cy="3821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770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124744"/>
            <a:ext cx="7848872" cy="3096343"/>
          </a:xfrm>
        </p:spPr>
        <p:txBody>
          <a:bodyPr/>
          <a:lstStyle/>
          <a:p>
            <a:pPr marL="18288" indent="0">
              <a:buNone/>
            </a:pPr>
            <a:r>
              <a:rPr lang="ru-RU" dirty="0" smtClean="0">
                <a:effectLst/>
              </a:rPr>
              <a:t>	</a:t>
            </a:r>
            <a:r>
              <a:rPr lang="ru-RU" dirty="0" err="1" smtClean="0">
                <a:effectLst/>
              </a:rPr>
              <a:t>Незважаючи</a:t>
            </a:r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на </a:t>
            </a:r>
            <a:r>
              <a:rPr lang="ru-RU" dirty="0" err="1">
                <a:effectLst/>
              </a:rPr>
              <a:t>небезпеку</a:t>
            </a:r>
            <a:r>
              <a:rPr lang="ru-RU" dirty="0">
                <a:effectLst/>
              </a:rPr>
              <a:t> гамма-</a:t>
            </a:r>
            <a:r>
              <a:rPr lang="ru-RU" dirty="0" err="1">
                <a:effectLst/>
              </a:rPr>
              <a:t>променів</a:t>
            </a:r>
            <a:r>
              <a:rPr lang="ru-RU" dirty="0">
                <a:effectLst/>
              </a:rPr>
              <a:t> для </a:t>
            </a:r>
            <a:r>
              <a:rPr lang="ru-RU" dirty="0" err="1">
                <a:effectLst/>
              </a:rPr>
              <a:t>живих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організмів</a:t>
            </a:r>
            <a:r>
              <a:rPr lang="ru-RU" dirty="0">
                <a:effectLst/>
              </a:rPr>
              <a:t>, вони </a:t>
            </a:r>
            <a:r>
              <a:rPr lang="ru-RU" dirty="0" err="1">
                <a:effectLst/>
              </a:rPr>
              <a:t>застосовуються</a:t>
            </a:r>
            <a:r>
              <a:rPr lang="ru-RU" dirty="0">
                <a:effectLst/>
              </a:rPr>
              <a:t> в </a:t>
            </a:r>
            <a:r>
              <a:rPr lang="ru-RU" dirty="0" err="1">
                <a:effectLst/>
              </a:rPr>
              <a:t>медицині</a:t>
            </a:r>
            <a:r>
              <a:rPr lang="ru-RU" dirty="0">
                <a:effectLst/>
              </a:rPr>
              <a:t>. </a:t>
            </a:r>
            <a:r>
              <a:rPr lang="ru-RU" dirty="0" err="1">
                <a:effectLst/>
              </a:rPr>
              <a:t>Здатність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високочастотних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фотонів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убивати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живі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клітини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можна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використати</a:t>
            </a:r>
            <a:r>
              <a:rPr lang="ru-RU" dirty="0">
                <a:effectLst/>
              </a:rPr>
              <a:t> для </a:t>
            </a:r>
            <a:r>
              <a:rPr lang="ru-RU" dirty="0" err="1">
                <a:effectLst/>
              </a:rPr>
              <a:t>стерилізації</a:t>
            </a:r>
            <a:r>
              <a:rPr lang="ru-RU" dirty="0">
                <a:effectLst/>
              </a:rPr>
              <a:t> </a:t>
            </a:r>
            <a:r>
              <a:rPr lang="ru-RU" dirty="0" err="1">
                <a:effectLst/>
              </a:rPr>
              <a:t>медичних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інструментів</a:t>
            </a:r>
            <a:r>
              <a:rPr lang="ru-RU" dirty="0">
                <a:effectLst/>
              </a:rPr>
              <a:t> і для </a:t>
            </a:r>
            <a:r>
              <a:rPr lang="ru-RU" dirty="0" err="1">
                <a:effectLst/>
              </a:rPr>
              <a:t>знищення</a:t>
            </a:r>
            <a:r>
              <a:rPr lang="ru-RU" dirty="0">
                <a:effectLst/>
              </a:rPr>
              <a:t> </a:t>
            </a:r>
            <a:r>
              <a:rPr lang="ru-RU" dirty="0" err="1">
                <a:effectLst/>
              </a:rPr>
              <a:t>ракових</a:t>
            </a:r>
            <a:r>
              <a:rPr lang="ru-RU" dirty="0">
                <a:effectLst/>
              </a:rPr>
              <a:t> </a:t>
            </a:r>
            <a:r>
              <a:rPr lang="ru-RU" dirty="0" err="1">
                <a:effectLst/>
              </a:rPr>
              <a:t>клітин</a:t>
            </a:r>
            <a:r>
              <a:rPr lang="ru-RU" dirty="0">
                <a:effectLst/>
              </a:rPr>
              <a:t>. Для </a:t>
            </a:r>
            <a:r>
              <a:rPr lang="ru-RU" dirty="0" err="1">
                <a:effectLst/>
              </a:rPr>
              <a:t>діагностики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використовуються</a:t>
            </a:r>
            <a:r>
              <a:rPr lang="ru-RU" dirty="0">
                <a:effectLst/>
              </a:rPr>
              <a:t> </a:t>
            </a:r>
            <a:r>
              <a:rPr lang="ru-RU" dirty="0" err="1">
                <a:effectLst/>
              </a:rPr>
              <a:t>мічені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атоми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які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теж</a:t>
            </a:r>
            <a:r>
              <a:rPr lang="ru-RU" dirty="0">
                <a:effectLst/>
              </a:rPr>
              <a:t> при </a:t>
            </a:r>
            <a:r>
              <a:rPr lang="ru-RU" dirty="0" err="1">
                <a:effectLst/>
              </a:rPr>
              <a:t>розпаді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випромінюють</a:t>
            </a:r>
            <a:r>
              <a:rPr lang="ru-RU" dirty="0">
                <a:effectLst/>
              </a:rPr>
              <a:t> гамма-</a:t>
            </a:r>
            <a:r>
              <a:rPr lang="ru-RU" dirty="0" err="1">
                <a:effectLst/>
              </a:rPr>
              <a:t>промені</a:t>
            </a:r>
            <a:r>
              <a:rPr lang="ru-RU" dirty="0">
                <a:effectLst/>
              </a:rPr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60648"/>
            <a:ext cx="7543800" cy="914400"/>
          </a:xfrm>
        </p:spPr>
        <p:txBody>
          <a:bodyPr/>
          <a:lstStyle/>
          <a:p>
            <a:r>
              <a:rPr lang="uk-UA" dirty="0" err="1" smtClean="0"/>
              <a:t>Викорсистання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09204"/>
            <a:ext cx="4054829" cy="26989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3" y="3909203"/>
            <a:ext cx="3168352" cy="2365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75656" y="642353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(Гамма-ніж)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66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Кінець.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452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44624"/>
            <a:ext cx="6444208" cy="6480720"/>
          </a:xfrm>
        </p:spPr>
        <p:txBody>
          <a:bodyPr>
            <a:normAutofit fontScale="92500" lnSpcReduction="20000"/>
          </a:bodyPr>
          <a:lstStyle/>
          <a:p>
            <a:pPr marL="18288" indent="0">
              <a:buNone/>
            </a:pPr>
            <a:r>
              <a:rPr lang="ru-RU" dirty="0" smtClean="0">
                <a:effectLst/>
              </a:rPr>
              <a:t>    Для </a:t>
            </a:r>
            <a:r>
              <a:rPr lang="ru-RU" dirty="0" err="1">
                <a:effectLst/>
              </a:rPr>
              <a:t>утворення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інтенсивних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електромагнітних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хвиль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необхідно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створити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електромагнітні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коливання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достатньо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високої</a:t>
            </a:r>
            <a:r>
              <a:rPr lang="ru-RU" dirty="0">
                <a:effectLst/>
              </a:rPr>
              <a:t> </a:t>
            </a:r>
            <a:r>
              <a:rPr lang="ru-RU" dirty="0" err="1" smtClean="0">
                <a:effectLst/>
              </a:rPr>
              <a:t>частоти</a:t>
            </a:r>
            <a:r>
              <a:rPr lang="ru-RU" dirty="0" smtClean="0">
                <a:effectLst/>
              </a:rPr>
              <a:t>. </a:t>
            </a:r>
            <a:r>
              <a:rPr lang="ru-RU" dirty="0" err="1" smtClean="0">
                <a:effectLst/>
              </a:rPr>
              <a:t>Зміни</a:t>
            </a:r>
            <a:r>
              <a:rPr lang="ru-RU" dirty="0" smtClean="0">
                <a:effectLst/>
              </a:rPr>
              <a:t> </a:t>
            </a:r>
            <a:r>
              <a:rPr lang="ru-RU" dirty="0" err="1">
                <a:effectLst/>
              </a:rPr>
              <a:t>електромагнітного</a:t>
            </a:r>
            <a:r>
              <a:rPr lang="ru-RU" dirty="0">
                <a:effectLst/>
              </a:rPr>
              <a:t> поля </a:t>
            </a:r>
            <a:r>
              <a:rPr lang="ru-RU" dirty="0" err="1">
                <a:effectLst/>
              </a:rPr>
              <a:t>відбуваються</a:t>
            </a:r>
            <a:r>
              <a:rPr lang="ru-RU" dirty="0">
                <a:effectLst/>
              </a:rPr>
              <a:t> при </a:t>
            </a:r>
            <a:r>
              <a:rPr lang="ru-RU" dirty="0" err="1">
                <a:effectLst/>
              </a:rPr>
              <a:t>зміні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сили</a:t>
            </a:r>
            <a:r>
              <a:rPr lang="ru-RU" dirty="0">
                <a:effectLst/>
              </a:rPr>
              <a:t> струму в </a:t>
            </a:r>
            <a:r>
              <a:rPr lang="ru-RU" dirty="0" err="1">
                <a:effectLst/>
              </a:rPr>
              <a:t>провіднику</a:t>
            </a:r>
            <a:r>
              <a:rPr lang="ru-RU" dirty="0">
                <a:effectLst/>
              </a:rPr>
              <a:t>, а сила струму в </a:t>
            </a:r>
            <a:r>
              <a:rPr lang="ru-RU" dirty="0" err="1">
                <a:effectLst/>
              </a:rPr>
              <a:t>провіднику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змінюється</a:t>
            </a:r>
            <a:r>
              <a:rPr lang="ru-RU" dirty="0">
                <a:effectLst/>
              </a:rPr>
              <a:t> при </a:t>
            </a:r>
            <a:r>
              <a:rPr lang="ru-RU" dirty="0" err="1">
                <a:effectLst/>
              </a:rPr>
              <a:t>зміні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швидкості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руху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електричних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зарядів</a:t>
            </a:r>
            <a:r>
              <a:rPr lang="ru-RU" dirty="0">
                <a:effectLst/>
              </a:rPr>
              <a:t> в </a:t>
            </a:r>
            <a:r>
              <a:rPr lang="ru-RU" dirty="0" err="1">
                <a:effectLst/>
              </a:rPr>
              <a:t>ньому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тобто</a:t>
            </a:r>
            <a:r>
              <a:rPr lang="ru-RU" dirty="0">
                <a:effectLst/>
              </a:rPr>
              <a:t> при </a:t>
            </a:r>
            <a:r>
              <a:rPr lang="ru-RU" dirty="0" err="1">
                <a:effectLst/>
              </a:rPr>
              <a:t>русі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зарядів</a:t>
            </a:r>
            <a:r>
              <a:rPr lang="ru-RU" dirty="0">
                <a:effectLst/>
              </a:rPr>
              <a:t> з </a:t>
            </a:r>
            <a:r>
              <a:rPr lang="ru-RU" dirty="0" err="1" smtClean="0">
                <a:effectLst/>
              </a:rPr>
              <a:t>прискоренням</a:t>
            </a:r>
            <a:r>
              <a:rPr lang="ru-RU" dirty="0" smtClean="0">
                <a:effectLst/>
              </a:rPr>
              <a:t>. </a:t>
            </a:r>
            <a:r>
              <a:rPr lang="ru-RU" dirty="0" err="1" smtClean="0">
                <a:effectLst/>
              </a:rPr>
              <a:t>Отже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електромагнітні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хвилі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повинні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виникати</a:t>
            </a:r>
            <a:r>
              <a:rPr lang="ru-RU" dirty="0">
                <a:effectLst/>
              </a:rPr>
              <a:t> при </a:t>
            </a:r>
            <a:r>
              <a:rPr lang="ru-RU" dirty="0" err="1">
                <a:effectLst/>
              </a:rPr>
              <a:t>прискореному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русі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електромагнітних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зарядів</a:t>
            </a:r>
            <a:r>
              <a:rPr lang="ru-RU" dirty="0" smtClean="0">
                <a:effectLst/>
              </a:rPr>
              <a:t>.</a:t>
            </a:r>
          </a:p>
          <a:p>
            <a:pPr marL="18288" indent="0">
              <a:buNone/>
            </a:pPr>
            <a:endParaRPr lang="ru-RU" dirty="0">
              <a:effectLst/>
            </a:endParaRPr>
          </a:p>
          <a:p>
            <a:pPr marL="18288" indent="0">
              <a:buNone/>
            </a:pPr>
            <a:r>
              <a:rPr lang="ru-RU" dirty="0" smtClean="0">
                <a:effectLst/>
              </a:rPr>
              <a:t>а) </a:t>
            </a:r>
            <a:r>
              <a:rPr lang="ru-RU" dirty="0" err="1" smtClean="0">
                <a:effectLst/>
              </a:rPr>
              <a:t>Електромагнітні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хвилі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були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вперше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експериментально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отримані</a:t>
            </a:r>
            <a:r>
              <a:rPr lang="ru-RU" dirty="0" smtClean="0">
                <a:effectLst/>
              </a:rPr>
              <a:t> Рудольфом Герцем в 1887г. В </a:t>
            </a:r>
            <a:r>
              <a:rPr lang="ru-RU" dirty="0" err="1" smtClean="0">
                <a:effectLst/>
              </a:rPr>
              <a:t>його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дослідах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прискорений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рух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електричних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зарядів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збуджувався</a:t>
            </a:r>
            <a:r>
              <a:rPr lang="ru-RU" dirty="0" smtClean="0">
                <a:effectLst/>
              </a:rPr>
              <a:t> в </a:t>
            </a:r>
            <a:r>
              <a:rPr lang="ru-RU" dirty="0" err="1" smtClean="0">
                <a:effectLst/>
              </a:rPr>
              <a:t>двох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металевих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стрижнях</a:t>
            </a:r>
            <a:r>
              <a:rPr lang="ru-RU" dirty="0" smtClean="0">
                <a:effectLst/>
              </a:rPr>
              <a:t> з кулями на </a:t>
            </a:r>
            <a:r>
              <a:rPr lang="ru-RU" dirty="0" err="1" smtClean="0">
                <a:effectLst/>
              </a:rPr>
              <a:t>кінцях</a:t>
            </a:r>
            <a:r>
              <a:rPr lang="ru-RU" dirty="0" smtClean="0">
                <a:effectLst/>
              </a:rPr>
              <a:t> (</a:t>
            </a:r>
            <a:r>
              <a:rPr lang="ru-RU" dirty="0" err="1" smtClean="0">
                <a:effectLst/>
              </a:rPr>
              <a:t>вібратор</a:t>
            </a:r>
            <a:r>
              <a:rPr lang="ru-RU" dirty="0" smtClean="0">
                <a:effectLst/>
              </a:rPr>
              <a:t> Герца). </a:t>
            </a:r>
            <a:r>
              <a:rPr lang="ru-RU" dirty="0" err="1" smtClean="0">
                <a:effectLst/>
              </a:rPr>
              <a:t>Коливання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електричних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зарядів</a:t>
            </a:r>
            <a:r>
              <a:rPr lang="ru-RU" dirty="0" smtClean="0">
                <a:effectLst/>
              </a:rPr>
              <a:t> у </a:t>
            </a:r>
            <a:r>
              <a:rPr lang="ru-RU" dirty="0" err="1" smtClean="0">
                <a:effectLst/>
              </a:rPr>
              <a:t>вібраторі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створюють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електромагнітну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хвилю</a:t>
            </a:r>
            <a:r>
              <a:rPr lang="ru-RU" dirty="0" smtClean="0">
                <a:effectLst/>
              </a:rPr>
              <a:t>. </a:t>
            </a:r>
            <a:r>
              <a:rPr lang="ru-RU" dirty="0" err="1" smtClean="0">
                <a:effectLst/>
              </a:rPr>
              <a:t>Тільки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коливання</a:t>
            </a:r>
            <a:r>
              <a:rPr lang="ru-RU" dirty="0" smtClean="0">
                <a:effectLst/>
              </a:rPr>
              <a:t> у </a:t>
            </a:r>
            <a:r>
              <a:rPr lang="ru-RU" dirty="0" err="1" smtClean="0">
                <a:effectLst/>
              </a:rPr>
              <a:t>вібраторі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створює</a:t>
            </a:r>
            <a:r>
              <a:rPr lang="ru-RU" dirty="0" smtClean="0">
                <a:effectLst/>
              </a:rPr>
              <a:t> не одна </a:t>
            </a:r>
            <a:r>
              <a:rPr lang="ru-RU" dirty="0" err="1" smtClean="0">
                <a:effectLst/>
              </a:rPr>
              <a:t>заряджена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частинка</a:t>
            </a:r>
            <a:r>
              <a:rPr lang="ru-RU" dirty="0" smtClean="0">
                <a:effectLst/>
              </a:rPr>
              <a:t>, а </a:t>
            </a:r>
            <a:r>
              <a:rPr lang="ru-RU" dirty="0" err="1" smtClean="0">
                <a:effectLst/>
              </a:rPr>
              <a:t>величезне</a:t>
            </a:r>
            <a:r>
              <a:rPr lang="ru-RU" dirty="0" smtClean="0">
                <a:effectLst/>
              </a:rPr>
              <a:t> число </a:t>
            </a:r>
            <a:r>
              <a:rPr lang="ru-RU" dirty="0" err="1" smtClean="0">
                <a:effectLst/>
              </a:rPr>
              <a:t>електронів</a:t>
            </a:r>
            <a:r>
              <a:rPr lang="ru-RU" dirty="0" smtClean="0">
                <a:effectLst/>
              </a:rPr>
              <a:t>, </a:t>
            </a:r>
            <a:r>
              <a:rPr lang="ru-RU" dirty="0" err="1" smtClean="0">
                <a:effectLst/>
              </a:rPr>
              <a:t>які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рухаються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злагоджено</a:t>
            </a:r>
            <a:r>
              <a:rPr lang="ru-RU" dirty="0" smtClean="0">
                <a:effectLst/>
              </a:rPr>
              <a:t>. </a:t>
            </a:r>
          </a:p>
          <a:p>
            <a:pPr marL="18288" indent="0">
              <a:buNone/>
            </a:pPr>
            <a:endParaRPr lang="ru-RU" dirty="0" smtClean="0">
              <a:effectLst/>
            </a:endParaRPr>
          </a:p>
          <a:p>
            <a:pPr marL="18288" indent="0">
              <a:buNone/>
            </a:pPr>
            <a:r>
              <a:rPr lang="ru-RU" dirty="0" smtClean="0"/>
              <a:t>б) </a:t>
            </a:r>
            <a:r>
              <a:rPr lang="ru-RU" dirty="0">
                <a:effectLst/>
              </a:rPr>
              <a:t>В </a:t>
            </a:r>
            <a:r>
              <a:rPr lang="ru-RU" dirty="0" err="1">
                <a:effectLst/>
              </a:rPr>
              <a:t>дослідах</a:t>
            </a:r>
            <a:r>
              <a:rPr lang="ru-RU" dirty="0">
                <a:effectLst/>
              </a:rPr>
              <a:t> Герца </a:t>
            </a:r>
            <a:r>
              <a:rPr lang="ru-RU" dirty="0" err="1">
                <a:effectLst/>
              </a:rPr>
              <a:t>довжина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хвилі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складала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декілька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десятків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сантиметрів</a:t>
            </a:r>
            <a:r>
              <a:rPr lang="ru-RU" dirty="0">
                <a:effectLst/>
              </a:rPr>
              <a:t>. </a:t>
            </a:r>
            <a:r>
              <a:rPr lang="ru-RU" dirty="0" err="1">
                <a:effectLst/>
              </a:rPr>
              <a:t>Обчисливши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власну</a:t>
            </a:r>
            <a:r>
              <a:rPr lang="ru-RU" dirty="0">
                <a:effectLst/>
              </a:rPr>
              <a:t> частоту </a:t>
            </a:r>
            <a:r>
              <a:rPr lang="ru-RU" dirty="0" err="1">
                <a:effectLst/>
              </a:rPr>
              <a:t>електромагнітних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коливань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вібратора</a:t>
            </a:r>
            <a:r>
              <a:rPr lang="ru-RU" dirty="0">
                <a:effectLst/>
              </a:rPr>
              <a:t>, Герц </a:t>
            </a:r>
            <a:r>
              <a:rPr lang="ru-RU" dirty="0" err="1">
                <a:effectLst/>
              </a:rPr>
              <a:t>зміг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визначити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швидкість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електромагнітної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хвилі</a:t>
            </a:r>
            <a:r>
              <a:rPr lang="ru-RU" dirty="0">
                <a:effectLst/>
              </a:rPr>
              <a:t> за </a:t>
            </a:r>
            <a:r>
              <a:rPr lang="ru-RU" dirty="0" smtClean="0">
                <a:effectLst/>
              </a:rPr>
              <a:t>формулою. </a:t>
            </a:r>
            <a:r>
              <a:rPr lang="ru-RU" dirty="0">
                <a:effectLst/>
              </a:rPr>
              <a:t>Вона </a:t>
            </a:r>
            <a:r>
              <a:rPr lang="ru-RU" dirty="0" err="1">
                <a:effectLst/>
              </a:rPr>
              <a:t>виявилася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приблизно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рівна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швидкості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світла</a:t>
            </a:r>
            <a:r>
              <a:rPr lang="ru-RU" dirty="0">
                <a:effectLst/>
              </a:rPr>
              <a:t>: с - 300000 км/с.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784" y="332656"/>
            <a:ext cx="2381250" cy="3076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40" y="5853864"/>
            <a:ext cx="2479938" cy="477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40" y="4005064"/>
            <a:ext cx="2558179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7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0" y="620687"/>
            <a:ext cx="2083377" cy="3031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699792" y="-41175"/>
            <a:ext cx="5904656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/>
              <a:t>	В </a:t>
            </a:r>
            <a:r>
              <a:rPr lang="ru-RU" sz="1300" dirty="0" err="1"/>
              <a:t>Росії</a:t>
            </a:r>
            <a:r>
              <a:rPr lang="ru-RU" sz="1300" dirty="0"/>
              <a:t> одним з перших почав </a:t>
            </a:r>
            <a:r>
              <a:rPr lang="ru-RU" sz="1300" dirty="0" err="1"/>
              <a:t>вивчати</a:t>
            </a:r>
            <a:r>
              <a:rPr lang="ru-RU" sz="1300" dirty="0"/>
              <a:t> </a:t>
            </a:r>
            <a:r>
              <a:rPr lang="ru-RU" sz="1300" dirty="0" err="1"/>
              <a:t>електромагнітні</a:t>
            </a:r>
            <a:r>
              <a:rPr lang="ru-RU" sz="1300" dirty="0"/>
              <a:t> </a:t>
            </a:r>
            <a:r>
              <a:rPr lang="ru-RU" sz="1300" dirty="0" err="1"/>
              <a:t>хвилі</a:t>
            </a:r>
            <a:r>
              <a:rPr lang="ru-RU" sz="1300" dirty="0"/>
              <a:t> </a:t>
            </a:r>
            <a:r>
              <a:rPr lang="ru-RU" sz="1300" dirty="0" err="1"/>
              <a:t>викладач</a:t>
            </a:r>
            <a:r>
              <a:rPr lang="ru-RU" sz="1300" dirty="0"/>
              <a:t> </a:t>
            </a:r>
            <a:r>
              <a:rPr lang="ru-RU" sz="1300" dirty="0" err="1"/>
              <a:t>офіцерських</a:t>
            </a:r>
            <a:r>
              <a:rPr lang="ru-RU" sz="1300" dirty="0"/>
              <a:t> </a:t>
            </a:r>
            <a:r>
              <a:rPr lang="ru-RU" sz="1300" dirty="0" err="1"/>
              <a:t>курсів</a:t>
            </a:r>
            <a:r>
              <a:rPr lang="ru-RU" sz="1300" dirty="0"/>
              <a:t> в </a:t>
            </a:r>
            <a:r>
              <a:rPr lang="ru-RU" sz="1300" dirty="0" err="1"/>
              <a:t>Кронштадті</a:t>
            </a:r>
            <a:r>
              <a:rPr lang="ru-RU" sz="1300" dirty="0"/>
              <a:t> </a:t>
            </a:r>
            <a:r>
              <a:rPr lang="ru-RU" sz="1300" dirty="0" err="1"/>
              <a:t>Олександр</a:t>
            </a:r>
            <a:r>
              <a:rPr lang="ru-RU" sz="1300" dirty="0"/>
              <a:t> Степанович Попов.</a:t>
            </a:r>
          </a:p>
          <a:p>
            <a:r>
              <a:rPr lang="ru-RU" sz="1300" dirty="0" smtClean="0"/>
              <a:t>	Попов </a:t>
            </a:r>
            <a:r>
              <a:rPr lang="ru-RU" sz="1300" dirty="0" err="1"/>
              <a:t>Олександр</a:t>
            </a:r>
            <a:r>
              <a:rPr lang="ru-RU" sz="1300" dirty="0"/>
              <a:t> Степанович (1859-1905), </a:t>
            </a:r>
            <a:r>
              <a:rPr lang="ru-RU" sz="1300" dirty="0" err="1"/>
              <a:t>російський</a:t>
            </a:r>
            <a:r>
              <a:rPr lang="ru-RU" sz="1300" dirty="0"/>
              <a:t> </a:t>
            </a:r>
            <a:r>
              <a:rPr lang="ru-RU" sz="1300" dirty="0" err="1"/>
              <a:t>фізик</a:t>
            </a:r>
            <a:r>
              <a:rPr lang="ru-RU" sz="1300" dirty="0"/>
              <a:t> і </a:t>
            </a:r>
            <a:r>
              <a:rPr lang="ru-RU" sz="1300" dirty="0" err="1"/>
              <a:t>електротехнік</a:t>
            </a:r>
            <a:r>
              <a:rPr lang="ru-RU" sz="1300" dirty="0"/>
              <a:t>, </a:t>
            </a:r>
            <a:r>
              <a:rPr lang="ru-RU" sz="1300" dirty="0" err="1"/>
              <a:t>винахідник</a:t>
            </a:r>
            <a:r>
              <a:rPr lang="ru-RU" sz="1300" dirty="0"/>
              <a:t> </a:t>
            </a:r>
            <a:r>
              <a:rPr lang="ru-RU" sz="1300" dirty="0" err="1"/>
              <a:t>електричного</a:t>
            </a:r>
            <a:r>
              <a:rPr lang="ru-RU" sz="1300" dirty="0"/>
              <a:t> </a:t>
            </a:r>
            <a:r>
              <a:rPr lang="ru-RU" sz="1300" dirty="0" err="1"/>
              <a:t>зв'язку</a:t>
            </a:r>
            <a:r>
              <a:rPr lang="ru-RU" sz="1300" dirty="0"/>
              <a:t> без </a:t>
            </a:r>
            <a:r>
              <a:rPr lang="ru-RU" sz="1300" dirty="0" err="1"/>
              <a:t>дротів</a:t>
            </a:r>
            <a:r>
              <a:rPr lang="ru-RU" sz="1300" dirty="0"/>
              <a:t> (</a:t>
            </a:r>
            <a:r>
              <a:rPr lang="ru-RU" sz="1300" dirty="0" err="1"/>
              <a:t>радіозв'язку</a:t>
            </a:r>
            <a:r>
              <a:rPr lang="ru-RU" sz="1300" dirty="0"/>
              <a:t>). В1895 </a:t>
            </a:r>
            <a:r>
              <a:rPr lang="ru-RU" sz="1300" dirty="0" err="1"/>
              <a:t>році</a:t>
            </a:r>
            <a:r>
              <a:rPr lang="ru-RU" sz="1300" dirty="0"/>
              <a:t> </a:t>
            </a:r>
            <a:r>
              <a:rPr lang="ru-RU" sz="1300" dirty="0" err="1"/>
              <a:t>продемонстрував</a:t>
            </a:r>
            <a:r>
              <a:rPr lang="ru-RU" sz="1300" dirty="0"/>
              <a:t> </a:t>
            </a:r>
            <a:r>
              <a:rPr lang="ru-RU" sz="1300" dirty="0" err="1"/>
              <a:t>винайдений</a:t>
            </a:r>
            <a:r>
              <a:rPr lang="ru-RU" sz="1300" dirty="0"/>
              <a:t> ним перший в </a:t>
            </a:r>
            <a:r>
              <a:rPr lang="ru-RU" sz="1300" dirty="0" err="1"/>
              <a:t>світі</a:t>
            </a:r>
            <a:r>
              <a:rPr lang="ru-RU" sz="1300" dirty="0"/>
              <a:t> </a:t>
            </a:r>
            <a:r>
              <a:rPr lang="ru-RU" sz="1300" dirty="0" err="1"/>
              <a:t>радіоприймач</a:t>
            </a:r>
            <a:r>
              <a:rPr lang="ru-RU" sz="1300" dirty="0"/>
              <a:t>. Весною 1897 року </a:t>
            </a:r>
            <a:r>
              <a:rPr lang="ru-RU" sz="1300" dirty="0" err="1"/>
              <a:t>досяг</a:t>
            </a:r>
            <a:r>
              <a:rPr lang="ru-RU" sz="1300" dirty="0"/>
              <a:t> </a:t>
            </a:r>
            <a:r>
              <a:rPr lang="ru-RU" sz="1300" dirty="0" err="1"/>
              <a:t>дальності</a:t>
            </a:r>
            <a:r>
              <a:rPr lang="ru-RU" sz="1300" dirty="0"/>
              <a:t> </a:t>
            </a:r>
            <a:r>
              <a:rPr lang="ru-RU" sz="1300" dirty="0" err="1"/>
              <a:t>радіозв'язку</a:t>
            </a:r>
            <a:r>
              <a:rPr lang="ru-RU" sz="1300" dirty="0"/>
              <a:t> 600м, </a:t>
            </a:r>
            <a:r>
              <a:rPr lang="ru-RU" sz="1300" dirty="0" err="1"/>
              <a:t>влітку</a:t>
            </a:r>
            <a:r>
              <a:rPr lang="ru-RU" sz="1300" dirty="0"/>
              <a:t> 1897 - 5 </a:t>
            </a:r>
            <a:r>
              <a:rPr lang="ru-RU" sz="1300" dirty="0" err="1"/>
              <a:t>кілометрів</a:t>
            </a:r>
            <a:r>
              <a:rPr lang="ru-RU" sz="1300" dirty="0"/>
              <a:t>, в 1901 - </a:t>
            </a:r>
            <a:r>
              <a:rPr lang="ru-RU" sz="1300" dirty="0" err="1"/>
              <a:t>близько</a:t>
            </a:r>
            <a:r>
              <a:rPr lang="ru-RU" sz="1300" dirty="0"/>
              <a:t> 150 </a:t>
            </a:r>
            <a:r>
              <a:rPr lang="ru-RU" sz="1300" dirty="0" err="1"/>
              <a:t>кілометрів</a:t>
            </a:r>
            <a:r>
              <a:rPr lang="ru-RU" sz="1300" dirty="0" smtClean="0"/>
              <a:t>. </a:t>
            </a:r>
          </a:p>
          <a:p>
            <a:r>
              <a:rPr lang="ru-RU" sz="1300" dirty="0" err="1" smtClean="0"/>
              <a:t>Приймач</a:t>
            </a:r>
            <a:r>
              <a:rPr lang="ru-RU" sz="1300" dirty="0" smtClean="0"/>
              <a:t> </a:t>
            </a:r>
            <a:r>
              <a:rPr lang="ru-RU" sz="1300" dirty="0"/>
              <a:t>Попова </a:t>
            </a:r>
            <a:r>
              <a:rPr lang="ru-RU" sz="1300" dirty="0" err="1"/>
              <a:t>складався</a:t>
            </a:r>
            <a:r>
              <a:rPr lang="ru-RU" sz="1300" dirty="0"/>
              <a:t> з:</a:t>
            </a:r>
          </a:p>
          <a:p>
            <a:r>
              <a:rPr lang="ru-RU" sz="1300" dirty="0"/>
              <a:t>1 - </a:t>
            </a:r>
            <a:r>
              <a:rPr lang="ru-RU" sz="1300" dirty="0" err="1"/>
              <a:t>антени</a:t>
            </a:r>
            <a:r>
              <a:rPr lang="ru-RU" sz="1300" dirty="0"/>
              <a:t>,</a:t>
            </a:r>
          </a:p>
          <a:p>
            <a:r>
              <a:rPr lang="ru-RU" sz="1300" dirty="0"/>
              <a:t>2 </a:t>
            </a:r>
            <a:r>
              <a:rPr lang="ru-RU" sz="1300" dirty="0" smtClean="0"/>
              <a:t>– когерера(резистора),</a:t>
            </a:r>
            <a:endParaRPr lang="ru-RU" sz="1300" dirty="0"/>
          </a:p>
          <a:p>
            <a:r>
              <a:rPr lang="ru-RU" sz="1300" dirty="0"/>
              <a:t>3 - </a:t>
            </a:r>
            <a:r>
              <a:rPr lang="ru-RU" sz="1300" dirty="0" err="1"/>
              <a:t>електромагнітного</a:t>
            </a:r>
            <a:r>
              <a:rPr lang="ru-RU" sz="1300" dirty="0"/>
              <a:t> реле,</a:t>
            </a:r>
          </a:p>
          <a:p>
            <a:r>
              <a:rPr lang="ru-RU" sz="1300" dirty="0"/>
              <a:t>4 - </a:t>
            </a:r>
            <a:r>
              <a:rPr lang="ru-RU" sz="1300" dirty="0" err="1"/>
              <a:t>електричного</a:t>
            </a:r>
            <a:r>
              <a:rPr lang="ru-RU" sz="1300" dirty="0"/>
              <a:t> </a:t>
            </a:r>
            <a:r>
              <a:rPr lang="ru-RU" sz="1300" dirty="0" err="1"/>
              <a:t>дзвінка</a:t>
            </a:r>
            <a:r>
              <a:rPr lang="ru-RU" sz="1300" dirty="0"/>
              <a:t>,</a:t>
            </a:r>
          </a:p>
          <a:p>
            <a:r>
              <a:rPr lang="ru-RU" sz="1300" dirty="0"/>
              <a:t>5 - </a:t>
            </a:r>
            <a:r>
              <a:rPr lang="ru-RU" sz="1300" dirty="0" err="1"/>
              <a:t>джерела</a:t>
            </a:r>
            <a:r>
              <a:rPr lang="ru-RU" sz="1300" dirty="0"/>
              <a:t> </a:t>
            </a:r>
            <a:r>
              <a:rPr lang="ru-RU" sz="1300" dirty="0" err="1"/>
              <a:t>постійного</a:t>
            </a:r>
            <a:r>
              <a:rPr lang="ru-RU" sz="1300" dirty="0"/>
              <a:t> струму</a:t>
            </a:r>
            <a:r>
              <a:rPr lang="ru-RU" sz="1300" dirty="0" smtClean="0"/>
              <a:t>. </a:t>
            </a:r>
          </a:p>
          <a:p>
            <a:r>
              <a:rPr lang="ru-RU" sz="1300" dirty="0" smtClean="0"/>
              <a:t>	</a:t>
            </a:r>
            <a:r>
              <a:rPr lang="ru-RU" sz="1300" dirty="0" err="1" smtClean="0"/>
              <a:t>Електромагнітні</a:t>
            </a:r>
            <a:r>
              <a:rPr lang="ru-RU" sz="1300" dirty="0" smtClean="0"/>
              <a:t> </a:t>
            </a:r>
            <a:r>
              <a:rPr lang="ru-RU" sz="1300" dirty="0" err="1"/>
              <a:t>хвилі</a:t>
            </a:r>
            <a:r>
              <a:rPr lang="ru-RU" sz="1300" dirty="0"/>
              <a:t> </a:t>
            </a:r>
            <a:r>
              <a:rPr lang="ru-RU" sz="1300" dirty="0" err="1"/>
              <a:t>викликали</a:t>
            </a:r>
            <a:r>
              <a:rPr lang="ru-RU" sz="1300" dirty="0"/>
              <a:t> </a:t>
            </a:r>
            <a:r>
              <a:rPr lang="ru-RU" sz="1300" dirty="0" err="1"/>
              <a:t>вимушені</a:t>
            </a:r>
            <a:r>
              <a:rPr lang="ru-RU" sz="1300" dirty="0"/>
              <a:t> </a:t>
            </a:r>
            <a:r>
              <a:rPr lang="ru-RU" sz="1300" dirty="0" err="1"/>
              <a:t>коливання</a:t>
            </a:r>
            <a:r>
              <a:rPr lang="ru-RU" sz="1300" dirty="0"/>
              <a:t> струму і </a:t>
            </a:r>
            <a:r>
              <a:rPr lang="ru-RU" sz="1300" dirty="0" err="1"/>
              <a:t>напруги</a:t>
            </a:r>
            <a:r>
              <a:rPr lang="ru-RU" sz="1300" dirty="0"/>
              <a:t> в </a:t>
            </a:r>
            <a:r>
              <a:rPr lang="ru-RU" sz="1300" dirty="0" err="1"/>
              <a:t>антені</a:t>
            </a:r>
            <a:r>
              <a:rPr lang="ru-RU" sz="1300" dirty="0"/>
              <a:t>. </a:t>
            </a:r>
            <a:r>
              <a:rPr lang="ru-RU" sz="1300" dirty="0" err="1"/>
              <a:t>Змінна</a:t>
            </a:r>
            <a:r>
              <a:rPr lang="ru-RU" sz="1300" dirty="0"/>
              <a:t> </a:t>
            </a:r>
            <a:r>
              <a:rPr lang="ru-RU" sz="1300" dirty="0" err="1"/>
              <a:t>напруга</a:t>
            </a:r>
            <a:r>
              <a:rPr lang="ru-RU" sz="1300" dirty="0"/>
              <a:t> з </a:t>
            </a:r>
            <a:r>
              <a:rPr lang="ru-RU" sz="1300" dirty="0" err="1"/>
              <a:t>антени</a:t>
            </a:r>
            <a:r>
              <a:rPr lang="ru-RU" sz="1300" dirty="0"/>
              <a:t> </a:t>
            </a:r>
            <a:r>
              <a:rPr lang="ru-RU" sz="1300" dirty="0" err="1"/>
              <a:t>подавалася</a:t>
            </a:r>
            <a:r>
              <a:rPr lang="ru-RU" sz="1300" dirty="0"/>
              <a:t> на два </a:t>
            </a:r>
            <a:r>
              <a:rPr lang="ru-RU" sz="1300" dirty="0" err="1"/>
              <a:t>електроди</a:t>
            </a:r>
            <a:r>
              <a:rPr lang="ru-RU" sz="1300" dirty="0"/>
              <a:t>, </a:t>
            </a:r>
            <a:r>
              <a:rPr lang="ru-RU" sz="1300" dirty="0" err="1"/>
              <a:t>які</a:t>
            </a:r>
            <a:r>
              <a:rPr lang="ru-RU" sz="1300" dirty="0"/>
              <a:t> </a:t>
            </a:r>
            <a:r>
              <a:rPr lang="ru-RU" sz="1300" dirty="0" err="1"/>
              <a:t>були</a:t>
            </a:r>
            <a:r>
              <a:rPr lang="ru-RU" sz="1300" dirty="0"/>
              <a:t> </a:t>
            </a:r>
            <a:r>
              <a:rPr lang="ru-RU" sz="1300" dirty="0" err="1"/>
              <a:t>розташовані</a:t>
            </a:r>
            <a:r>
              <a:rPr lang="ru-RU" sz="1300" dirty="0"/>
              <a:t> в </a:t>
            </a:r>
            <a:r>
              <a:rPr lang="ru-RU" sz="1300" dirty="0" err="1"/>
              <a:t>скляній</a:t>
            </a:r>
            <a:r>
              <a:rPr lang="ru-RU" sz="1300" dirty="0"/>
              <a:t> </a:t>
            </a:r>
            <a:r>
              <a:rPr lang="ru-RU" sz="1300" dirty="0" err="1"/>
              <a:t>трубці</a:t>
            </a:r>
            <a:r>
              <a:rPr lang="ru-RU" sz="1300" dirty="0"/>
              <a:t>, </a:t>
            </a:r>
            <a:r>
              <a:rPr lang="ru-RU" sz="1300" dirty="0" err="1"/>
              <a:t>заповненій</a:t>
            </a:r>
            <a:r>
              <a:rPr lang="ru-RU" sz="1300" dirty="0"/>
              <a:t> </a:t>
            </a:r>
            <a:r>
              <a:rPr lang="ru-RU" sz="1300" dirty="0" err="1"/>
              <a:t>металевою</a:t>
            </a:r>
            <a:r>
              <a:rPr lang="ru-RU" sz="1300" dirty="0"/>
              <a:t> </a:t>
            </a:r>
            <a:r>
              <a:rPr lang="ru-RU" sz="1300" dirty="0" err="1"/>
              <a:t>тирсою</a:t>
            </a:r>
            <a:r>
              <a:rPr lang="ru-RU" sz="1300" dirty="0"/>
              <a:t>. </a:t>
            </a:r>
            <a:r>
              <a:rPr lang="ru-RU" sz="1300" dirty="0" err="1"/>
              <a:t>Ця</a:t>
            </a:r>
            <a:r>
              <a:rPr lang="ru-RU" sz="1300" dirty="0"/>
              <a:t> трубка і є когерер. </a:t>
            </a:r>
            <a:r>
              <a:rPr lang="ru-RU" sz="1300" dirty="0" err="1"/>
              <a:t>Послідовно</a:t>
            </a:r>
            <a:r>
              <a:rPr lang="ru-RU" sz="1300" dirty="0"/>
              <a:t> з когерером </a:t>
            </a:r>
            <a:r>
              <a:rPr lang="ru-RU" sz="1300" dirty="0" err="1"/>
              <a:t>включалися</a:t>
            </a:r>
            <a:r>
              <a:rPr lang="ru-RU" sz="1300" dirty="0"/>
              <a:t> реле і </a:t>
            </a:r>
            <a:r>
              <a:rPr lang="ru-RU" sz="1300" dirty="0" err="1"/>
              <a:t>джерело</a:t>
            </a:r>
            <a:r>
              <a:rPr lang="ru-RU" sz="1300" dirty="0"/>
              <a:t> </a:t>
            </a:r>
            <a:r>
              <a:rPr lang="ru-RU" sz="1300" dirty="0" err="1"/>
              <a:t>постійного</a:t>
            </a:r>
            <a:r>
              <a:rPr lang="ru-RU" sz="1300" dirty="0"/>
              <a:t> струму.</a:t>
            </a:r>
          </a:p>
          <a:p>
            <a:endParaRPr lang="ru-RU" sz="1200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16" y="3933056"/>
            <a:ext cx="4934322" cy="2741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910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0" y="620688"/>
            <a:ext cx="9144000" cy="5852159"/>
          </a:xfrm>
        </p:spPr>
      </p:pic>
    </p:spTree>
    <p:extLst>
      <p:ext uri="{BB962C8B-B14F-4D97-AF65-F5344CB8AC3E}">
        <p14:creationId xmlns:p14="http://schemas.microsoft.com/office/powerpoint/2010/main" val="37565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437112"/>
            <a:ext cx="6614864" cy="2095127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uk-UA" sz="2400" dirty="0"/>
              <a:t>Низькочастотне випромінювання.</a:t>
            </a:r>
            <a:endParaRPr lang="ru-RU" dirty="0" smtClean="0"/>
          </a:p>
          <a:p>
            <a:pPr marL="18288" indent="0">
              <a:buNone/>
            </a:pPr>
            <a:r>
              <a:rPr lang="ru-RU" dirty="0" smtClean="0"/>
              <a:t>	</a:t>
            </a:r>
            <a:r>
              <a:rPr lang="ru-RU" dirty="0" err="1" smtClean="0"/>
              <a:t>Виникає</a:t>
            </a:r>
            <a:r>
              <a:rPr lang="ru-RU" dirty="0" smtClean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/>
              <a:t>електричних</a:t>
            </a:r>
            <a:r>
              <a:rPr lang="ru-RU" dirty="0"/>
              <a:t> </a:t>
            </a:r>
            <a:r>
              <a:rPr lang="ru-RU" dirty="0" err="1"/>
              <a:t>генераторів</a:t>
            </a:r>
            <a:r>
              <a:rPr lang="ru-RU" dirty="0"/>
              <a:t>, </a:t>
            </a:r>
            <a:r>
              <a:rPr lang="ru-RU" dirty="0" err="1"/>
              <a:t>поблизу</a:t>
            </a:r>
            <a:r>
              <a:rPr lang="ru-RU" dirty="0"/>
              <a:t> </a:t>
            </a:r>
            <a:r>
              <a:rPr lang="ru-RU" dirty="0" err="1"/>
              <a:t>ліній</a:t>
            </a:r>
            <a:r>
              <a:rPr lang="ru-RU" dirty="0"/>
              <a:t> </a:t>
            </a:r>
            <a:r>
              <a:rPr lang="ru-RU" dirty="0" err="1"/>
              <a:t>електропередач</a:t>
            </a:r>
            <a:r>
              <a:rPr lang="ru-RU" dirty="0"/>
              <a:t> і </a:t>
            </a:r>
            <a:r>
              <a:rPr lang="ru-RU" dirty="0" err="1"/>
              <a:t>поширюється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на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метрів</a:t>
            </a:r>
            <a:r>
              <a:rPr lang="ru-RU" dirty="0"/>
              <a:t>, тому практичного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/>
              <a:t>воно</a:t>
            </a:r>
            <a:r>
              <a:rPr lang="ru-RU" dirty="0"/>
              <a:t> не </a:t>
            </a:r>
            <a:r>
              <a:rPr lang="ru-RU" dirty="0" err="1"/>
              <a:t>має</a:t>
            </a:r>
            <a:r>
              <a:rPr lang="ru-RU" dirty="0"/>
              <a:t>.</a:t>
            </a:r>
          </a:p>
          <a:p>
            <a:pPr marL="18288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687620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1475656" y="3284984"/>
            <a:ext cx="1440160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322695-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8243" y="3284984"/>
            <a:ext cx="2391998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11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5" y="99412"/>
            <a:ext cx="8687620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5"/>
          <p:cNvSpPr txBox="1">
            <a:spLocks noChangeArrowheads="1"/>
          </p:cNvSpPr>
          <p:nvPr/>
        </p:nvSpPr>
        <p:spPr>
          <a:xfrm>
            <a:off x="137360" y="3185592"/>
            <a:ext cx="4169578" cy="3672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uk-UA" dirty="0" smtClean="0"/>
              <a:t>Довгі </a:t>
            </a:r>
            <a:r>
              <a:rPr lang="uk-UA" sz="2400" dirty="0" smtClean="0"/>
              <a:t>(30000 – 3000м</a:t>
            </a:r>
            <a:r>
              <a:rPr lang="uk-UA" sz="2400" dirty="0" smtClean="0"/>
              <a:t>)</a:t>
            </a:r>
          </a:p>
          <a:p>
            <a:pPr marL="18288" indent="0">
              <a:lnSpc>
                <a:spcPct val="90000"/>
              </a:lnSpc>
              <a:buNone/>
              <a:defRPr/>
            </a:pPr>
            <a:endParaRPr lang="uk-UA" sz="2400" dirty="0" smtClean="0"/>
          </a:p>
          <a:p>
            <a:pPr>
              <a:lnSpc>
                <a:spcPct val="90000"/>
              </a:lnSpc>
              <a:defRPr/>
            </a:pPr>
            <a:r>
              <a:rPr lang="uk-UA" dirty="0" smtClean="0"/>
              <a:t>Середні </a:t>
            </a:r>
            <a:r>
              <a:rPr lang="uk-UA" sz="2400" dirty="0" smtClean="0"/>
              <a:t>(3000 – 200м</a:t>
            </a:r>
            <a:r>
              <a:rPr lang="uk-UA" sz="2400" dirty="0" smtClean="0"/>
              <a:t>)</a:t>
            </a:r>
            <a:endParaRPr lang="uk-UA" sz="2400" dirty="0" smtClean="0"/>
          </a:p>
          <a:p>
            <a:pPr>
              <a:lnSpc>
                <a:spcPct val="90000"/>
              </a:lnSpc>
              <a:defRPr/>
            </a:pPr>
            <a:r>
              <a:rPr lang="uk-UA" dirty="0" smtClean="0"/>
              <a:t>Короткі </a:t>
            </a:r>
            <a:r>
              <a:rPr lang="uk-UA" sz="2400" dirty="0" smtClean="0"/>
              <a:t>(200 – 10м)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uk-UA" sz="24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uk-UA" sz="2400" dirty="0" smtClean="0"/>
          </a:p>
          <a:p>
            <a:pPr>
              <a:lnSpc>
                <a:spcPct val="90000"/>
              </a:lnSpc>
              <a:defRPr/>
            </a:pPr>
            <a:r>
              <a:rPr lang="uk-UA" dirty="0" smtClean="0"/>
              <a:t>Ультракороткі </a:t>
            </a:r>
            <a:r>
              <a:rPr lang="uk-UA" sz="2000" dirty="0" smtClean="0"/>
              <a:t>(</a:t>
            </a:r>
            <a:r>
              <a:rPr lang="el-GR" sz="2000" dirty="0" smtClean="0">
                <a:cs typeface="Arial" charset="0"/>
              </a:rPr>
              <a:t>λ</a:t>
            </a:r>
            <a:r>
              <a:rPr lang="en-US" sz="2000" dirty="0" smtClean="0">
                <a:cs typeface="Arial" charset="0"/>
              </a:rPr>
              <a:t>&lt;</a:t>
            </a:r>
            <a:r>
              <a:rPr lang="uk-UA" sz="2000" dirty="0" smtClean="0">
                <a:cs typeface="Arial" charset="0"/>
              </a:rPr>
              <a:t> 10м)</a:t>
            </a:r>
            <a:endParaRPr lang="en-US" sz="2000" dirty="0" smtClean="0">
              <a:cs typeface="Arial" charset="0"/>
            </a:endParaRPr>
          </a:p>
        </p:txBody>
      </p:sp>
      <p:sp>
        <p:nvSpPr>
          <p:cNvPr id="13" name="Rectangle 16"/>
          <p:cNvSpPr txBox="1">
            <a:spLocks noChangeArrowheads="1"/>
          </p:cNvSpPr>
          <p:nvPr/>
        </p:nvSpPr>
        <p:spPr>
          <a:xfrm>
            <a:off x="4139952" y="3529180"/>
            <a:ext cx="4896544" cy="3212188"/>
          </a:xfrm>
          <a:prstGeom prst="rect">
            <a:avLst/>
          </a:prstGeom>
        </p:spPr>
        <p:txBody>
          <a:bodyPr/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dirty="0" smtClean="0"/>
              <a:t>   </a:t>
            </a:r>
            <a:r>
              <a:rPr lang="uk-UA" sz="1600" dirty="0" smtClean="0"/>
              <a:t>Здатні огинати поверхню земної кулі.(радіопередавачі мають дуже велику потужність, антени – величезні розміри.)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uk-UA" sz="16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1600" dirty="0" smtClean="0"/>
              <a:t>     Здійснюють радіозв'язок на далекі відстані, відбиваються від іонізованого шару атмосфери (залежить від пори року та часу доби)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1600" dirty="0" smtClean="0"/>
              <a:t>   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1600" dirty="0" smtClean="0"/>
              <a:t>      Поширюються в земних умовах в межах “прямої видимості” практично не заломлюючись, вільно проходять через іоносферу – космічний зв’язок.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uk-UA" sz="16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1600" dirty="0" smtClean="0"/>
              <a:t>   </a:t>
            </a:r>
            <a:endParaRPr lang="ru-RU" sz="1600" dirty="0" smtClean="0"/>
          </a:p>
        </p:txBody>
      </p:sp>
      <p:sp>
        <p:nvSpPr>
          <p:cNvPr id="14" name="AutoShape 18"/>
          <p:cNvSpPr>
            <a:spLocks/>
          </p:cNvSpPr>
          <p:nvPr/>
        </p:nvSpPr>
        <p:spPr bwMode="auto">
          <a:xfrm>
            <a:off x="3603916" y="4581127"/>
            <a:ext cx="102861" cy="701283"/>
          </a:xfrm>
          <a:prstGeom prst="rightBrace">
            <a:avLst>
              <a:gd name="adj1" fmla="val 10092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" name="TextBox 16"/>
          <p:cNvSpPr txBox="1"/>
          <p:nvPr/>
        </p:nvSpPr>
        <p:spPr>
          <a:xfrm>
            <a:off x="345980" y="314096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Радіохвилі: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4580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mp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1221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6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mp4 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2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169</TotalTime>
  <Words>921</Words>
  <Application>Microsoft Office PowerPoint</Application>
  <PresentationFormat>Экран (4:3)</PresentationFormat>
  <Paragraphs>88</Paragraphs>
  <Slides>24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Базовая</vt:lpstr>
      <vt:lpstr>Формула</vt:lpstr>
      <vt:lpstr>Шкала електромагнітних хвиль. Електромагнітні хвилі в природі й техніці.</vt:lpstr>
      <vt:lpstr>Електромагнітні хвилі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Інфрачервоне випромінювання.</vt:lpstr>
      <vt:lpstr>Презентация PowerPoint</vt:lpstr>
      <vt:lpstr>ІЧ – випромінювання.</vt:lpstr>
      <vt:lpstr>Презентация PowerPoint</vt:lpstr>
      <vt:lpstr>Презентация PowerPoint</vt:lpstr>
      <vt:lpstr>Ультрафіолетове випромінювання</vt:lpstr>
      <vt:lpstr>УФ - промені</vt:lpstr>
      <vt:lpstr>УФ - промені</vt:lpstr>
      <vt:lpstr>УФ - промені</vt:lpstr>
      <vt:lpstr>Рентгенівське випрмінювання</vt:lpstr>
      <vt:lpstr>Х – промені.</vt:lpstr>
      <vt:lpstr>Гамма випромінювання</vt:lpstr>
      <vt:lpstr>Презентация PowerPoint</vt:lpstr>
      <vt:lpstr>Викорсистання</vt:lpstr>
      <vt:lpstr>Кінець.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Herzeleid</dc:creator>
  <cp:lastModifiedBy>Herzeleid</cp:lastModifiedBy>
  <cp:revision>13</cp:revision>
  <dcterms:created xsi:type="dcterms:W3CDTF">2014-01-28T19:47:49Z</dcterms:created>
  <dcterms:modified xsi:type="dcterms:W3CDTF">2014-02-04T21:11:23Z</dcterms:modified>
</cp:coreProperties>
</file>