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C6D3-FFDC-4F68-B7A7-2DBC920CA076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29-2DB4-47C3-B34D-DE896B3DDBCB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BBBD0-C405-406B-86D3-6FA07F6A37AC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907D-D01A-4689-AF1B-007A77703D6D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8E80-16ED-4F8F-94A3-16F2FB43A1FB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ABD5-2495-4813-AF44-7E1F2BAC896A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51E1-6097-4BC7-89AE-ABA10EE78D18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742E0-96F6-406B-960C-875587298EC4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B2C-7357-40A9-8F99-4CDD445EFFF4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66F5-F144-4609-ADFC-11799B8C7227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73A9-DF6D-45F0-8306-10803E7A4E35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588E0-0564-4C79-830A-48F2F2652B37}" type="slidenum">
              <a:rPr lang="en-US" smtClean="0"/>
              <a:pPr/>
              <a:t>‹#›</a:t>
            </a:fld>
            <a:endParaRPr lang="en-US">
              <a:latin typeface="Tango BT" pitchFamily="8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uk.wikipedia.org/wiki/%D0%AF%D0%B4%D0%B5%D1%80%D0%BD%D0%B0_%D1%80%D0%B5%D0%B0%D0%BA%D1%86%D1%96%D1%8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k.wikipedia.org/wiki/%D0%AF%D0%B4%D0%B5%D1%80%D0%BD%D0%B0_%D1%80%D0%B5%D0%B0%D0%BA%D1%86%D1%96%D1%8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3929026" y="3500438"/>
            <a:ext cx="5214974" cy="2286008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Підготувала</a:t>
            </a:r>
            <a:br>
              <a:rPr lang="uk-UA" sz="2000" dirty="0" smtClean="0"/>
            </a:br>
            <a:r>
              <a:rPr lang="uk-UA" sz="2000" dirty="0" smtClean="0"/>
              <a:t>учениця 9 класу</a:t>
            </a:r>
            <a:br>
              <a:rPr lang="uk-UA" sz="2000" dirty="0" smtClean="0"/>
            </a:br>
            <a:r>
              <a:rPr lang="uk-UA" sz="2000" i="1" dirty="0" smtClean="0"/>
              <a:t>Нікуліна  Єлизавета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u="sng" dirty="0" smtClean="0"/>
              <a:t>Вчитель: </a:t>
            </a:r>
            <a:r>
              <a:rPr lang="uk-UA" sz="2000" i="1" dirty="0" smtClean="0"/>
              <a:t>Підлубна  Лілія  Миколаївна</a:t>
            </a:r>
            <a:endParaRPr lang="ru-RU" sz="20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000108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Екзотермічні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та </a:t>
            </a:r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ендотермічні</a:t>
            </a:r>
            <a:endParaRPr lang="ru-RU" sz="54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uk-U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реакції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143240" y="214290"/>
            <a:ext cx="2643206" cy="5540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400" dirty="0" smtClean="0"/>
              <a:t>Володимирівська ЗОШ І-ІІІ ст.</a:t>
            </a:r>
            <a:endParaRPr lang="ru-RU" sz="1400" dirty="0"/>
          </a:p>
        </p:txBody>
      </p:sp>
      <p:graphicFrame>
        <p:nvGraphicFramePr>
          <p:cNvPr id="8" name="Содержимое 4"/>
          <p:cNvGraphicFramePr>
            <a:graphicFrameLocks/>
          </p:cNvGraphicFramePr>
          <p:nvPr/>
        </p:nvGraphicFramePr>
        <p:xfrm>
          <a:off x="4357686" y="6214110"/>
          <a:ext cx="928693" cy="64389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28693"/>
              </a:tblGrid>
              <a:tr h="358138"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/>
                      </a:r>
                      <a:br>
                        <a:rPr lang="ru-RU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ru-RU" dirty="0" smtClean="0">
                          <a:ln>
                            <a:solidFill>
                              <a:srgbClr val="00B0F0"/>
                            </a:solidFill>
                          </a:ln>
                          <a:solidFill>
                            <a:srgbClr val="00B0F0"/>
                          </a:solidFill>
                        </a:rPr>
                        <a:t>2014 </a:t>
                      </a:r>
                      <a:r>
                        <a:rPr lang="ru-RU" dirty="0" err="1" smtClean="0">
                          <a:ln>
                            <a:solidFill>
                              <a:srgbClr val="00B0F0"/>
                            </a:solidFill>
                          </a:ln>
                          <a:solidFill>
                            <a:srgbClr val="00B0F0"/>
                          </a:solidFill>
                        </a:rPr>
                        <a:t>рік</a:t>
                      </a:r>
                      <a:endParaRPr lang="ru-RU" dirty="0">
                        <a:ln>
                          <a:solidFill>
                            <a:srgbClr val="00B0F0"/>
                          </a:solidFill>
                        </a:ln>
                        <a:solidFill>
                          <a:srgbClr val="00B0F0"/>
                        </a:solidFill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357430"/>
            <a:ext cx="865813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Дякую</a:t>
            </a:r>
            <a:r>
              <a:rPr lang="ru-RU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за </a:t>
            </a:r>
            <a:r>
              <a:rPr lang="ru-RU" sz="96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увагу</a:t>
            </a:r>
            <a:r>
              <a:rPr lang="ru-RU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sz="9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8458200" y="2130425"/>
            <a:ext cx="114328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28604"/>
            <a:ext cx="8001024" cy="550072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•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Екзотермічні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ендотермічні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реакції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розрізняють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їхніми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тепловими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ефектами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Наприклад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згоряння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вугілля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нейтралізація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кислот лугами,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сполучення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цинку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із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сіркою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супроводжуються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виділенням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значної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кількості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теплової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енергії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Такі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реакції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називають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екзотермічними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Екзо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- (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грец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.)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означає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«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назовні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». До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екзотермічних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належать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усі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реакції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горіння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Him9-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411809" y="3231869"/>
            <a:ext cx="2606133" cy="428628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800" y="274638"/>
            <a:ext cx="4572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sz="4400" i="1" u="sng" dirty="0" err="1" smtClean="0">
                <a:solidFill>
                  <a:schemeClr val="accent3">
                    <a:lumMod val="50000"/>
                  </a:schemeClr>
                </a:solidFill>
              </a:rPr>
              <a:t>Цікаво</a:t>
            </a:r>
            <a:r>
              <a:rPr lang="ru-RU" sz="4400" i="1" u="sng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r">
              <a:buNone/>
            </a:pP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      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Уперше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перебіг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реакції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цинку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із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сіркою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дослідив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і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описав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шведський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хімік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Георг Брандт.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Він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змішав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тонко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подрібнені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сірку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масою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1 г та цинк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масою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2 г, а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потім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торкнувся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суміші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розпеченим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сталевим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шпателем.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Спалахнуло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полум'я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,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з'явився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густий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білий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cs typeface="Raavi" pitchFamily="34" charset="0"/>
              </a:rPr>
              <a:t>дим</a:t>
            </a:r>
            <a:r>
              <a:rPr lang="ru-RU" dirty="0" smtClean="0">
                <a:solidFill>
                  <a:srgbClr val="00B050"/>
                </a:solidFill>
                <a:cs typeface="Raavi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school02-08_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4452936"/>
            <a:ext cx="2405064" cy="2405064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28" y="274638"/>
            <a:ext cx="114272" cy="1143000"/>
          </a:xfrm>
        </p:spPr>
        <p:txBody>
          <a:bodyPr>
            <a:normAutofit/>
          </a:bodyPr>
          <a:lstStyle/>
          <a:p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ru-RU" u="sng" dirty="0" err="1" smtClean="0">
                <a:solidFill>
                  <a:srgbClr val="00B050"/>
                </a:solidFill>
              </a:rPr>
              <a:t>Пізнавально</a:t>
            </a:r>
            <a:r>
              <a:rPr lang="ru-RU" u="sng" dirty="0" smtClean="0">
                <a:solidFill>
                  <a:srgbClr val="00B050"/>
                </a:solidFill>
              </a:rPr>
              <a:t>!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    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Перебіг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реакцій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термічного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розкладання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кальцій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карбонату,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калій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перманганату,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малахіту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потребує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безперервного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надходження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теплової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енергії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ззовні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 За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відсутності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нагрівання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ці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реакції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негайно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припиняються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називають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ендотермічними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9652" y="274638"/>
            <a:ext cx="257148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4525963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Ендотермічна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реакція</a:t>
            </a:r>
            <a:r>
              <a:rPr lang="ru-RU" dirty="0" smtClean="0"/>
              <a:t> - </a:t>
            </a:r>
            <a:r>
              <a:rPr lang="ru-RU" dirty="0" err="1" smtClean="0"/>
              <a:t>хімічна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ядерна</a:t>
            </a:r>
            <a:r>
              <a:rPr lang="ru-RU" dirty="0" smtClean="0">
                <a:hlinkClick r:id="rId2" tooltip="Ядерна реакція"/>
              </a:rPr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, яка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поглинанням</a:t>
            </a:r>
            <a:r>
              <a:rPr lang="ru-RU" dirty="0" smtClean="0"/>
              <a:t>  тепла.</a:t>
            </a:r>
            <a:endParaRPr lang="ru-RU" dirty="0"/>
          </a:p>
        </p:txBody>
      </p:sp>
      <p:pic>
        <p:nvPicPr>
          <p:cNvPr id="4" name="Рисунок 3" descr="image00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285992"/>
            <a:ext cx="5691138" cy="375285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215074" y="2428868"/>
            <a:ext cx="23574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розклад</a:t>
            </a:r>
            <a:r>
              <a:rPr lang="ru-RU" dirty="0" smtClean="0"/>
              <a:t> </a:t>
            </a:r>
            <a:r>
              <a:rPr lang="ru-RU" dirty="0" err="1" smtClean="0"/>
              <a:t>вапняку</a:t>
            </a:r>
            <a:r>
              <a:rPr lang="ru-RU" dirty="0" smtClean="0"/>
              <a:t> на </a:t>
            </a:r>
            <a:r>
              <a:rPr lang="ru-RU" dirty="0" err="1" smtClean="0"/>
              <a:t>негашене</a:t>
            </a:r>
            <a:r>
              <a:rPr lang="ru-RU" dirty="0" smtClean="0"/>
              <a:t> </a:t>
            </a:r>
            <a:r>
              <a:rPr lang="ru-RU" dirty="0" err="1" smtClean="0"/>
              <a:t>вапно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dirty="0" err="1" smtClean="0"/>
              <a:t>вуглекислий</a:t>
            </a:r>
            <a:r>
              <a:rPr lang="ru-RU" dirty="0" smtClean="0"/>
              <a:t> газ.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800" y="274638"/>
            <a:ext cx="17148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4525963"/>
          </a:xfrm>
        </p:spPr>
        <p:txBody>
          <a:bodyPr/>
          <a:lstStyle/>
          <a:p>
            <a:r>
              <a:rPr lang="ru-RU" dirty="0" err="1" smtClean="0">
                <a:solidFill>
                  <a:srgbClr val="C00000"/>
                </a:solidFill>
              </a:rPr>
              <a:t>Ендотермічна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реакція</a:t>
            </a:r>
            <a:r>
              <a:rPr lang="ru-RU" dirty="0" smtClean="0"/>
              <a:t>: </a:t>
            </a:r>
            <a:r>
              <a:rPr lang="ru-RU" dirty="0" err="1" smtClean="0"/>
              <a:t>реагенти</a:t>
            </a:r>
            <a:r>
              <a:rPr lang="ru-RU" dirty="0" smtClean="0"/>
              <a:t> + </a:t>
            </a:r>
            <a:r>
              <a:rPr lang="ru-RU" dirty="0" err="1" smtClean="0"/>
              <a:t>теплова</a:t>
            </a:r>
            <a:r>
              <a:rPr lang="ru-RU" dirty="0" smtClean="0"/>
              <a:t> </a:t>
            </a:r>
            <a:r>
              <a:rPr lang="ru-RU" dirty="0" err="1" smtClean="0"/>
              <a:t>енергія</a:t>
            </a:r>
            <a:r>
              <a:rPr lang="ru-RU" dirty="0" smtClean="0"/>
              <a:t> → </a:t>
            </a:r>
            <a:r>
              <a:rPr lang="ru-RU" dirty="0" err="1" smtClean="0"/>
              <a:t>продукти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>
                <a:solidFill>
                  <a:srgbClr val="C00000"/>
                </a:solidFill>
              </a:rPr>
              <a:t>Екзотермічна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реакція</a:t>
            </a:r>
            <a:r>
              <a:rPr lang="ru-RU" dirty="0" smtClean="0"/>
              <a:t>: </a:t>
            </a:r>
            <a:r>
              <a:rPr lang="ru-RU" dirty="0" err="1" smtClean="0"/>
              <a:t>реагенти</a:t>
            </a:r>
            <a:r>
              <a:rPr lang="ru-RU" dirty="0" smtClean="0"/>
              <a:t> → </a:t>
            </a:r>
            <a:r>
              <a:rPr lang="ru-RU" dirty="0" err="1" smtClean="0"/>
              <a:t>продукти</a:t>
            </a:r>
            <a:r>
              <a:rPr lang="ru-RU" dirty="0" smtClean="0"/>
              <a:t> + </a:t>
            </a:r>
            <a:r>
              <a:rPr lang="ru-RU" dirty="0" err="1" smtClean="0"/>
              <a:t>теплова</a:t>
            </a:r>
            <a:r>
              <a:rPr lang="ru-RU" dirty="0" smtClean="0"/>
              <a:t> </a:t>
            </a:r>
            <a:r>
              <a:rPr lang="ru-RU" dirty="0" err="1" smtClean="0"/>
              <a:t>енергія</a:t>
            </a:r>
            <a:r>
              <a:rPr lang="ru-RU" dirty="0" smtClean="0"/>
              <a:t>. </a:t>
            </a:r>
          </a:p>
          <a:p>
            <a:endParaRPr lang="ru-RU" dirty="0"/>
          </a:p>
        </p:txBody>
      </p:sp>
      <p:pic>
        <p:nvPicPr>
          <p:cNvPr id="4" name="Рисунок 3" descr="p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3219926"/>
            <a:ext cx="2928958" cy="3638074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1080" y="274638"/>
            <a:ext cx="45719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571480"/>
            <a:ext cx="71438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err="1" smtClean="0"/>
              <a:t>Чимало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реакцій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розкладу</a:t>
            </a:r>
            <a:r>
              <a:rPr lang="ru-RU" sz="2800" dirty="0" smtClean="0"/>
              <a:t> - </a:t>
            </a:r>
            <a:r>
              <a:rPr lang="ru-RU" sz="2800" dirty="0" err="1" smtClean="0"/>
              <a:t>ендотермічні</a:t>
            </a:r>
            <a:r>
              <a:rPr lang="ru-RU" sz="2800" dirty="0" smtClean="0"/>
              <a:t>, </a:t>
            </a:r>
            <a:r>
              <a:rPr lang="ru-RU" sz="2800" dirty="0" err="1" smtClean="0"/>
              <a:t>однак</a:t>
            </a:r>
            <a:r>
              <a:rPr lang="ru-RU" sz="2800" dirty="0" smtClean="0"/>
              <a:t> </a:t>
            </a:r>
            <a:r>
              <a:rPr lang="ru-RU" sz="2800" dirty="0" err="1" smtClean="0"/>
              <a:t>поміж</a:t>
            </a:r>
            <a:r>
              <a:rPr lang="ru-RU" sz="2800" dirty="0" smtClean="0"/>
              <a:t> них </a:t>
            </a:r>
            <a:r>
              <a:rPr lang="ru-RU" sz="2800" dirty="0" err="1" smtClean="0"/>
              <a:t>трапляються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екзотермічні</a:t>
            </a:r>
            <a:r>
              <a:rPr lang="ru-RU" sz="2800" dirty="0" smtClean="0"/>
              <a:t>. </a:t>
            </a:r>
            <a:r>
              <a:rPr lang="ru-RU" sz="2800" dirty="0" err="1" smtClean="0"/>
              <a:t>Аби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розпочалася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реакція</a:t>
            </a:r>
            <a:r>
              <a:rPr lang="ru-RU" sz="2800" dirty="0" smtClean="0"/>
              <a:t>, </a:t>
            </a:r>
            <a:r>
              <a:rPr lang="ru-RU" sz="2800" dirty="0" err="1" smtClean="0"/>
              <a:t>сполуку</a:t>
            </a:r>
            <a:r>
              <a:rPr lang="ru-RU" sz="2800" dirty="0" smtClean="0"/>
              <a:t> </a:t>
            </a:r>
            <a:r>
              <a:rPr lang="ru-RU" sz="2800" dirty="0" err="1" smtClean="0"/>
              <a:t>нагрівають</a:t>
            </a:r>
            <a:r>
              <a:rPr lang="ru-RU" sz="2800" dirty="0" smtClean="0"/>
              <a:t> - </a:t>
            </a:r>
            <a:r>
              <a:rPr lang="ru-RU" sz="2800" dirty="0" err="1" smtClean="0"/>
              <a:t>торкаються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запаленою</a:t>
            </a:r>
            <a:r>
              <a:rPr lang="ru-RU" sz="2800" dirty="0" smtClean="0"/>
              <a:t> </a:t>
            </a:r>
            <a:r>
              <a:rPr lang="ru-RU" sz="2800" dirty="0" err="1" smtClean="0"/>
              <a:t>скіпкою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розпеченою</a:t>
            </a:r>
            <a:r>
              <a:rPr lang="ru-RU" sz="2800" dirty="0" smtClean="0"/>
              <a:t> </a:t>
            </a:r>
            <a:r>
              <a:rPr lang="ru-RU" sz="2800" dirty="0" err="1" smtClean="0"/>
              <a:t>скляною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паличкою</a:t>
            </a:r>
            <a:r>
              <a:rPr lang="ru-RU" sz="2800" dirty="0" smtClean="0"/>
              <a:t>. </a:t>
            </a:r>
            <a:r>
              <a:rPr lang="ru-RU" sz="2800" dirty="0" err="1" smtClean="0"/>
              <a:t>Подальший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інтенсивний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перебіг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реакції</a:t>
            </a:r>
            <a:r>
              <a:rPr lang="ru-RU" sz="2800" dirty="0" smtClean="0"/>
              <a:t> не </a:t>
            </a:r>
            <a:r>
              <a:rPr lang="ru-RU" sz="2800" dirty="0" err="1" smtClean="0"/>
              <a:t>потребує</a:t>
            </a:r>
            <a:r>
              <a:rPr lang="ru-RU" sz="2800" dirty="0" smtClean="0"/>
              <a:t> </a:t>
            </a:r>
            <a:r>
              <a:rPr lang="ru-RU" sz="2800" dirty="0" err="1" smtClean="0"/>
              <a:t>нагрівання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супроводжується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виділенням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чималої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теплової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світлової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енергії</a:t>
            </a:r>
            <a:r>
              <a:rPr lang="ru-RU" sz="2800" dirty="0" smtClean="0"/>
              <a:t>. </a:t>
            </a:r>
            <a:r>
              <a:rPr lang="ru-RU" sz="2800" dirty="0" err="1" smtClean="0"/>
              <a:t>Ця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реакція</a:t>
            </a:r>
            <a:r>
              <a:rPr lang="ru-RU" sz="2800" dirty="0" smtClean="0"/>
              <a:t> - </a:t>
            </a:r>
            <a:r>
              <a:rPr lang="ru-RU" sz="2800" i="1" dirty="0" err="1" smtClean="0"/>
              <a:t>екзотермічна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2" y="928670"/>
            <a:ext cx="2857488" cy="2857512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2060"/>
                </a:solidFill>
              </a:rPr>
              <a:t>Наприклад,</a:t>
            </a:r>
            <a:br>
              <a:rPr lang="uk-UA" sz="2800" dirty="0" smtClean="0">
                <a:solidFill>
                  <a:srgbClr val="002060"/>
                </a:solidFill>
              </a:rPr>
            </a:br>
            <a:r>
              <a:rPr lang="uk-UA" sz="2800" dirty="0" smtClean="0">
                <a:solidFill>
                  <a:srgbClr val="002060"/>
                </a:solidFill>
              </a:rPr>
              <a:t>горіння.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500043"/>
            <a:ext cx="8229600" cy="1714511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Екзотермічна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реакція</a:t>
            </a:r>
            <a:r>
              <a:rPr lang="ru-RU" dirty="0" smtClean="0"/>
              <a:t> - </a:t>
            </a:r>
            <a:r>
              <a:rPr lang="ru-RU" dirty="0" err="1" smtClean="0"/>
              <a:t>хімічна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ядерна</a:t>
            </a:r>
            <a:r>
              <a:rPr lang="ru-RU" dirty="0" smtClean="0">
                <a:hlinkClick r:id="rId2" tooltip="Ядерна реакція"/>
              </a:rPr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, яка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виділенням</a:t>
            </a:r>
            <a:r>
              <a:rPr lang="ru-RU" dirty="0" smtClean="0"/>
              <a:t>  тепла.</a:t>
            </a:r>
            <a:endParaRPr lang="ru-RU" dirty="0"/>
          </a:p>
        </p:txBody>
      </p:sp>
      <p:pic>
        <p:nvPicPr>
          <p:cNvPr id="5" name="Рисунок 4" descr="450px-Et_baa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2500306"/>
            <a:ext cx="3043254" cy="405767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rmAutofit/>
          </a:bodyPr>
          <a:lstStyle/>
          <a:p>
            <a:r>
              <a:rPr lang="ru-RU" sz="2400" i="1" dirty="0" err="1" smtClean="0">
                <a:solidFill>
                  <a:schemeClr val="accent2">
                    <a:lumMod val="75000"/>
                  </a:schemeClr>
                </a:solidFill>
              </a:rPr>
              <a:t>Значення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accent2">
                    <a:lumMod val="75000"/>
                  </a:schemeClr>
                </a:solidFill>
              </a:rPr>
              <a:t>теплових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accent2">
                    <a:lumMod val="75000"/>
                  </a:schemeClr>
                </a:solidFill>
              </a:rPr>
              <a:t>ефектів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якими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супроводжуються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хімічні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реакції</a:t>
            </a:r>
            <a:r>
              <a:rPr lang="ru-RU" sz="2400" dirty="0" smtClean="0"/>
              <a:t> </a:t>
            </a:r>
            <a:r>
              <a:rPr lang="ru-RU" sz="2400" dirty="0" err="1" smtClean="0"/>
              <a:t>важко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переоцінити</a:t>
            </a:r>
            <a:r>
              <a:rPr lang="ru-RU" sz="2400" dirty="0" smtClean="0"/>
              <a:t>. </a:t>
            </a:r>
            <a:r>
              <a:rPr lang="ru-RU" sz="2400" dirty="0" err="1" smtClean="0"/>
              <a:t>Екзотермічні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реакції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використовують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промисловості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побуті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вироблення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енергії</a:t>
            </a:r>
            <a:r>
              <a:rPr lang="ru-RU" sz="2400" dirty="0" smtClean="0"/>
              <a:t>, </a:t>
            </a:r>
            <a:r>
              <a:rPr lang="ru-RU" sz="2400" dirty="0" err="1" smtClean="0"/>
              <a:t>одержання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високотемпературного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полум'я</a:t>
            </a:r>
            <a:r>
              <a:rPr lang="ru-RU" sz="2400" dirty="0" smtClean="0"/>
              <a:t>, </a:t>
            </a:r>
            <a:r>
              <a:rPr lang="ru-RU" sz="2400" dirty="0" err="1" smtClean="0"/>
              <a:t>видобування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металів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Содержимое 3" descr="Chemistry_1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2928934"/>
            <a:ext cx="6586564" cy="3270879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137</TotalTime>
  <Words>100</Words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Тема3</vt:lpstr>
      <vt:lpstr>Підготувала учениця 9 класу Нікуліна  Єлизавета Вчитель: Підлубна  Лілія  Миколаївна</vt:lpstr>
      <vt:lpstr>Слайд 2</vt:lpstr>
      <vt:lpstr>Слайд 3</vt:lpstr>
      <vt:lpstr>Слайд 4</vt:lpstr>
      <vt:lpstr>Слайд 5</vt:lpstr>
      <vt:lpstr>Слайд 6</vt:lpstr>
      <vt:lpstr>Слайд 7</vt:lpstr>
      <vt:lpstr>Наприклад, горіння.</vt:lpstr>
      <vt:lpstr>Значення теплових ефектів, якими супроводжуються хімічні реакції важко переоцінити. Екзотермічні реакції використовують у промисловості та побуті для вироблення енергії, одержання високотемпературного полум'я, видобування металів.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Підготувала учениця 9 класу Нікуліна  Єлизавета Вчитель: Підлубна  Лілія  Миколаївна</dc:title>
  <dc:creator>Админ</dc:creator>
  <cp:lastModifiedBy>Админ</cp:lastModifiedBy>
  <cp:revision>16</cp:revision>
  <dcterms:created xsi:type="dcterms:W3CDTF">2014-01-17T14:38:31Z</dcterms:created>
  <dcterms:modified xsi:type="dcterms:W3CDTF">2014-01-17T17:10:51Z</dcterms:modified>
</cp:coreProperties>
</file>