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DAB71-B24F-45CC-925A-1D566443C265}" type="datetimeFigureOut">
              <a:rPr lang="ru-RU" smtClean="0"/>
              <a:t>22.12.2013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31DE1-874B-4577-96FC-1459A5985D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ome\Downloads\&#1052;&#1072;&#1088;&#1089;%20&#1056;&#1077;&#1076;&#1082;&#1080;&#1077;%20&#1085;&#1072;&#1093;&#1086;&#1076;&#1082;&#1080;%20&#1089;%20&#1052;&#1072;&#1088;&#1089;&#1072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hd.at.ua/wall-cat/Space/HD.at.ua-Space-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7072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2428892"/>
          </a:xfrm>
        </p:spPr>
        <p:txBody>
          <a:bodyPr>
            <a:noAutofit/>
          </a:bodyPr>
          <a:lstStyle/>
          <a:p>
            <a:r>
              <a:rPr lang="uk-UA" sz="18000" b="1" dirty="0" smtClean="0">
                <a:solidFill>
                  <a:schemeClr val="bg1"/>
                </a:solidFill>
                <a:latin typeface="Gabriola" pitchFamily="82" charset="0"/>
              </a:rPr>
              <a:t>Марс</a:t>
            </a:r>
            <a:endParaRPr lang="ru-RU" sz="18000" b="1" dirty="0">
              <a:solidFill>
                <a:schemeClr val="bg1"/>
              </a:solidFill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Поверхность Мар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        Марс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 —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четверта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 планета 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Сонячної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 за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відстанню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від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Сонця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й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сьома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за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розміром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масою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. Названа на честь Марса —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давньоримського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бога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війни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Іноді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Марс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називають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червоною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планетою» через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червонуватий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колір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поверхні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1">
                    <a:lumMod val="95000"/>
                  </a:schemeClr>
                </a:solidFill>
              </a:rPr>
              <a:t>спричинений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наявністю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оксиду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заліза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http://earth-chronicles.ru/Publications/91/16/surface-of-mars-planets-31157883-1024-7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-1428784"/>
            <a:ext cx="9753600" cy="828678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643966" cy="59293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      </a:t>
            </a:r>
            <a:r>
              <a:rPr lang="ru-RU" dirty="0" smtClean="0">
                <a:solidFill>
                  <a:schemeClr val="bg1"/>
                </a:solidFill>
              </a:rPr>
              <a:t>    Марс</a:t>
            </a:r>
            <a:r>
              <a:rPr lang="ru-RU" dirty="0">
                <a:solidFill>
                  <a:schemeClr val="bg1"/>
                </a:solidFill>
              </a:rPr>
              <a:t> — планета земного типу 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розрідженою</a:t>
            </a:r>
            <a:r>
              <a:rPr lang="ru-RU" dirty="0">
                <a:solidFill>
                  <a:schemeClr val="bg1"/>
                </a:solidFill>
              </a:rPr>
              <a:t> атмосферою. На </a:t>
            </a:r>
            <a:r>
              <a:rPr lang="ru-RU" dirty="0" err="1">
                <a:solidFill>
                  <a:schemeClr val="bg1"/>
                </a:solidFill>
              </a:rPr>
              <a:t>Марсі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метеоритні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кратери</a:t>
            </a:r>
            <a:r>
              <a:rPr lang="ru-RU" dirty="0">
                <a:solidFill>
                  <a:schemeClr val="bg1"/>
                </a:solidFill>
              </a:rPr>
              <a:t>, як на </a:t>
            </a:r>
            <a:r>
              <a:rPr lang="ru-RU" dirty="0" err="1">
                <a:solidFill>
                  <a:schemeClr val="bg1"/>
                </a:solidFill>
              </a:rPr>
              <a:t>Місяці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 err="1">
                <a:solidFill>
                  <a:schemeClr val="bg1"/>
                </a:solidFill>
              </a:rPr>
              <a:t>вулкани</a:t>
            </a:r>
            <a:r>
              <a:rPr lang="ru-RU" dirty="0">
                <a:solidFill>
                  <a:schemeClr val="bg1"/>
                </a:solidFill>
              </a:rPr>
              <a:t>, </a:t>
            </a:r>
            <a:r>
              <a:rPr lang="ru-RU" dirty="0" err="1">
                <a:solidFill>
                  <a:schemeClr val="bg1"/>
                </a:solidFill>
              </a:rPr>
              <a:t>долини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пустелі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подібні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земних</a:t>
            </a:r>
            <a:r>
              <a:rPr lang="ru-RU" dirty="0">
                <a:solidFill>
                  <a:schemeClr val="bg1"/>
                </a:solidFill>
              </a:rPr>
              <a:t>. Тут </a:t>
            </a:r>
            <a:r>
              <a:rPr lang="ru-RU" dirty="0" err="1">
                <a:solidFill>
                  <a:schemeClr val="bg1"/>
                </a:solidFill>
              </a:rPr>
              <a:t>розташована</a:t>
            </a:r>
            <a:r>
              <a:rPr lang="ru-RU" dirty="0">
                <a:solidFill>
                  <a:schemeClr val="bg1"/>
                </a:solidFill>
              </a:rPr>
              <a:t> гора </a:t>
            </a:r>
            <a:r>
              <a:rPr lang="ru-RU" dirty="0" err="1">
                <a:solidFill>
                  <a:schemeClr val="bg1"/>
                </a:solidFill>
              </a:rPr>
              <a:t>Олімп</a:t>
            </a:r>
            <a:r>
              <a:rPr lang="ru-RU" dirty="0">
                <a:solidFill>
                  <a:schemeClr val="bg1"/>
                </a:solidFill>
              </a:rPr>
              <a:t> (22 км), </a:t>
            </a:r>
            <a:r>
              <a:rPr lang="ru-RU" dirty="0" err="1">
                <a:solidFill>
                  <a:schemeClr val="bg1"/>
                </a:solidFill>
              </a:rPr>
              <a:t>найвища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відома</a:t>
            </a:r>
            <a:r>
              <a:rPr lang="ru-RU" dirty="0">
                <a:solidFill>
                  <a:schemeClr val="bg1"/>
                </a:solidFill>
              </a:rPr>
              <a:t> гора в </a:t>
            </a:r>
            <a:r>
              <a:rPr lang="ru-RU" dirty="0" err="1">
                <a:solidFill>
                  <a:schemeClr val="bg1"/>
                </a:solidFill>
              </a:rPr>
              <a:t>Сонячній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 Долина </a:t>
            </a:r>
            <a:r>
              <a:rPr lang="ru-RU" dirty="0" err="1">
                <a:solidFill>
                  <a:schemeClr val="bg1"/>
                </a:solidFill>
              </a:rPr>
              <a:t>Марінер</a:t>
            </a:r>
            <a:r>
              <a:rPr lang="ru-RU" dirty="0">
                <a:solidFill>
                  <a:schemeClr val="bg1"/>
                </a:solidFill>
              </a:rPr>
              <a:t> — </a:t>
            </a:r>
            <a:r>
              <a:rPr lang="ru-RU" dirty="0" err="1">
                <a:solidFill>
                  <a:schemeClr val="bg1"/>
                </a:solidFill>
              </a:rPr>
              <a:t>величезна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рифтоподібна</a:t>
            </a:r>
            <a:r>
              <a:rPr lang="ru-RU" dirty="0" smtClean="0">
                <a:solidFill>
                  <a:schemeClr val="bg1"/>
                </a:solidFill>
              </a:rPr>
              <a:t> система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каньйонів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 err="1">
                <a:solidFill>
                  <a:schemeClr val="bg1"/>
                </a:solidFill>
              </a:rPr>
              <a:t>додаток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географічних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особливостей</a:t>
            </a:r>
            <a:r>
              <a:rPr lang="ru-RU" dirty="0">
                <a:solidFill>
                  <a:schemeClr val="bg1"/>
                </a:solidFill>
              </a:rPr>
              <a:t> — </a:t>
            </a:r>
            <a:r>
              <a:rPr lang="ru-RU" dirty="0" err="1">
                <a:solidFill>
                  <a:schemeClr val="bg1"/>
                </a:solidFill>
              </a:rPr>
              <a:t>період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обертання</a:t>
            </a:r>
            <a:r>
              <a:rPr lang="ru-RU" dirty="0">
                <a:solidFill>
                  <a:schemeClr val="bg1"/>
                </a:solidFill>
              </a:rPr>
              <a:t> Марса </a:t>
            </a:r>
            <a:r>
              <a:rPr lang="ru-RU" dirty="0" err="1">
                <a:solidFill>
                  <a:schemeClr val="bg1"/>
                </a:solidFill>
              </a:rPr>
              <a:t>ісезонні</a:t>
            </a:r>
            <a:r>
              <a:rPr lang="ru-RU" dirty="0">
                <a:solidFill>
                  <a:schemeClr val="bg1"/>
                </a:solidFill>
              </a:rPr>
              <a:t> цикли </a:t>
            </a:r>
            <a:r>
              <a:rPr lang="ru-RU" dirty="0" err="1">
                <a:solidFill>
                  <a:schemeClr val="bg1"/>
                </a:solidFill>
              </a:rPr>
              <a:t>також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подібні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земних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верхность Мар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357166"/>
            <a:ext cx="8358246" cy="6072230"/>
          </a:xfrm>
        </p:spPr>
        <p:txBody>
          <a:bodyPr>
            <a:normAutofit fontScale="85000" lnSpcReduction="10000"/>
          </a:bodyPr>
          <a:lstStyle/>
          <a:p>
            <a:r>
              <a:rPr lang="ru-RU" sz="3800" dirty="0" smtClean="0">
                <a:solidFill>
                  <a:schemeClr val="bg1"/>
                </a:solidFill>
              </a:rPr>
              <a:t>Марс — невелика планета, </a:t>
            </a:r>
            <a:r>
              <a:rPr lang="ru-RU" sz="3800" dirty="0" err="1" smtClean="0">
                <a:solidFill>
                  <a:schemeClr val="bg1"/>
                </a:solidFill>
              </a:rPr>
              <a:t>більша</a:t>
            </a:r>
            <a:r>
              <a:rPr lang="ru-RU" sz="3800" dirty="0" smtClean="0">
                <a:solidFill>
                  <a:schemeClr val="bg1"/>
                </a:solidFill>
              </a:rPr>
              <a:t> за </a:t>
            </a:r>
            <a:r>
              <a:rPr lang="ru-RU" sz="3800" dirty="0" err="1" smtClean="0">
                <a:solidFill>
                  <a:schemeClr val="bg1"/>
                </a:solidFill>
              </a:rPr>
              <a:t>Меркурій</a:t>
            </a:r>
            <a:r>
              <a:rPr lang="ru-RU" sz="3800" dirty="0" smtClean="0">
                <a:solidFill>
                  <a:schemeClr val="bg1"/>
                </a:solidFill>
              </a:rPr>
              <a:t>, </a:t>
            </a:r>
            <a:r>
              <a:rPr lang="ru-RU" sz="3800" dirty="0" err="1" smtClean="0">
                <a:solidFill>
                  <a:schemeClr val="bg1"/>
                </a:solidFill>
              </a:rPr>
              <a:t>але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майже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вдвічі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менша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від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Землі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за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діаметром</a:t>
            </a:r>
            <a:r>
              <a:rPr lang="ru-RU" sz="3800" dirty="0" smtClean="0">
                <a:solidFill>
                  <a:schemeClr val="bg1"/>
                </a:solidFill>
              </a:rPr>
              <a:t>. Марс </a:t>
            </a:r>
            <a:r>
              <a:rPr lang="ru-RU" sz="3800" dirty="0" err="1" smtClean="0">
                <a:solidFill>
                  <a:schemeClr val="bg1"/>
                </a:solidFill>
              </a:rPr>
              <a:t>має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екваторіальний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радіус</a:t>
            </a:r>
            <a:r>
              <a:rPr lang="ru-RU" sz="3800" dirty="0" smtClean="0">
                <a:solidFill>
                  <a:schemeClr val="bg1"/>
                </a:solidFill>
              </a:rPr>
              <a:t> 3 396 км </a:t>
            </a:r>
            <a:r>
              <a:rPr lang="ru-RU" sz="3800" dirty="0" err="1" smtClean="0">
                <a:solidFill>
                  <a:schemeClr val="bg1"/>
                </a:solidFill>
              </a:rPr>
              <a:t>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середній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полярний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радіус</a:t>
            </a:r>
            <a:r>
              <a:rPr lang="ru-RU" sz="3800" dirty="0" smtClean="0">
                <a:solidFill>
                  <a:schemeClr val="bg1"/>
                </a:solidFill>
              </a:rPr>
              <a:t> 3 379 км, </a:t>
            </a:r>
            <a:r>
              <a:rPr lang="ru-RU" sz="3800" dirty="0" err="1" smtClean="0">
                <a:solidFill>
                  <a:schemeClr val="bg1"/>
                </a:solidFill>
              </a:rPr>
              <a:t>обидва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значення</a:t>
            </a:r>
            <a:r>
              <a:rPr lang="ru-RU" sz="3800" dirty="0" smtClean="0">
                <a:solidFill>
                  <a:schemeClr val="bg1"/>
                </a:solidFill>
              </a:rPr>
              <a:t> точно </a:t>
            </a:r>
            <a:r>
              <a:rPr lang="ru-RU" sz="3800" dirty="0" err="1" smtClean="0">
                <a:solidFill>
                  <a:schemeClr val="bg1"/>
                </a:solidFill>
              </a:rPr>
              <a:t>визначені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космічним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апаратом</a:t>
            </a:r>
            <a:r>
              <a:rPr lang="ru-RU" sz="3800" dirty="0" smtClean="0">
                <a:solidFill>
                  <a:schemeClr val="bg1"/>
                </a:solidFill>
              </a:rPr>
              <a:t> «</a:t>
            </a:r>
            <a:r>
              <a:rPr lang="de-DE" sz="3800" dirty="0" smtClean="0">
                <a:solidFill>
                  <a:schemeClr val="bg1"/>
                </a:solidFill>
              </a:rPr>
              <a:t>Mars Global Surveyor», </a:t>
            </a:r>
            <a:r>
              <a:rPr lang="ru-RU" sz="3800" dirty="0" err="1" smtClean="0">
                <a:solidFill>
                  <a:schemeClr val="bg1"/>
                </a:solidFill>
              </a:rPr>
              <a:t>який</a:t>
            </a:r>
            <a:r>
              <a:rPr lang="ru-RU" sz="3800" dirty="0" smtClean="0">
                <a:solidFill>
                  <a:schemeClr val="bg1"/>
                </a:solidFill>
              </a:rPr>
              <a:t> почав свою </a:t>
            </a:r>
            <a:r>
              <a:rPr lang="ru-RU" sz="3800" dirty="0" err="1" smtClean="0">
                <a:solidFill>
                  <a:schemeClr val="bg1"/>
                </a:solidFill>
              </a:rPr>
              <a:t>місію</a:t>
            </a:r>
            <a:r>
              <a:rPr lang="ru-RU" sz="3800" dirty="0" smtClean="0">
                <a:solidFill>
                  <a:schemeClr val="bg1"/>
                </a:solidFill>
              </a:rPr>
              <a:t> на </a:t>
            </a:r>
            <a:r>
              <a:rPr lang="ru-RU" sz="3800" dirty="0" err="1" smtClean="0">
                <a:solidFill>
                  <a:schemeClr val="bg1"/>
                </a:solidFill>
              </a:rPr>
              <a:t>орбіті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навколо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планети</a:t>
            </a:r>
            <a:r>
              <a:rPr lang="ru-RU" sz="3800" dirty="0" smtClean="0">
                <a:solidFill>
                  <a:schemeClr val="bg1"/>
                </a:solidFill>
              </a:rPr>
              <a:t> 1999 року. </a:t>
            </a:r>
            <a:r>
              <a:rPr lang="ru-RU" sz="3800" dirty="0" err="1" smtClean="0">
                <a:solidFill>
                  <a:schemeClr val="bg1"/>
                </a:solidFill>
              </a:rPr>
              <a:t>Маса</a:t>
            </a:r>
            <a:r>
              <a:rPr lang="ru-RU" sz="3800" dirty="0" smtClean="0">
                <a:solidFill>
                  <a:schemeClr val="bg1"/>
                </a:solidFill>
              </a:rPr>
              <a:t> Марса становить 6418×10</a:t>
            </a:r>
            <a:r>
              <a:rPr lang="ru-RU" sz="3800" baseline="30000" dirty="0" smtClean="0">
                <a:solidFill>
                  <a:schemeClr val="bg1"/>
                </a:solidFill>
              </a:rPr>
              <a:t>23</a:t>
            </a:r>
            <a:r>
              <a:rPr lang="ru-RU" sz="3800" dirty="0" smtClean="0">
                <a:solidFill>
                  <a:schemeClr val="bg1"/>
                </a:solidFill>
              </a:rPr>
              <a:t> кг, </a:t>
            </a:r>
            <a:r>
              <a:rPr lang="ru-RU" sz="3800" dirty="0" err="1" smtClean="0">
                <a:solidFill>
                  <a:schemeClr val="bg1"/>
                </a:solidFill>
              </a:rPr>
              <a:t>що</a:t>
            </a:r>
            <a:r>
              <a:rPr lang="ru-RU" sz="3800" dirty="0" smtClean="0">
                <a:solidFill>
                  <a:schemeClr val="bg1"/>
                </a:solidFill>
              </a:rPr>
              <a:t> вдесятеро </a:t>
            </a:r>
            <a:r>
              <a:rPr lang="ru-RU" sz="3800" dirty="0" err="1" smtClean="0">
                <a:solidFill>
                  <a:schemeClr val="bg1"/>
                </a:solidFill>
              </a:rPr>
              <a:t>менше</a:t>
            </a:r>
            <a:r>
              <a:rPr lang="ru-RU" sz="3800" dirty="0" smtClean="0">
                <a:solidFill>
                  <a:schemeClr val="bg1"/>
                </a:solidFill>
              </a:rPr>
              <a:t> за </a:t>
            </a:r>
            <a:r>
              <a:rPr lang="ru-RU" sz="3800" dirty="0" err="1" smtClean="0">
                <a:solidFill>
                  <a:schemeClr val="bg1"/>
                </a:solidFill>
              </a:rPr>
              <a:t>масу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Землі</a:t>
            </a:r>
            <a:r>
              <a:rPr lang="ru-RU" sz="3800" dirty="0" smtClean="0">
                <a:solidFill>
                  <a:schemeClr val="bg1"/>
                </a:solidFill>
              </a:rPr>
              <a:t>, а </a:t>
            </a:r>
            <a:r>
              <a:rPr lang="ru-RU" sz="3800" dirty="0" err="1" smtClean="0">
                <a:solidFill>
                  <a:schemeClr val="bg1"/>
                </a:solidFill>
              </a:rPr>
              <a:t>прискорення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вільного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падіння</a:t>
            </a:r>
            <a:r>
              <a:rPr lang="ru-RU" sz="3800" dirty="0" smtClean="0">
                <a:solidFill>
                  <a:schemeClr val="bg1"/>
                </a:solidFill>
              </a:rPr>
              <a:t> на </a:t>
            </a:r>
            <a:r>
              <a:rPr lang="ru-RU" sz="3800" dirty="0" err="1" smtClean="0">
                <a:solidFill>
                  <a:schemeClr val="bg1"/>
                </a:solidFill>
              </a:rPr>
              <a:t>його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поверхні</a:t>
            </a:r>
            <a:r>
              <a:rPr lang="ru-RU" sz="3800" dirty="0" smtClean="0">
                <a:solidFill>
                  <a:schemeClr val="bg1"/>
                </a:solidFill>
              </a:rPr>
              <a:t> — 3,72 м/с². </a:t>
            </a:r>
            <a:r>
              <a:rPr lang="ru-RU" sz="3800" dirty="0" err="1" smtClean="0">
                <a:solidFill>
                  <a:schemeClr val="bg1"/>
                </a:solidFill>
              </a:rPr>
              <a:t>Це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означає</a:t>
            </a:r>
            <a:r>
              <a:rPr lang="ru-RU" sz="3800" dirty="0" smtClean="0">
                <a:solidFill>
                  <a:schemeClr val="bg1"/>
                </a:solidFill>
              </a:rPr>
              <a:t>, </a:t>
            </a:r>
            <a:r>
              <a:rPr lang="ru-RU" sz="3800" dirty="0" err="1" smtClean="0">
                <a:solidFill>
                  <a:schemeClr val="bg1"/>
                </a:solidFill>
              </a:rPr>
              <a:t>що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об'єкти</a:t>
            </a:r>
            <a:r>
              <a:rPr lang="ru-RU" sz="3800" dirty="0" smtClean="0">
                <a:solidFill>
                  <a:schemeClr val="bg1"/>
                </a:solidFill>
              </a:rPr>
              <a:t> на </a:t>
            </a:r>
            <a:r>
              <a:rPr lang="ru-RU" sz="3800" dirty="0" err="1" smtClean="0">
                <a:solidFill>
                  <a:schemeClr val="bg1"/>
                </a:solidFill>
              </a:rPr>
              <a:t>Марсі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важать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лише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третину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своєї</a:t>
            </a:r>
            <a:r>
              <a:rPr lang="ru-RU" sz="3800" dirty="0" smtClean="0">
                <a:solidFill>
                  <a:schemeClr val="bg1"/>
                </a:solidFill>
              </a:rPr>
              <a:t> </a:t>
            </a:r>
            <a:r>
              <a:rPr lang="ru-RU" sz="3800" dirty="0" err="1" smtClean="0">
                <a:solidFill>
                  <a:schemeClr val="bg1"/>
                </a:solidFill>
              </a:rPr>
              <a:t>земної</a:t>
            </a:r>
            <a:r>
              <a:rPr lang="ru-RU" sz="3800" dirty="0" smtClean="0">
                <a:solidFill>
                  <a:schemeClr val="bg1"/>
                </a:solidFill>
              </a:rPr>
              <a:t> ваги.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ositime.ru/uploads/2012/08/mars-poverhn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57280"/>
            <a:ext cx="9144000" cy="771528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 Через </a:t>
            </a:r>
            <a:r>
              <a:rPr lang="ru-RU" dirty="0" err="1">
                <a:solidFill>
                  <a:schemeClr val="bg1"/>
                </a:solidFill>
              </a:rPr>
              <a:t>криваво-червоний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колір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іноді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називають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Червоною</a:t>
            </a:r>
            <a:r>
              <a:rPr lang="ru-RU" dirty="0">
                <a:solidFill>
                  <a:schemeClr val="bg1"/>
                </a:solidFill>
              </a:rPr>
              <a:t> планетою. Марс </a:t>
            </a:r>
            <a:r>
              <a:rPr lang="ru-RU" dirty="0" err="1">
                <a:solidFill>
                  <a:schemeClr val="bg1"/>
                </a:solidFill>
              </a:rPr>
              <a:t>довго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асоціювали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війною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кровопролиттям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тому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назвали на честь </a:t>
            </a:r>
            <a:r>
              <a:rPr lang="ru-RU" dirty="0" err="1">
                <a:solidFill>
                  <a:schemeClr val="bg1"/>
                </a:solidFill>
              </a:rPr>
              <a:t>римського</a:t>
            </a:r>
            <a:r>
              <a:rPr lang="ru-RU" dirty="0">
                <a:solidFill>
                  <a:schemeClr val="bg1"/>
                </a:solidFill>
              </a:rPr>
              <a:t> бога </a:t>
            </a:r>
            <a:r>
              <a:rPr lang="ru-RU" dirty="0" err="1">
                <a:solidFill>
                  <a:schemeClr val="bg1"/>
                </a:solidFill>
              </a:rPr>
              <a:t>війни</a:t>
            </a:r>
            <a:r>
              <a:rPr lang="ru-RU" dirty="0">
                <a:solidFill>
                  <a:schemeClr val="bg1"/>
                </a:solidFill>
              </a:rPr>
              <a:t>. У </a:t>
            </a:r>
            <a:r>
              <a:rPr lang="ru-RU" dirty="0" err="1">
                <a:solidFill>
                  <a:schemeClr val="bg1"/>
                </a:solidFill>
              </a:rPr>
              <a:t>планети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два </a:t>
            </a:r>
            <a:r>
              <a:rPr lang="ru-RU" dirty="0" err="1">
                <a:solidFill>
                  <a:schemeClr val="bg1"/>
                </a:solidFill>
              </a:rPr>
              <a:t>супутники</a:t>
            </a:r>
            <a:r>
              <a:rPr lang="ru-RU" dirty="0">
                <a:solidFill>
                  <a:schemeClr val="bg1"/>
                </a:solidFill>
              </a:rPr>
              <a:t>, Фобос (</a:t>
            </a:r>
            <a:r>
              <a:rPr lang="ru-RU" dirty="0" err="1">
                <a:solidFill>
                  <a:schemeClr val="bg1"/>
                </a:solidFill>
              </a:rPr>
              <a:t>грец</a:t>
            </a:r>
            <a:r>
              <a:rPr lang="ru-RU" dirty="0">
                <a:solidFill>
                  <a:schemeClr val="bg1"/>
                </a:solidFill>
              </a:rPr>
              <a:t>. </a:t>
            </a:r>
            <a:r>
              <a:rPr lang="ru-RU" i="1" dirty="0">
                <a:solidFill>
                  <a:schemeClr val="bg1"/>
                </a:solidFill>
              </a:rPr>
              <a:t>«Страх»</a:t>
            </a:r>
            <a:r>
              <a:rPr lang="ru-RU" dirty="0">
                <a:solidFill>
                  <a:schemeClr val="bg1"/>
                </a:solidFill>
              </a:rPr>
              <a:t>)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Деймос</a:t>
            </a:r>
            <a:r>
              <a:rPr lang="ru-RU" dirty="0">
                <a:solidFill>
                  <a:schemeClr val="bg1"/>
                </a:solidFill>
              </a:rPr>
              <a:t> («</a:t>
            </a:r>
            <a:r>
              <a:rPr lang="ru-RU" dirty="0" err="1">
                <a:solidFill>
                  <a:schemeClr val="bg1"/>
                </a:solidFill>
              </a:rPr>
              <a:t>Жах</a:t>
            </a:r>
            <a:r>
              <a:rPr lang="ru-RU" dirty="0">
                <a:solidFill>
                  <a:schemeClr val="bg1"/>
                </a:solidFill>
              </a:rPr>
              <a:t>»), </a:t>
            </a:r>
            <a:r>
              <a:rPr lang="ru-RU" dirty="0" err="1">
                <a:solidFill>
                  <a:schemeClr val="bg1"/>
                </a:solidFill>
              </a:rPr>
              <a:t>які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названі</a:t>
            </a:r>
            <a:r>
              <a:rPr lang="ru-RU" dirty="0">
                <a:solidFill>
                  <a:schemeClr val="bg1"/>
                </a:solidFill>
              </a:rPr>
              <a:t> на честь </a:t>
            </a:r>
            <a:r>
              <a:rPr lang="ru-RU" dirty="0" err="1">
                <a:solidFill>
                  <a:schemeClr val="bg1"/>
                </a:solidFill>
              </a:rPr>
              <a:t>двох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синів</a:t>
            </a:r>
            <a:r>
              <a:rPr lang="ru-RU" dirty="0">
                <a:solidFill>
                  <a:schemeClr val="bg1"/>
                </a:solidFill>
              </a:rPr>
              <a:t> Ареса 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Афродіти</a:t>
            </a:r>
            <a:r>
              <a:rPr lang="ru-RU" dirty="0">
                <a:solidFill>
                  <a:schemeClr val="bg1"/>
                </a:solidFill>
              </a:rPr>
              <a:t> (</a:t>
            </a:r>
            <a:r>
              <a:rPr lang="ru-RU" dirty="0" err="1">
                <a:solidFill>
                  <a:schemeClr val="bg1"/>
                </a:solidFill>
              </a:rPr>
              <a:t>римські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варіанти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назв</a:t>
            </a:r>
            <a:r>
              <a:rPr lang="ru-RU" dirty="0">
                <a:solidFill>
                  <a:schemeClr val="bg1"/>
                </a:solidFill>
              </a:rPr>
              <a:t> — Марс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Венера </a:t>
            </a:r>
            <a:r>
              <a:rPr lang="ru-RU" dirty="0" err="1">
                <a:solidFill>
                  <a:schemeClr val="bg1"/>
                </a:solidFill>
              </a:rPr>
              <a:t>відповідно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dirty="0" err="1" smtClean="0">
                <a:solidFill>
                  <a:schemeClr val="bg1"/>
                </a:solidFill>
              </a:rPr>
              <a:t>Протягом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минулого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сторіччя</a:t>
            </a:r>
            <a:r>
              <a:rPr lang="ru-RU" dirty="0">
                <a:solidFill>
                  <a:schemeClr val="bg1"/>
                </a:solidFill>
              </a:rPr>
              <a:t> Марс </a:t>
            </a:r>
            <a:r>
              <a:rPr lang="ru-RU" dirty="0" err="1">
                <a:solidFill>
                  <a:schemeClr val="bg1"/>
                </a:solidFill>
              </a:rPr>
              <a:t>посідав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спеціальне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місце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популярній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культурі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служив </a:t>
            </a:r>
            <a:r>
              <a:rPr lang="ru-RU" dirty="0" err="1">
                <a:solidFill>
                  <a:schemeClr val="bg1"/>
                </a:solidFill>
              </a:rPr>
              <a:t>натхненням</a:t>
            </a:r>
            <a:r>
              <a:rPr lang="ru-RU" dirty="0">
                <a:solidFill>
                  <a:schemeClr val="bg1"/>
                </a:solidFill>
              </a:rPr>
              <a:t> для </a:t>
            </a:r>
            <a:r>
              <a:rPr lang="ru-RU" dirty="0" err="1">
                <a:solidFill>
                  <a:schemeClr val="bg1"/>
                </a:solidFill>
              </a:rPr>
              <a:t>поколінь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фантастів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Загадковість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планети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багато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таємниць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залишаються</a:t>
            </a:r>
            <a:r>
              <a:rPr lang="ru-RU" dirty="0">
                <a:solidFill>
                  <a:schemeClr val="bg1"/>
                </a:solidFill>
              </a:rPr>
              <a:t> стимулом для </a:t>
            </a:r>
            <a:r>
              <a:rPr lang="ru-RU" dirty="0" err="1">
                <a:solidFill>
                  <a:schemeClr val="bg1"/>
                </a:solidFill>
              </a:rPr>
              <a:t>наукових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досліджень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людської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уяви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цього</a:t>
            </a:r>
            <a:r>
              <a:rPr lang="ru-RU" dirty="0">
                <a:solidFill>
                  <a:schemeClr val="bg1"/>
                </a:solidFill>
              </a:rPr>
              <a:t> дня.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Марс Редкие находки с Марс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-38100" y="0"/>
            <a:ext cx="9182100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Экран (4:3)</PresentationFormat>
  <Paragraphs>6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Марс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Марс</dc:title>
  <dc:creator>home</dc:creator>
  <cp:lastModifiedBy>home</cp:lastModifiedBy>
  <cp:revision>4</cp:revision>
  <dcterms:created xsi:type="dcterms:W3CDTF">2013-12-22T10:58:48Z</dcterms:created>
  <dcterms:modified xsi:type="dcterms:W3CDTF">2013-12-22T11:36:16Z</dcterms:modified>
</cp:coreProperties>
</file>