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3" autoAdjust="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133D596-ABA9-4D2E-9315-36637CA3114E}" type="datetimeFigureOut">
              <a:rPr lang="ru-RU" smtClean="0"/>
              <a:t>20.04.2015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A10A2EC-1B4E-43B9-8390-0F3247E0AB7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596-ABA9-4D2E-9315-36637CA3114E}" type="datetimeFigureOut">
              <a:rPr lang="ru-RU" smtClean="0"/>
              <a:t>20.04.2015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A2EC-1B4E-43B9-8390-0F3247E0AB7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596-ABA9-4D2E-9315-36637CA3114E}" type="datetimeFigureOut">
              <a:rPr lang="ru-RU" smtClean="0"/>
              <a:t>20.04.2015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A2EC-1B4E-43B9-8390-0F3247E0AB7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596-ABA9-4D2E-9315-36637CA3114E}" type="datetimeFigureOut">
              <a:rPr lang="ru-RU" smtClean="0"/>
              <a:t>20.04.2015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A2EC-1B4E-43B9-8390-0F3247E0AB7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596-ABA9-4D2E-9315-36637CA3114E}" type="datetimeFigureOut">
              <a:rPr lang="ru-RU" smtClean="0"/>
              <a:t>20.04.2015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A2EC-1B4E-43B9-8390-0F3247E0AB7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596-ABA9-4D2E-9315-36637CA3114E}" type="datetimeFigureOut">
              <a:rPr lang="ru-RU" smtClean="0"/>
              <a:t>20.04.2015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A2EC-1B4E-43B9-8390-0F3247E0AB7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33D596-ABA9-4D2E-9315-36637CA3114E}" type="datetimeFigureOut">
              <a:rPr lang="ru-RU" smtClean="0"/>
              <a:t>20.04.2015</a:t>
            </a:fld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A10A2EC-1B4E-43B9-8390-0F3247E0AB7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133D596-ABA9-4D2E-9315-36637CA3114E}" type="datetimeFigureOut">
              <a:rPr lang="ru-RU" smtClean="0"/>
              <a:t>20.04.2015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A10A2EC-1B4E-43B9-8390-0F3247E0AB7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596-ABA9-4D2E-9315-36637CA3114E}" type="datetimeFigureOut">
              <a:rPr lang="ru-RU" smtClean="0"/>
              <a:t>20.04.2015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A2EC-1B4E-43B9-8390-0F3247E0AB7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596-ABA9-4D2E-9315-36637CA3114E}" type="datetimeFigureOut">
              <a:rPr lang="ru-RU" smtClean="0"/>
              <a:t>20.04.2015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A2EC-1B4E-43B9-8390-0F3247E0AB7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596-ABA9-4D2E-9315-36637CA3114E}" type="datetimeFigureOut">
              <a:rPr lang="ru-RU" smtClean="0"/>
              <a:t>20.04.2015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A2EC-1B4E-43B9-8390-0F3247E0AB7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133D596-ABA9-4D2E-9315-36637CA3114E}" type="datetimeFigureOut">
              <a:rPr lang="ru-RU" smtClean="0"/>
              <a:t>20.04.2015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A10A2EC-1B4E-43B9-8390-0F3247E0AB77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928670"/>
            <a:ext cx="8458200" cy="2071702"/>
          </a:xfrm>
        </p:spPr>
        <p:txBody>
          <a:bodyPr>
            <a:noAutofit/>
          </a:bodyPr>
          <a:lstStyle/>
          <a:p>
            <a:r>
              <a:rPr lang="uk-UA" dirty="0" smtClean="0"/>
              <a:t>Дозиметр. Доза випромінювання. Радіоактивний захист людини.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4143380"/>
            <a:ext cx="6329378" cy="1752600"/>
          </a:xfrm>
        </p:spPr>
        <p:txBody>
          <a:bodyPr/>
          <a:lstStyle/>
          <a:p>
            <a:r>
              <a:rPr lang="uk-UA" dirty="0" smtClean="0"/>
              <a:t>п</a:t>
            </a:r>
            <a:r>
              <a:rPr lang="uk-UA" dirty="0" smtClean="0"/>
              <a:t>ідготувала учениця 7 (11) – А класу</a:t>
            </a:r>
            <a:br>
              <a:rPr lang="uk-UA" dirty="0" smtClean="0"/>
            </a:br>
            <a:r>
              <a:rPr lang="uk-UA" dirty="0" smtClean="0"/>
              <a:t>Лабунець Маргарита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uk-UA" dirty="0" smtClean="0"/>
              <a:t>Потужність дози випромінювання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/>
          <a:lstStyle/>
          <a:p>
            <a:pPr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Потужністю дози випромінювання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називають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випромінювання, поглинуте за одиницю часу.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потужність дози випромінювання;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– поглинута доза випромінювання;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час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за який вона була поглинута. 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Потужність дози вимірюють: </a:t>
            </a:r>
          </a:p>
          <a:p>
            <a:pPr>
              <a:buNone/>
            </a:pPr>
            <a:endParaRPr lang="uk-UA" sz="2400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428992" y="2571744"/>
          <a:ext cx="1534765" cy="1285884"/>
        </p:xfrm>
        <a:graphic>
          <a:graphicData uri="http://schemas.openxmlformats.org/presentationml/2006/ole">
            <p:oleObj spid="_x0000_s22530" name="Формула" r:id="rId3" imgW="469800" imgH="393480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154877" y="5500703"/>
          <a:ext cx="2143139" cy="857256"/>
        </p:xfrm>
        <a:graphic>
          <a:graphicData uri="http://schemas.openxmlformats.org/presentationml/2006/ole">
            <p:oleObj spid="_x0000_s22531" name="Формула" r:id="rId4" imgW="761760" imgH="30456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5643570" y="5429264"/>
          <a:ext cx="1928826" cy="964413"/>
        </p:xfrm>
        <a:graphic>
          <a:graphicData uri="http://schemas.openxmlformats.org/presentationml/2006/ole">
            <p:oleObj spid="_x0000_s22532" name="Формула" r:id="rId5" imgW="685800" imgH="342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Експозиційна доза випромінювання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/>
          <a:lstStyle/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Експозиційна доза випромінювання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міра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повітря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дорівнює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відношенню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сумарного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електричного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заряду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одного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знака,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утвореного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йонізуючим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випромінюванням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 кг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повітря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Існує позасистемна одиниця – рентген (Р):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714744" y="4143380"/>
          <a:ext cx="1300962" cy="918326"/>
        </p:xfrm>
        <a:graphic>
          <a:graphicData uri="http://schemas.openxmlformats.org/presentationml/2006/ole">
            <p:oleObj spid="_x0000_s23555" name="Формула" r:id="rId3" imgW="431640" imgH="30456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786050" y="5572140"/>
          <a:ext cx="3387144" cy="804866"/>
        </p:xfrm>
        <a:graphic>
          <a:graphicData uri="http://schemas.openxmlformats.org/presentationml/2006/ole">
            <p:oleObj spid="_x0000_s23556" name="Формула" r:id="rId4" imgW="1282680" imgH="304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Еквівалентна доза випромінювання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/>
          <a:lstStyle/>
          <a:p>
            <a:pPr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Еквівалентна доза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йонізуючого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випромінювання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дорівнює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поглинутій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дозі D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помноженій на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коефіцієнт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якості 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 використовується для характеристики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відносної біологічної ефективності випромінювання.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642910" y="3857628"/>
          <a:ext cx="2571768" cy="623500"/>
        </p:xfrm>
        <a:graphic>
          <a:graphicData uri="http://schemas.openxmlformats.org/presentationml/2006/ole">
            <p:oleObj spid="_x0000_s24578" name="Формула" r:id="rId3" imgW="698400" imgH="164880" progId="Equation.3">
              <p:embed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214810" y="3571876"/>
          <a:ext cx="4102097" cy="2844744"/>
        </p:xfrm>
        <a:graphic>
          <a:graphicData uri="http://schemas.openxmlformats.org/presentationml/2006/ole">
            <p:oleObj spid="_x0000_s24579" name="PHOTO-PAINT" r:id="rId4" imgW="5312675" imgH="3685039" progId="CorelPhotoPaint.Image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Гранично припустима доза опромінення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/>
          <a:lstStyle/>
          <a:p>
            <a:endParaRPr lang="uk-UA" dirty="0" smtClean="0"/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Гранично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припустима доза опромінення — </a:t>
            </a:r>
          </a:p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0,05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Гр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на рік. 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Доза загального опромінення у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Гр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призводить до променевої хвороби.</a:t>
            </a: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Доза в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6—8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Гр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є смертельною.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uk-UA" dirty="0" smtClean="0"/>
              <a:t>Радіоактивний захист людини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Найпростіший </a:t>
            </a:r>
            <a:r>
              <a:rPr lang="uk-UA" dirty="0" smtClean="0"/>
              <a:t>метод захисту — це ізоляція </a:t>
            </a:r>
            <a:r>
              <a:rPr lang="uk-UA" dirty="0" smtClean="0"/>
              <a:t>персоналу</a:t>
            </a:r>
          </a:p>
          <a:p>
            <a:pPr>
              <a:buNone/>
            </a:pPr>
            <a:r>
              <a:rPr lang="uk-UA" dirty="0" smtClean="0"/>
              <a:t>від джерела випромінювання на досить велику</a:t>
            </a:r>
          </a:p>
          <a:p>
            <a:pPr>
              <a:buNone/>
            </a:pPr>
            <a:r>
              <a:rPr lang="uk-UA" dirty="0" smtClean="0"/>
              <a:t>відстань. Ампули з радіоактивними препаратами не</a:t>
            </a:r>
          </a:p>
          <a:p>
            <a:pPr>
              <a:buNone/>
            </a:pPr>
            <a:r>
              <a:rPr lang="uk-UA" dirty="0" smtClean="0"/>
              <a:t>слід брати руками. Треба користуватися спеціальними</a:t>
            </a:r>
          </a:p>
          <a:p>
            <a:pPr>
              <a:buNone/>
            </a:pPr>
            <a:r>
              <a:rPr lang="uk-UA" dirty="0" smtClean="0"/>
              <a:t>щипцями з довгою ручкою.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Для </a:t>
            </a:r>
            <a:r>
              <a:rPr lang="uk-UA" dirty="0" smtClean="0"/>
              <a:t>захисту від випромінювання </a:t>
            </a:r>
            <a:r>
              <a:rPr lang="uk-UA" dirty="0" smtClean="0"/>
              <a:t>використовують</a:t>
            </a:r>
          </a:p>
          <a:p>
            <a:pPr>
              <a:buNone/>
            </a:pPr>
            <a:r>
              <a:rPr lang="uk-UA" dirty="0" smtClean="0"/>
              <a:t>перешкоди </a:t>
            </a:r>
            <a:r>
              <a:rPr lang="uk-UA" dirty="0" smtClean="0"/>
              <a:t>з погли­наючих матеріалів. </a:t>
            </a:r>
            <a:r>
              <a:rPr lang="uk-UA" dirty="0" smtClean="0"/>
              <a:t>Наприклад,</a:t>
            </a:r>
          </a:p>
          <a:p>
            <a:pPr>
              <a:buNone/>
            </a:pPr>
            <a:r>
              <a:rPr lang="uk-UA" dirty="0" smtClean="0"/>
              <a:t>захистом </a:t>
            </a:r>
            <a:r>
              <a:rPr lang="uk-UA" dirty="0" smtClean="0"/>
              <a:t>від β-випромінювання може бути </a:t>
            </a:r>
            <a:r>
              <a:rPr lang="uk-UA" dirty="0" smtClean="0"/>
              <a:t>шар</a:t>
            </a:r>
          </a:p>
          <a:p>
            <a:pPr>
              <a:buNone/>
            </a:pPr>
            <a:r>
              <a:rPr lang="uk-UA" dirty="0" smtClean="0"/>
              <a:t>алюмінію </a:t>
            </a:r>
            <a:r>
              <a:rPr lang="uk-UA" dirty="0" smtClean="0"/>
              <a:t>товщиною у кілька міліметрів. </a:t>
            </a:r>
            <a:r>
              <a:rPr lang="uk-UA" dirty="0" smtClean="0"/>
              <a:t>Найбільш</a:t>
            </a:r>
          </a:p>
          <a:p>
            <a:pPr>
              <a:buNone/>
            </a:pPr>
            <a:r>
              <a:rPr lang="uk-UA" dirty="0" smtClean="0"/>
              <a:t>складним </a:t>
            </a:r>
            <a:r>
              <a:rPr lang="uk-UA" dirty="0" smtClean="0"/>
              <a:t>є захист від γ </a:t>
            </a:r>
            <a:r>
              <a:rPr lang="uk-UA" dirty="0" err="1" smtClean="0"/>
              <a:t>-випромінювання</a:t>
            </a:r>
            <a:r>
              <a:rPr lang="uk-UA" dirty="0" smtClean="0"/>
              <a:t> і </a:t>
            </a:r>
            <a:r>
              <a:rPr lang="uk-UA" dirty="0" smtClean="0"/>
              <a:t>нейтронів</a:t>
            </a:r>
          </a:p>
          <a:p>
            <a:pPr>
              <a:buNone/>
            </a:pPr>
            <a:r>
              <a:rPr lang="uk-UA" dirty="0" smtClean="0"/>
              <a:t>через </a:t>
            </a:r>
            <a:r>
              <a:rPr lang="uk-UA" dirty="0" smtClean="0"/>
              <a:t>їх велику проникну </a:t>
            </a:r>
            <a:r>
              <a:rPr lang="uk-UA" dirty="0" smtClean="0"/>
              <a:t>здатність</a:t>
            </a:r>
            <a:r>
              <a:rPr lang="uk-UA" dirty="0" smtClean="0"/>
              <a:t>. Кращим поглиначем </a:t>
            </a:r>
            <a:r>
              <a:rPr lang="uk-UA" dirty="0" smtClean="0"/>
              <a:t>γ</a:t>
            </a:r>
          </a:p>
          <a:p>
            <a:pPr>
              <a:buNone/>
            </a:pPr>
            <a:r>
              <a:rPr lang="uk-UA" dirty="0" smtClean="0"/>
              <a:t>променів </a:t>
            </a:r>
            <a:r>
              <a:rPr lang="uk-UA" dirty="0" smtClean="0"/>
              <a:t>є свинець. Повільні нейтрони </a:t>
            </a:r>
            <a:r>
              <a:rPr lang="uk-UA" dirty="0" smtClean="0"/>
              <a:t>добре</a:t>
            </a:r>
          </a:p>
          <a:p>
            <a:pPr>
              <a:buNone/>
            </a:pPr>
            <a:r>
              <a:rPr lang="uk-UA" dirty="0" smtClean="0"/>
              <a:t>поглинаються </a:t>
            </a:r>
            <a:r>
              <a:rPr lang="uk-UA" dirty="0" smtClean="0"/>
              <a:t>бором і кадмієм. Швидкі </a:t>
            </a:r>
            <a:r>
              <a:rPr lang="uk-UA" dirty="0" smtClean="0"/>
              <a:t>нейтрони</a:t>
            </a:r>
          </a:p>
          <a:p>
            <a:pPr>
              <a:buNone/>
            </a:pPr>
            <a:r>
              <a:rPr lang="uk-UA" dirty="0" smtClean="0"/>
              <a:t>попередньо </a:t>
            </a:r>
            <a:r>
              <a:rPr lang="uk-UA" dirty="0" smtClean="0"/>
              <a:t>уповіль­нюються за допомогою графіту.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uk-UA" dirty="0" smtClean="0"/>
              <a:t>Радіоактивний захист людини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радіаційної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зовнішнього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опромінення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відстанню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відстані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джерелом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випромінювання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людиною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ількістю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потужності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часом.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тривалості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випромінювання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екранами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Екранування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випромінювання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r>
              <a:rPr lang="uk-UA" dirty="0" smtClean="0"/>
              <a:t>Радіоактивний захист людини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err="1" smtClean="0"/>
              <a:t>Захист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внутрішнього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r>
              <a:rPr lang="ru-RU" dirty="0" smtClean="0"/>
              <a:t> </a:t>
            </a:r>
            <a:r>
              <a:rPr lang="ru-RU" dirty="0" err="1" smtClean="0"/>
              <a:t>вимагає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виключення</a:t>
            </a:r>
            <a:r>
              <a:rPr lang="ru-RU" dirty="0" smtClean="0"/>
              <a:t> </a:t>
            </a:r>
            <a:r>
              <a:rPr lang="ru-RU" dirty="0" err="1" smtClean="0"/>
              <a:t>безпосереднього</a:t>
            </a:r>
            <a:r>
              <a:rPr lang="ru-RU" dirty="0" smtClean="0"/>
              <a:t> контакту </a:t>
            </a:r>
            <a:r>
              <a:rPr lang="ru-RU" dirty="0" err="1" smtClean="0"/>
              <a:t>з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радіоактивними</a:t>
            </a:r>
            <a:r>
              <a:rPr lang="ru-RU" dirty="0" smtClean="0"/>
              <a:t> </a:t>
            </a:r>
            <a:r>
              <a:rPr lang="ru-RU" dirty="0" err="1" smtClean="0"/>
              <a:t>речовинами</a:t>
            </a:r>
            <a:r>
              <a:rPr lang="ru-RU" dirty="0" smtClean="0"/>
              <a:t> у </a:t>
            </a:r>
            <a:r>
              <a:rPr lang="ru-RU" dirty="0" err="1" smtClean="0"/>
              <a:t>відкритому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попередження</a:t>
            </a:r>
            <a:r>
              <a:rPr lang="ru-RU" dirty="0" smtClean="0"/>
              <a:t> </a:t>
            </a:r>
            <a:r>
              <a:rPr lang="ru-RU" dirty="0" err="1" smtClean="0"/>
              <a:t>потрапляння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smtClean="0"/>
              <a:t>у</a:t>
            </a:r>
          </a:p>
          <a:p>
            <a:pPr>
              <a:buNone/>
            </a:pPr>
            <a:r>
              <a:rPr lang="ru-RU" dirty="0" err="1" smtClean="0"/>
              <a:t>повітря</a:t>
            </a:r>
            <a:r>
              <a:rPr lang="ru-RU" dirty="0" smtClean="0"/>
              <a:t> </a:t>
            </a:r>
            <a:r>
              <a:rPr lang="ru-RU" dirty="0" err="1" smtClean="0"/>
              <a:t>робочого</a:t>
            </a:r>
            <a:r>
              <a:rPr lang="ru-RU" dirty="0" smtClean="0"/>
              <a:t> простору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smtClean="0"/>
              <a:t>дверях </a:t>
            </a:r>
            <a:r>
              <a:rPr lang="ru-RU" dirty="0" err="1" smtClean="0"/>
              <a:t>приміщень</a:t>
            </a:r>
            <a:r>
              <a:rPr lang="ru-RU" dirty="0" smtClean="0"/>
              <a:t>, </a:t>
            </a:r>
            <a:r>
              <a:rPr lang="ru-RU" dirty="0" smtClean="0"/>
              <a:t>у</a:t>
            </a:r>
          </a:p>
          <a:p>
            <a:pPr>
              <a:buNone/>
            </a:pP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smtClean="0"/>
              <a:t>проводиться робота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відкритими</a:t>
            </a:r>
            <a:r>
              <a:rPr lang="ru-RU" dirty="0" smtClean="0"/>
              <a:t> </a:t>
            </a:r>
            <a:r>
              <a:rPr lang="ru-RU" dirty="0" err="1" smtClean="0"/>
              <a:t>джерелами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радіоактивного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, </a:t>
            </a:r>
            <a:r>
              <a:rPr lang="ru-RU" dirty="0" smtClean="0"/>
              <a:t>повинен</a:t>
            </a:r>
          </a:p>
          <a:p>
            <a:pPr>
              <a:buNone/>
            </a:pPr>
            <a:r>
              <a:rPr lang="ru-RU" dirty="0" err="1" smtClean="0"/>
              <a:t>знаходитися</a:t>
            </a:r>
            <a:r>
              <a:rPr lang="ru-RU" dirty="0" smtClean="0"/>
              <a:t> </a:t>
            </a:r>
            <a:r>
              <a:rPr lang="ru-RU" dirty="0" smtClean="0"/>
              <a:t>знак </a:t>
            </a:r>
            <a:r>
              <a:rPr lang="ru-RU" dirty="0" err="1" smtClean="0"/>
              <a:t>радіаційної</a:t>
            </a:r>
            <a:r>
              <a:rPr lang="ru-RU" dirty="0" smtClean="0"/>
              <a:t> </a:t>
            </a:r>
            <a:r>
              <a:rPr lang="ru-RU" dirty="0" err="1" smtClean="0"/>
              <a:t>небезпеки</a:t>
            </a:r>
            <a:r>
              <a:rPr lang="ru-RU" dirty="0" smtClean="0"/>
              <a:t> - на </a:t>
            </a:r>
            <a:r>
              <a:rPr lang="ru-RU" dirty="0" err="1" smtClean="0"/>
              <a:t>жовтому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фоні</a:t>
            </a:r>
            <a:r>
              <a:rPr lang="ru-RU" dirty="0" smtClean="0"/>
              <a:t> </a:t>
            </a:r>
            <a:r>
              <a:rPr lang="ru-RU" dirty="0" smtClean="0"/>
              <a:t>три </a:t>
            </a:r>
            <a:r>
              <a:rPr lang="ru-RU" dirty="0" err="1" smtClean="0"/>
              <a:t>червоних</a:t>
            </a:r>
            <a:r>
              <a:rPr lang="ru-RU" dirty="0" smtClean="0"/>
              <a:t> </a:t>
            </a:r>
            <a:r>
              <a:rPr lang="ru-RU" dirty="0" err="1" smtClean="0"/>
              <a:t>пелюстки</a:t>
            </a:r>
            <a:r>
              <a:rPr lang="ru-RU" dirty="0" smtClean="0"/>
              <a:t>. </a:t>
            </a:r>
            <a:r>
              <a:rPr lang="ru-RU" dirty="0" err="1" smtClean="0"/>
              <a:t>Особливе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smtClean="0"/>
              <a:t>при</a:t>
            </a:r>
          </a:p>
          <a:p>
            <a:pPr>
              <a:buNone/>
            </a:pPr>
            <a:r>
              <a:rPr lang="ru-RU" dirty="0" err="1" smtClean="0"/>
              <a:t>роботі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відкритими</a:t>
            </a:r>
            <a:r>
              <a:rPr lang="ru-RU" dirty="0" smtClean="0"/>
              <a:t> </a:t>
            </a:r>
            <a:r>
              <a:rPr lang="ru-RU" dirty="0" err="1" smtClean="0"/>
              <a:t>джерелами</a:t>
            </a:r>
            <a:r>
              <a:rPr lang="ru-RU" dirty="0" smtClean="0"/>
              <a:t> </a:t>
            </a:r>
            <a:r>
              <a:rPr lang="ru-RU" dirty="0" err="1" smtClean="0"/>
              <a:t>радіоактивного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випромінювання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особиста</a:t>
            </a:r>
            <a:r>
              <a:rPr lang="ru-RU" dirty="0" smtClean="0"/>
              <a:t> </a:t>
            </a:r>
            <a:r>
              <a:rPr lang="ru-RU" dirty="0" err="1" smtClean="0"/>
              <a:t>гігієна</a:t>
            </a:r>
            <a:r>
              <a:rPr lang="ru-RU" dirty="0" smtClean="0"/>
              <a:t> та </a:t>
            </a:r>
            <a:r>
              <a:rPr lang="ru-RU" dirty="0" err="1" smtClean="0"/>
              <a:t>засоби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індивідуального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працюючого</a:t>
            </a:r>
            <a:r>
              <a:rPr lang="ru-RU" dirty="0" smtClean="0"/>
              <a:t>. 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виду </a:t>
            </a:r>
            <a:r>
              <a:rPr lang="ru-RU" dirty="0" err="1" smtClean="0"/>
              <a:t>виконуваних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небезпечності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застосовують</a:t>
            </a:r>
            <a:r>
              <a:rPr lang="ru-RU" dirty="0" smtClean="0"/>
              <a:t> </a:t>
            </a:r>
            <a:r>
              <a:rPr lang="ru-RU" dirty="0" err="1" smtClean="0"/>
              <a:t>спецодяг</a:t>
            </a:r>
            <a:r>
              <a:rPr lang="ru-RU" dirty="0" smtClean="0"/>
              <a:t> та </a:t>
            </a:r>
            <a:r>
              <a:rPr lang="ru-RU" dirty="0" err="1" smtClean="0"/>
              <a:t>респіратори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5602" name="Picture 2" descr="http://neldon.narod.ru/rabfile/ospu/zr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1571612"/>
            <a:ext cx="1428750" cy="1247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Дозиметр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214554"/>
            <a:ext cx="5472122" cy="43251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vi-VN" sz="2000" b="1" u="sng" dirty="0" smtClean="0"/>
              <a:t>Дози́метр</a:t>
            </a:r>
            <a:r>
              <a:rPr lang="uk-UA" sz="2000" b="1" u="sng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vi-VN" sz="2000" dirty="0" smtClean="0"/>
              <a:t>— прилад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uk-UA" sz="2000" dirty="0" smtClean="0"/>
              <a:t> </a:t>
            </a:r>
            <a:r>
              <a:rPr lang="vi-VN" sz="2000" dirty="0" smtClean="0"/>
              <a:t>,які фіксують</a:t>
            </a:r>
            <a:endParaRPr lang="uk-UA" sz="2000" dirty="0" smtClean="0"/>
          </a:p>
          <a:p>
            <a:pPr>
              <a:buNone/>
            </a:pPr>
            <a:r>
              <a:rPr lang="ru-RU" sz="2000" dirty="0" smtClean="0"/>
              <a:t>п</a:t>
            </a:r>
            <a:r>
              <a:rPr lang="vi-VN" sz="2000" dirty="0" smtClean="0"/>
              <a:t>отужність</a:t>
            </a:r>
            <a:r>
              <a:rPr lang="uk-UA" sz="2000" dirty="0" smtClean="0"/>
              <a:t> </a:t>
            </a:r>
            <a:r>
              <a:rPr lang="vi-VN" sz="2000" dirty="0" smtClean="0"/>
              <a:t>радіоактивного</a:t>
            </a:r>
            <a:endParaRPr lang="uk-UA" sz="2000" dirty="0" smtClean="0"/>
          </a:p>
          <a:p>
            <a:pPr>
              <a:buNone/>
            </a:pPr>
            <a:r>
              <a:rPr lang="vi-VN" sz="2000" dirty="0" smtClean="0"/>
              <a:t>випромінювання,</a:t>
            </a:r>
            <a:r>
              <a:rPr lang="uk-UA" sz="2000" dirty="0" smtClean="0"/>
              <a:t> </a:t>
            </a:r>
            <a:r>
              <a:rPr lang="vi-VN" sz="2000" dirty="0" smtClean="0"/>
              <a:t>або</a:t>
            </a:r>
            <a:endParaRPr lang="uk-UA" sz="2000" dirty="0" smtClean="0"/>
          </a:p>
          <a:p>
            <a:pPr>
              <a:buNone/>
            </a:pPr>
            <a:r>
              <a:rPr lang="vi-VN" sz="2000" dirty="0" smtClean="0"/>
              <a:t>обладнання</a:t>
            </a:r>
            <a:r>
              <a:rPr lang="vi-VN" sz="2000" dirty="0" smtClean="0"/>
              <a:t>, вимірювальний прилад </a:t>
            </a:r>
            <a:r>
              <a:rPr lang="vi-VN" sz="2000" dirty="0" smtClean="0"/>
              <a:t>для</a:t>
            </a:r>
            <a:endParaRPr lang="uk-UA" sz="2000" dirty="0" smtClean="0"/>
          </a:p>
          <a:p>
            <a:pPr>
              <a:buNone/>
            </a:pPr>
            <a:r>
              <a:rPr lang="vi-VN" sz="2000" dirty="0" smtClean="0"/>
              <a:t>вимірювання</a:t>
            </a:r>
            <a:r>
              <a:rPr lang="vi-VN" sz="2000" dirty="0" smtClean="0"/>
              <a:t> дози або </a:t>
            </a:r>
            <a:r>
              <a:rPr lang="vi-VN" sz="2000" dirty="0" smtClean="0"/>
              <a:t>потужності</a:t>
            </a:r>
            <a:endParaRPr lang="uk-UA" sz="2000" dirty="0" smtClean="0"/>
          </a:p>
          <a:p>
            <a:pPr>
              <a:buNone/>
            </a:pPr>
            <a:r>
              <a:rPr lang="vi-VN" sz="2000" dirty="0" smtClean="0"/>
              <a:t>дози</a:t>
            </a:r>
            <a:r>
              <a:rPr lang="vi-VN" sz="2000" dirty="0" smtClean="0"/>
              <a:t> </a:t>
            </a:r>
            <a:r>
              <a:rPr lang="vi-VN" sz="2000" dirty="0" smtClean="0"/>
              <a:t>іонізуючого</a:t>
            </a:r>
            <a:r>
              <a:rPr lang="uk-UA" sz="2000" dirty="0" smtClean="0"/>
              <a:t> </a:t>
            </a:r>
            <a:r>
              <a:rPr lang="vi-VN" sz="2000" dirty="0" smtClean="0"/>
              <a:t>випромінювання</a:t>
            </a:r>
            <a:r>
              <a:rPr lang="vi-VN" sz="2000" dirty="0" smtClean="0"/>
              <a:t> </a:t>
            </a:r>
            <a:r>
              <a:rPr lang="vi-VN" sz="2000" dirty="0" smtClean="0"/>
              <a:t>отриманої</a:t>
            </a:r>
            <a:endParaRPr lang="uk-UA" sz="2000" dirty="0" smtClean="0"/>
          </a:p>
          <a:p>
            <a:pPr>
              <a:buNone/>
            </a:pPr>
            <a:r>
              <a:rPr lang="vi-VN" sz="2000" dirty="0" smtClean="0"/>
              <a:t>приладом</a:t>
            </a:r>
            <a:r>
              <a:rPr lang="uk-UA" sz="2000" dirty="0" smtClean="0"/>
              <a:t> </a:t>
            </a:r>
            <a:r>
              <a:rPr lang="vi-VN" sz="2000" dirty="0" smtClean="0"/>
              <a:t>за деякий</a:t>
            </a:r>
            <a:r>
              <a:rPr lang="uk-UA" sz="2000" dirty="0" smtClean="0"/>
              <a:t> </a:t>
            </a:r>
            <a:r>
              <a:rPr lang="vi-VN" sz="2000" dirty="0" smtClean="0"/>
              <a:t>проміжок </a:t>
            </a:r>
            <a:r>
              <a:rPr lang="vi-VN" sz="2000" dirty="0" smtClean="0"/>
              <a:t>часу, </a:t>
            </a:r>
            <a:r>
              <a:rPr lang="vi-VN" sz="2000" dirty="0" smtClean="0"/>
              <a:t>наприклад,</a:t>
            </a:r>
            <a:endParaRPr lang="uk-UA" sz="2000" dirty="0" smtClean="0"/>
          </a:p>
          <a:p>
            <a:pPr>
              <a:buNone/>
            </a:pPr>
            <a:r>
              <a:rPr lang="vi-VN" sz="2000" dirty="0" smtClean="0"/>
              <a:t>за </a:t>
            </a:r>
            <a:r>
              <a:rPr lang="vi-VN" sz="2000" dirty="0" smtClean="0"/>
              <a:t>період перебування </a:t>
            </a:r>
            <a:r>
              <a:rPr lang="vi-VN" sz="2000" dirty="0" smtClean="0"/>
              <a:t>на</a:t>
            </a:r>
            <a:r>
              <a:rPr lang="uk-UA" sz="2000" dirty="0" smtClean="0"/>
              <a:t> </a:t>
            </a:r>
            <a:r>
              <a:rPr lang="vi-VN" sz="2000" dirty="0" smtClean="0"/>
              <a:t>деякій </a:t>
            </a:r>
            <a:r>
              <a:rPr lang="vi-VN" sz="2000" dirty="0" smtClean="0"/>
              <a:t>території </a:t>
            </a:r>
            <a:r>
              <a:rPr lang="vi-VN" sz="2000" dirty="0" smtClean="0"/>
              <a:t>або</a:t>
            </a:r>
            <a:endParaRPr lang="uk-UA" sz="2000" dirty="0" smtClean="0"/>
          </a:p>
          <a:p>
            <a:pPr>
              <a:buNone/>
            </a:pPr>
            <a:r>
              <a:rPr lang="vi-VN" sz="2000" dirty="0" smtClean="0"/>
              <a:t>за </a:t>
            </a:r>
            <a:r>
              <a:rPr lang="vi-VN" sz="2000" dirty="0" smtClean="0"/>
              <a:t>робочу </a:t>
            </a:r>
            <a:r>
              <a:rPr lang="vi-VN" sz="2000" dirty="0" smtClean="0"/>
              <a:t>зміну.</a:t>
            </a:r>
            <a:r>
              <a:rPr lang="uk-UA" sz="2000" dirty="0" smtClean="0"/>
              <a:t> </a:t>
            </a:r>
            <a:r>
              <a:rPr lang="vi-VN" sz="2000" dirty="0" smtClean="0"/>
              <a:t>Вимірювання</a:t>
            </a:r>
            <a:r>
              <a:rPr lang="uk-UA" sz="2000" dirty="0" smtClean="0"/>
              <a:t> </a:t>
            </a:r>
            <a:r>
              <a:rPr lang="vi-VN" sz="2000" dirty="0" smtClean="0"/>
              <a:t>вищезгаданих</a:t>
            </a:r>
            <a:endParaRPr lang="uk-UA" sz="2000" dirty="0" smtClean="0"/>
          </a:p>
          <a:p>
            <a:pPr>
              <a:buNone/>
            </a:pPr>
            <a:r>
              <a:rPr lang="vi-VN" sz="2000" dirty="0" smtClean="0"/>
              <a:t>величин </a:t>
            </a:r>
            <a:r>
              <a:rPr lang="vi-VN" sz="2000" dirty="0" smtClean="0"/>
              <a:t>називається </a:t>
            </a:r>
            <a:r>
              <a:rPr lang="vi-VN" sz="2000" b="1" u="sng" dirty="0" smtClean="0"/>
              <a:t>дозиметрією</a:t>
            </a:r>
            <a:r>
              <a:rPr lang="vi-VN" sz="2000" dirty="0" smtClean="0"/>
              <a:t>.</a:t>
            </a:r>
            <a:endParaRPr lang="ru-RU" sz="2000" dirty="0"/>
          </a:p>
        </p:txBody>
      </p:sp>
      <p:pic>
        <p:nvPicPr>
          <p:cNvPr id="1026" name="Picture 2" descr="https://upload.wikimedia.org/wikipedia/commons/thumb/4/4d/Dosimeter_sosna_front.jpg/220px-Dosimeter_sosna_fro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857364"/>
            <a:ext cx="2359640" cy="38290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066800"/>
          </a:xfrm>
        </p:spPr>
        <p:txBody>
          <a:bodyPr/>
          <a:lstStyle/>
          <a:p>
            <a:r>
              <a:rPr lang="uk-UA" dirty="0" smtClean="0"/>
              <a:t>Типи дозиметрів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85926"/>
            <a:ext cx="8229600" cy="4788610"/>
          </a:xfrm>
        </p:spPr>
        <p:txBody>
          <a:bodyPr>
            <a:normAutofit fontScale="92500" lnSpcReduction="10000"/>
          </a:bodyPr>
          <a:lstStyle/>
          <a:p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Професійний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Можуть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вимірювати щільність потоку іонізуючих випромінювань для перевірки на радіоактивність різних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предметів. </a:t>
            </a:r>
          </a:p>
          <a:p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Побутовий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Вимірюють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потужність дози іонізуючого випромінювання на побутовому рівні з невисокою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точністю. </a:t>
            </a:r>
          </a:p>
          <a:p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Індивідуальний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накопичену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Промисловий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Встановлюється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безперервного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моніторингу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радіаційної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обстановки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Військовий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Розрахований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воєнних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роботу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стався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ядерного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вибуху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uk-UA" dirty="0" smtClean="0"/>
              <a:t>Будова дозиметра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0174"/>
            <a:ext cx="8229600" cy="257176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складовою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дозиметра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детектор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пристрій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слугує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реєстрації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йонізуючого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випромінювання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потрапляння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йонізуючого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випро­мінювання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детектор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електричні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сигнали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зчитуються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вимірювальним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пристроєм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дозу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випромінювання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реєструються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вихідним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пристроєм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електромеханічним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лічильником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звуковим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світловим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сигналізатором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http://on2.docdat.com/tw_files2/urls_20/28/d-27807/27807_html_c1e67c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4000504"/>
            <a:ext cx="6955631" cy="2628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r>
              <a:rPr lang="uk-UA" dirty="0" smtClean="0"/>
              <a:t>Лічильник </a:t>
            </a:r>
            <a:r>
              <a:rPr lang="ru-RU" dirty="0" err="1" smtClean="0"/>
              <a:t>Ґейґера</a:t>
            </a:r>
            <a:r>
              <a:rPr lang="ru-RU" dirty="0" smtClean="0"/>
              <a:t>- Мюллера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57422" y="1571612"/>
            <a:ext cx="4089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Детектор у іонізаційних дозиметрах</a:t>
            </a:r>
            <a:endParaRPr lang="ru-RU" dirty="0"/>
          </a:p>
        </p:txBody>
      </p:sp>
      <p:pic>
        <p:nvPicPr>
          <p:cNvPr id="5" name="Picture 6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000240"/>
            <a:ext cx="7777162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ru-RU" smtClean="0"/>
              <a:t>Камера В</a:t>
            </a:r>
            <a:r>
              <a:rPr lang="uk-UA" smtClean="0"/>
              <a:t>ільсона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Picture 9" descr="Graphic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428868"/>
            <a:ext cx="5256213" cy="389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4107653" y="2464587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786182" y="1785926"/>
            <a:ext cx="1407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Corbel" pitchFamily="34" charset="0"/>
              </a:rPr>
              <a:t>фотокамера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1857356" y="4786322"/>
            <a:ext cx="2214578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928662" y="5357826"/>
            <a:ext cx="1066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Corbel" pitchFamily="34" charset="0"/>
              </a:rPr>
              <a:t>поршень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10800000">
            <a:off x="1643042" y="4071942"/>
            <a:ext cx="157163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642910" y="3714752"/>
            <a:ext cx="16562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Corbel" pitchFamily="34" charset="0"/>
              </a:rPr>
              <a:t>шлях частинки</a:t>
            </a:r>
            <a:endParaRPr lang="ru-RU" dirty="0">
              <a:latin typeface="Corbel" pitchFamily="34" charset="0"/>
            </a:endParaRPr>
          </a:p>
        </p:txBody>
      </p:sp>
      <p:pic>
        <p:nvPicPr>
          <p:cNvPr id="17" name="Picture 7" descr="Nebelkammer_kle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357166"/>
            <a:ext cx="23050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r>
              <a:rPr lang="uk-UA" dirty="0" err="1" smtClean="0"/>
              <a:t>Бульбашкова</a:t>
            </a:r>
            <a:r>
              <a:rPr lang="uk-UA" dirty="0" smtClean="0"/>
              <a:t> камера </a:t>
            </a:r>
            <a:endParaRPr lang="ru-RU" dirty="0"/>
          </a:p>
        </p:txBody>
      </p:sp>
      <p:sp>
        <p:nvSpPr>
          <p:cNvPr id="16386" name="AutoShape 2" descr="data:image/jpeg;base64,/9j/4AAQSkZJRgABAQAAAQABAAD/2wCEAAkGBxMQERUSEhQWFRQUFBQUFRQYFhQXFxgXFxUWFxQXFxcYHCggGh0lHRQWITEhJSkrLi4uFx8zODQtNygtLisBCgoKDg0OGhAQGywkICQsLCwsLCwsLCwsLCwsLSwsLCwsLCwsLCwsLCwsLC4rLCwsLCwsLCwsLCwsLCwsLC4sLP/AABEIAMgAsQMBIgACEQEDEQH/xAAbAAACAgMBAAAAAAAAAAAAAAAABQQGAQMHAv/EAEQQAAIBAgMCCQkFBwQCAwAAAAECAAMRBBIhBTEGEyI0QVFxgbIyM2Fyc5GhscEHQlKz0RQjYoKiwtIkQ1PwJTUWkpP/xAAaAQEAAgMBAAAAAAAAAAAAAAAAAQQCAwUG/8QALxEAAgECBAMGBQUAAAAAAAAAAAECAxEEEiExEzJBFDM0QmFxIlGhsdEFI3KBwf/aAAwDAQACEQMRAD8A7jCEIAQhCAV/hvg+PwnEkEipXwqMBe+VsRTDnTdYEm/RKscRXasMY6VeMp4TE4cBaZY5qXFipUVSNS9QtbrWkp1nR3cKLnQCeKdUMLqbjrgW6lM2NjMTXfi2qVVUYlgHXlE0/wBlp1AM7UUBXOzC4X0XNprr7QxjpTFSmApCEEXqFrY3DqGdDTGRgrMbAnpN9Jepraut8uYZuq4vAKotbF03qFXeqRjloolTKimlxKuTnWmSOUx5VjutFT7Z2gSlxkJUlfLs1T9qqoUsKBzgItLpS4a9+kdFtPFVwouTYdZgFb4VVcRmtReogXC4mryFBzVEycUpup6zpvMgLteur3Z6mYPUD0eKORaIoMyVQwW5JYJqDqWK20lzpuGFwQR1iejAKHisZjaKqueo4ZMK1V3spp5xW40BkpNYZkpg8k2DdF7i1cGa1V8NTatrUIa5swuM7ZCQyqblcpPJGp3Wk1a65stxm6r6zaBAPUIQgBCEIAQmLzMAIQhACEIQAhCEAIQmIBB25zep6sg8Eeb/AMzfOTduc3qerIXBHm/8zfOTbQsrw79x3Kriv/Yr3eGWqVbE/wDsV7vDJQwu8vZlrirhPzZ+wfMRpeK+Ep/0z9g+chbmqj3kfc8cFubL2t4jG0U8F+bL2t8zG0Mmuv3Ze5V6Q/8AJHv/AC5apVKR/wDJHv8Ay5agZMjbivJ/FGYQhMSqYJkXFY5KZRWNi5yqOsz3jMStJGdjZVBJPZEuxcK1eocVVFr6Uk/CvWfSd8xb6GyEE05PYsAnoTAEzMjWEIQgBCEIAQhCAEwZmYMAr/CjHmmnF5bh1IzX3fCQuCu0GBFELpymLX3X13RnwowuegSN6693TIXA3DaPU6zYfWZdDoQdPsrutSw13KqSBcgEgdko1XaxOIFfLqLcm/ULb5fSJQ8XgD+1cV1sPcTeTEjA5LyzfIumBrmpTV2Fiwvb5RHwrx5UGll0ddGv1HdaWRKdgAOiI+F+FzUc/Shv3HQyFuaMM48ZX2uReCu0SbUQuigktf09XfLBi6pVGZRcgE23RJwPw1qbVDvY2HYJYGW4h7k4rKq7t8yhJtYjEcfl1/Df+G2+XnBVi6KxFiQDbtlIGAP7VxX8fw8qXumthb0Qzdjslo5V0PYMwWgYh27jGZhhaJ/eVPKb8CdJPp6prlKyKVOLk7GisTjq+Qc3otdj0O43L2CWRFtpIOCo08OtOkCBe6oCdWIBZrdZsCe4yXQxCvmyMGysUaxvZhvU+kXiMbb7mVSabstkboTF4ZpkazMJ5zTN4BmExmEIBmExeYLCAZhITbTpdDZrfh5XxGk8nHk+TTY+k5V+ZvJszFyRLr0wylTuII98j7MwfFUwnV09c1nEVT91F7WZvgAPnDPVP31HYhPzaTZk8TTKTyJBq4AGutbpClT6ddD855/ef8n9KieCrf8AI/8AR/jGVkKqo7DSacZR4xGT8QI+EXNnH+4/9P8AjNbM/wDyP71/xkqmzDjJO4y2fh+Kpqn4QB39MkRGcTUH+43eFM1naFUffHeg/WZcGRjLEwb1GQwA4/junJlt3nX3fKTpXjtiqN4Q9zD6meW4RlQS9PQbyr/qBDpTSu0ZLFQm0r+gz23tIYenm3seSi9LMdwE0bC2eaYNSob1qnKdvko9AGkRYHalOtX/AGitmAGlFcpIA6Wa3Sd0tGE2jSqaJUUnqvyvcdZpySfxNexYlUjFZE9ev4NW2dltW4p6dTi6tGoalNiodblHpsGS4uCtRtxGtj0WNOxWzcaqVUAclquLqCquYFmbi+KsiVUy3sxDMxC5bEG950EtMiSYFWwWEqtWPHJXJZxZxVZKS0v2cAgqreVnB0te5vewittlY0UqNOmayl8HXWvUNYsyVCUKlc7G9Q5SoO4ZmPoN9tC0ApeJwePLXVjxfHk5AGDhf2ErfjOMsU437uUcog3kevgsaaKoy1DUvUL1Q1QqTxaCkFRaqFdCRqxAZCSGzXl9tC0A4/k29+HEf/aj/lCdhhAEdTazVGK0rBFJBqHW5BsQqjq6zNDlL/vGDNp5bA792h06OqVfg5wlS70avIKVagVvukZ2tfqMabR2Q9arx9J1ByZB0ixvmItuax0Ms8PKikqud7jxMVTt5a2y5vKXyevsmDtSgL3rUxl0PLUW7ddJWTwQfyVqjiwppgWsShOYqbbtZNo8HqmiswCioHzK7E210CkWXfMGzaolkpVlbyWU7joQdCLj3zZaIti7CbDVTUD3DgqyW3AG9Ox6bC41jbF4taY11J3KNSe6RcG+0i4nF008phfq3n3CUjhJw6SmSoOZt3F0zoPXqfQSkYrhJXrXGbi1P3U097bzNsKcpbFeriKdPfU6vjOEdJOjszMF9w1MXPwmLeQF7AGPztOc7P6+k9O8ntMsez5v7PbqVljM+yLJTx1d/J+IUfUzzXfEr5RHdlnvZ0mbRmGTW1zdxNL2EVTa7r5XxQf2mRau0OPYIRyBYsFOrdQseiadqvrYbzr2CV3H6d3TMXF1JZU9OpnxYYeHEnFZntb7l3SsraKe7cR3TyRff/3slFwm3npWD/vEHXow9KtLbs7aCVUzK2Zd1zvB/Cw6O2XIVLfDNfg5VSlnXEptv7jnCbTq0vJYkfha7D46j3yz7A2yMQCGXLUW2Zb3BB3MD1Sk1ayqLk/X4Sb9n20uPxVYAWVKYAvvJLan0TTiqVPLmW5awFeo5qEtjoMJgTM5p2whCEAIQhAOBUvP1fbVfzGlt2QSvkkr2H6bpUqXn6vtqv5jS2bLnXaWVHmqbtJ2LDh8dWH3g3rCx94jCjtJ9xp+5voRE9CMaErTgjpU5yJGM2pkQnKVNjq1so0uSSDuAue6ch4VcL3xBZKTEIdGqbmfs/CvUJ0/hNzV/UqflvOL4DYr1aefOijUHMbEG190xowTepOJqtRSXUWCS6M2jZZzOuYWQE5ug2F7D0/pN9HCKAhLixy5ltyluT1+ix7xLkTlVNSZs6WXARLhcFlIUnllrBfQdxv9I+w9MLuJIHokyFEsGzpt23iRTW53mwUdZO6RKGJFNC5HkgGRzX47/UuOSOTSQa21sWPplOrJ3tHf7HXw8IuLnPlX19BTWpFQS3lNqfoIg2jLRjEzX98rW0qTZc1jl3X6OyWqcVBWRzcXVdVuTEGIm/g7i3pYinkawdgrDoIPQRNGIhsfnNL2ifOKqumYYZtSVjqmNpKtC4ABOa9vWP6SN9lPO8T6i+KTNoc3H83iaQ/sp51iPUXxStLuTorxKOoTMxMyidQIQhACEIQDgVLz9X21X8xpbNlyp0vP1fbVfzGls2ZOx5UeZhzMc0IwoRfQjChNEzo0jTwkYDDOSLgI5t1/u3nI6eDqHM1RgQy5SWu2XMOQO23T0TrnCI2w7HqV/A85PsumaoV3f92rZaaE8q4IIIG5yOqRR3Zhi9onl6oWmlF6eZVPGsqtuFirMSNxO+3okhNoIFY087BRZc4Ugg/dPTYdci47DM545zyWVsrKLZiHsUcdDG9vdGD10CqEWxAApIy6k63L9YuW7xLKKMzdQTitGblMM9wAQelfiI3wbX6AA1r2vv6TYxRs7DBU43MeUrEXFjmXQgb9N/xjfBVCGBI6LgDv3RIimSqgz8VTG4vqOvKL5fT0yZjWSkhIF2BC23Zi/kgjokc4YumhysHzA9Knd9Z52i9Rl4uohJUgFlYXYgXUyhVbhKXrsdyhCFaEFfSPMv8ARfUqEG7qCt7EA7vReQdpvYAHe2W6KLgAnxSe1J2Gtly8ogm5Nuvr6NIqxZL+SDplbMN45V726Trab8Nmu73t6lP9R4aso2vrt9BecPxgVAwIUMG5IBC3LaXOraTXgdmha6OpbKrqTdSLarYMd19RJ7ZbKgKtVsVSoNFQEFjn/j3++a8PT/e0UUhgzLULa5lZSMwJ6Qf06punyspUOZF52hzcfzeJpD+yjnWI9mviknFH/T99TxtI32Uc6xHs18UrS7k6K8SjqEzMTMonTCEIQAhCEA4FS8/V9tV/MaWzZkqdLz9X21X8xpbNmTs+VHmoczHNCMaEXUIxoStM6FM0cJLfsz33ZXv/APm84/s+uwHkgqtQOKVjmUqAc69NtLnrnX+EvNn9R/y3nJaVRajq9RtwVSutyosMoPZNVOqovU21qLqRVjy+PRCxPnGLAaMFGdrl2HWBuHokxKykKM16lQtTNUg24v8AFY7jv7pLFVDUB1dVPIYizW6m6wLn3xqhQXYFWIcdFswK/C03ccqywkmL9nUeLIAKg07HMDqysCNAeyMcHWIPJPpy7rAMd890aQzG4BvfXUAE/ppJlCiRcDXNf56x2glYKydmbMOwI5RFme2/Qa/Gb69W5L3UjLbTfodLzyuAO6wI366+6ZqYA5dFFzvB1A3zDjrqbOzSsK8WoI365t3Ruvr26RNXBtlKb8qg7iLm4a+47u+WV8GVGX7pIzC2+3yi/H4RWtodLHfobE2uOkazNYiKRqlg6jdkVevtJg2SkoIBuGYXa/3mPbPWzKqrVFPMobjUfMpazXOqqBoNDJGM2W2ZmSoVLXB0A06tOiK8Bs16eIpHQgVF1HdEq8JLQiGEqwkrnRsXzfvfxNI/2U86xHs18UkYvm/e/jaR/so51iPZr4phLuSwvEo6hMzEzKJ0whCEAIQhAOBUvP1fbVfzGls2ZKnS8/V9tV/MaWzZk7PlR5qHMxzQjGhF1CMaErTOhTI/CTmz+o/gecaoC5nZuEnN39R/y3nHcIu6Up7nRp7DTCJHGFp/974uwax1hFmJmTsJQvHmEwkhbPSWTA0rwDxRwWk9Pg42p0wBPRUGQSVjFYSIsbh7S64uhpulc2koANyB3ybgqmKpxeifvE9dfnG2MrLewN+y5+UVCoeNTS3LXf29UmxBZ8VzfvfxtI32Uc7xHs18UkYrm/e/jaaPsp51ifUXxS4+5OavEo6fMzEzKJ0whCEAIQhAOBUvP1fbVfzGls2ZKnS8/V9tV/MaWzZc7PlR5qHMxzQjGhF1CMaErTOhTNHCPm7+q/5bzk2EoDTo752Dayg0wDqCSCPRlabjwOwbWPFW06GYSlPc6NPY5hhqHUSPdGmGpfxH+n9JeTwMw3RnHY36zXiOC1KnTdlepdVZhqvQCR0SLmdhHgy43P8AARxh8TU/5PcqxfsrAl8OKpds2UG1ltI3BzF1K+JNJ25I6gAdxPV6JOhhqWVatQ/7re5f0m9VJ31HP81vlN67Mt/uP/T+k2DAC3luf5rfKRdE2ZBxWFBH3m7WY/WIcfRRLkhR6TYfMy2Ns2md4LdrMfrFmN4H4Or5VEa9RYfWSmg00tDnu09q0VuDUXsGvyiGlthHr01VSb1FF9AN86DtD7LsO/m6lSmfTZ19xsfjKviPs3xOFqpVDpVpo6sxF1YAEX5J3++bUqVtys5V09h9i+b97+Npo+ynnWJ9RfFN+L5v3v42kf7KedYn1F8U2vuTQvEo6hMzEzKR0whCEAIQhAOCmkyYisrAg8bU0PpdiPgZadly5bd4MUcUc55FQC2cDeOph0iIl4P1qH3Q46GQ/wBp1HdedGGIjKKT0ZxZ4OcJOS1RsoRjQi2k4BseSepuSfcYyoiRJpm6Ca3RnankD1j4TLIkre1PIHafCZZF+kpT3OhT5T1I20vNVPZv4TJMjbS81U9m/hMwNhWdh8xHqCJOBnPX7f7GjzYfMR6n0iLgcf8AWP3+BpmzWmWDEcIaym9qWV6lSimjXUq6pnds1iuu4AdGomv/AOR4jjDTWmjmncOVV8rWdlLK1yEACk2N7nSbjtzCMjB1AtmBQre+Y8rTpvaM9jCk9IPTphFIygZR5IJtfvJPfEqcoq7RhTxNKo7Rd2Ja3CqoQAiISzIo8pvKNEXsGF/OnS/QJsxXCapSDBqV2V1XNlKIb0eN1uxyt0WufjHC8H8KAQMPSAbfyF1sQR0dYB7pITZdFVyCmgXflyi263y0mBvMbM2gtdMy3BBysCLEGwNvcRPO2vMVPV+oknCYRKK5KaqijoUAD4TXtCialNkBsWFhfdAKBjOb97+IzT9lSH9pxJtplUX9N72lio8G6joEqEILtfLdibknTcB33lg2VsynhkyUlyjeesnrJ6TLEqq4eUpxoS42cmTMISuXAhCEAIQhAMWhaZhAPFSmG0IBHUQDIjbKo9CBfVuvhtJ0IWhDSYubZCNbMXIUhgpYkXHX1xgJmEXJCRtpeaqezfwmSZG2l5qp7N/CYBWth8xHqCI+BvPX7f7DHew+Yj1BEnA02xr9v9pmbNa6mjbtDJiKi/xXHfr9Z0TZNDi6NNepAPhKlwioq+LpEEFXygm/4W17NCJdMPVVhdSCN1x6JcxVRypQXocb9MoKGIrP10/vU2iZmJmUDuhCEIB5tMiZhACEIQAhCEAIQhACEIQAhCEAIQhACRtoC9KoB+B/CYQgFH2BtkcUMM9OqlQpdboSGFugre27pmvgfhXGMdijAX3lWA8kjeRCEzuYD3aXBdatYODlU6uvXbq7emWLD0AihVFgBYCEJM6kpJJvY1UsNTpylKK1bN0IQmssBCEIAQhCAEIQgBCEIAQhC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data:image/jpeg;base64,/9j/4AAQSkZJRgABAQAAAQABAAD/2wCEAAkGBxMQERUSEhQWFRQUFBQUFRQYFhQXFxgXFxUWFxQXFxcYHCggGh0lHRQWITEhJSkrLi4uFx8zODQtNygtLisBCgoKDg0OGhAQGywkICQsLCwsLCwsLCwsLCwsLSwsLCwsLCwsLCwsLCwsLC4rLCwsLCwsLCwsLCwsLCwsLC4sLP/AABEIAMgAsQMBIgACEQEDEQH/xAAbAAACAgMBAAAAAAAAAAAAAAAABQQGAQMHAv/EAEQQAAIBAgMCCQkFBwQCAwAAAAECAAMRBBIhBTEGEyI0QVFxgbIyM2Fyc5GhscEHQlKz0RQjYoKiwtIkQ1PwJTUWkpP/xAAaAQEAAgMBAAAAAAAAAAAAAAAAAQQCAwUG/8QALxEAAgECBAMGBQUAAAAAAAAAAAECAxEEEiExEzJBFDM0QmFxIlGhsdEFI3KBwf/aAAwDAQACEQMRAD8A7jCEIAQhCAV/hvg+PwnEkEipXwqMBe+VsRTDnTdYEm/RKscRXasMY6VeMp4TE4cBaZY5qXFipUVSNS9QtbrWkp1nR3cKLnQCeKdUMLqbjrgW6lM2NjMTXfi2qVVUYlgHXlE0/wBlp1AM7UUBXOzC4X0XNprr7QxjpTFSmApCEEXqFrY3DqGdDTGRgrMbAnpN9Jepraut8uYZuq4vAKotbF03qFXeqRjloolTKimlxKuTnWmSOUx5VjutFT7Z2gSlxkJUlfLs1T9qqoUsKBzgItLpS4a9+kdFtPFVwouTYdZgFb4VVcRmtReogXC4mryFBzVEycUpup6zpvMgLteur3Z6mYPUD0eKORaIoMyVQwW5JYJqDqWK20lzpuGFwQR1iejAKHisZjaKqueo4ZMK1V3spp5xW40BkpNYZkpg8k2DdF7i1cGa1V8NTatrUIa5swuM7ZCQyqblcpPJGp3Wk1a65stxm6r6zaBAPUIQgBCEIAQmLzMAIQhACEIQAhCEAIQmIBB25zep6sg8Eeb/AMzfOTduc3qerIXBHm/8zfOTbQsrw79x3Kriv/Yr3eGWqVbE/wDsV7vDJQwu8vZlrirhPzZ+wfMRpeK+Ep/0z9g+chbmqj3kfc8cFubL2t4jG0U8F+bL2t8zG0Mmuv3Ze5V6Q/8AJHv/AC5apVKR/wDJHv8Ay5agZMjbivJ/FGYQhMSqYJkXFY5KZRWNi5yqOsz3jMStJGdjZVBJPZEuxcK1eocVVFr6Uk/CvWfSd8xb6GyEE05PYsAnoTAEzMjWEIQgBCEIAQhCAEwZmYMAr/CjHmmnF5bh1IzX3fCQuCu0GBFELpymLX3X13RnwowuegSN6693TIXA3DaPU6zYfWZdDoQdPsrutSw13KqSBcgEgdko1XaxOIFfLqLcm/ULb5fSJQ8XgD+1cV1sPcTeTEjA5LyzfIumBrmpTV2Fiwvb5RHwrx5UGll0ddGv1HdaWRKdgAOiI+F+FzUc/Shv3HQyFuaMM48ZX2uReCu0SbUQuigktf09XfLBi6pVGZRcgE23RJwPw1qbVDvY2HYJYGW4h7k4rKq7t8yhJtYjEcfl1/Df+G2+XnBVi6KxFiQDbtlIGAP7VxX8fw8qXumthb0Qzdjslo5V0PYMwWgYh27jGZhhaJ/eVPKb8CdJPp6prlKyKVOLk7GisTjq+Qc3otdj0O43L2CWRFtpIOCo08OtOkCBe6oCdWIBZrdZsCe4yXQxCvmyMGysUaxvZhvU+kXiMbb7mVSabstkboTF4ZpkazMJ5zTN4BmExmEIBmExeYLCAZhITbTpdDZrfh5XxGk8nHk+TTY+k5V+ZvJszFyRLr0wylTuII98j7MwfFUwnV09c1nEVT91F7WZvgAPnDPVP31HYhPzaTZk8TTKTyJBq4AGutbpClT6ddD855/ef8n9KieCrf8AI/8AR/jGVkKqo7DSacZR4xGT8QI+EXNnH+4/9P8AjNbM/wDyP71/xkqmzDjJO4y2fh+Kpqn4QB39MkRGcTUH+43eFM1naFUffHeg/WZcGRjLEwb1GQwA4/junJlt3nX3fKTpXjtiqN4Q9zD6meW4RlQS9PQbyr/qBDpTSu0ZLFQm0r+gz23tIYenm3seSi9LMdwE0bC2eaYNSob1qnKdvko9AGkRYHalOtX/AGitmAGlFcpIA6Wa3Sd0tGE2jSqaJUUnqvyvcdZpySfxNexYlUjFZE9ev4NW2dltW4p6dTi6tGoalNiodblHpsGS4uCtRtxGtj0WNOxWzcaqVUAclquLqCquYFmbi+KsiVUy3sxDMxC5bEG950EtMiSYFWwWEqtWPHJXJZxZxVZKS0v2cAgqreVnB0te5vewittlY0UqNOmayl8HXWvUNYsyVCUKlc7G9Q5SoO4ZmPoN9tC0ApeJwePLXVjxfHk5AGDhf2ErfjOMsU437uUcog3kevgsaaKoy1DUvUL1Q1QqTxaCkFRaqFdCRqxAZCSGzXl9tC0A4/k29+HEf/aj/lCdhhAEdTazVGK0rBFJBqHW5BsQqjq6zNDlL/vGDNp5bA792h06OqVfg5wlS70avIKVagVvukZ2tfqMabR2Q9arx9J1ByZB0ixvmItuax0Ms8PKikqud7jxMVTt5a2y5vKXyevsmDtSgL3rUxl0PLUW7ddJWTwQfyVqjiwppgWsShOYqbbtZNo8HqmiswCioHzK7E210CkWXfMGzaolkpVlbyWU7joQdCLj3zZaIti7CbDVTUD3DgqyW3AG9Ox6bC41jbF4taY11J3KNSe6RcG+0i4nF008phfq3n3CUjhJw6SmSoOZt3F0zoPXqfQSkYrhJXrXGbi1P3U097bzNsKcpbFeriKdPfU6vjOEdJOjszMF9w1MXPwmLeQF7AGPztOc7P6+k9O8ntMsez5v7PbqVljM+yLJTx1d/J+IUfUzzXfEr5RHdlnvZ0mbRmGTW1zdxNL2EVTa7r5XxQf2mRau0OPYIRyBYsFOrdQseiadqvrYbzr2CV3H6d3TMXF1JZU9OpnxYYeHEnFZntb7l3SsraKe7cR3TyRff/3slFwm3npWD/vEHXow9KtLbs7aCVUzK2Zd1zvB/Cw6O2XIVLfDNfg5VSlnXEptv7jnCbTq0vJYkfha7D46j3yz7A2yMQCGXLUW2Zb3BB3MD1Sk1ayqLk/X4Sb9n20uPxVYAWVKYAvvJLan0TTiqVPLmW5awFeo5qEtjoMJgTM5p2whCEAIQhAOBUvP1fbVfzGlt2QSvkkr2H6bpUqXn6vtqv5jS2bLnXaWVHmqbtJ2LDh8dWH3g3rCx94jCjtJ9xp+5voRE9CMaErTgjpU5yJGM2pkQnKVNjq1so0uSSDuAue6ch4VcL3xBZKTEIdGqbmfs/CvUJ0/hNzV/UqflvOL4DYr1aefOijUHMbEG190xowTepOJqtRSXUWCS6M2jZZzOuYWQE5ug2F7D0/pN9HCKAhLixy5ltyluT1+ix7xLkTlVNSZs6WXARLhcFlIUnllrBfQdxv9I+w9MLuJIHokyFEsGzpt23iRTW53mwUdZO6RKGJFNC5HkgGRzX47/UuOSOTSQa21sWPplOrJ3tHf7HXw8IuLnPlX19BTWpFQS3lNqfoIg2jLRjEzX98rW0qTZc1jl3X6OyWqcVBWRzcXVdVuTEGIm/g7i3pYinkawdgrDoIPQRNGIhsfnNL2ifOKqumYYZtSVjqmNpKtC4ABOa9vWP6SN9lPO8T6i+KTNoc3H83iaQ/sp51iPUXxStLuTorxKOoTMxMyidQIQhACEIQDgVLz9X21X8xpbNlyp0vP1fbVfzGls2ZOx5UeZhzMc0IwoRfQjChNEzo0jTwkYDDOSLgI5t1/u3nI6eDqHM1RgQy5SWu2XMOQO23T0TrnCI2w7HqV/A85PsumaoV3f92rZaaE8q4IIIG5yOqRR3Zhi9onl6oWmlF6eZVPGsqtuFirMSNxO+3okhNoIFY087BRZc4Ugg/dPTYdci47DM545zyWVsrKLZiHsUcdDG9vdGD10CqEWxAApIy6k63L9YuW7xLKKMzdQTitGblMM9wAQelfiI3wbX6AA1r2vv6TYxRs7DBU43MeUrEXFjmXQgb9N/xjfBVCGBI6LgDv3RIimSqgz8VTG4vqOvKL5fT0yZjWSkhIF2BC23Zi/kgjokc4YumhysHzA9Knd9Z52i9Rl4uohJUgFlYXYgXUyhVbhKXrsdyhCFaEFfSPMv8ARfUqEG7qCt7EA7vReQdpvYAHe2W6KLgAnxSe1J2Gtly8ogm5Nuvr6NIqxZL+SDplbMN45V726Trab8Nmu73t6lP9R4aso2vrt9BecPxgVAwIUMG5IBC3LaXOraTXgdmha6OpbKrqTdSLarYMd19RJ7ZbKgKtVsVSoNFQEFjn/j3++a8PT/e0UUhgzLULa5lZSMwJ6Qf06punyspUOZF52hzcfzeJpD+yjnWI9mviknFH/T99TxtI32Uc6xHs18UrS7k6K8SjqEzMTMonTCEIQAhCEA4FS8/V9tV/MaWzZkqdLz9X21X8xpbNmTs+VHmoczHNCMaEXUIxoStM6FM0cJLfsz33ZXv/APm84/s+uwHkgqtQOKVjmUqAc69NtLnrnX+EvNn9R/y3nJaVRajq9RtwVSutyosMoPZNVOqovU21qLqRVjy+PRCxPnGLAaMFGdrl2HWBuHokxKykKM16lQtTNUg24v8AFY7jv7pLFVDUB1dVPIYizW6m6wLn3xqhQXYFWIcdFswK/C03ccqywkmL9nUeLIAKg07HMDqysCNAeyMcHWIPJPpy7rAMd890aQzG4BvfXUAE/ppJlCiRcDXNf56x2glYKydmbMOwI5RFme2/Qa/Gb69W5L3UjLbTfodLzyuAO6wI366+6ZqYA5dFFzvB1A3zDjrqbOzSsK8WoI365t3Ruvr26RNXBtlKb8qg7iLm4a+47u+WV8GVGX7pIzC2+3yi/H4RWtodLHfobE2uOkazNYiKRqlg6jdkVevtJg2SkoIBuGYXa/3mPbPWzKqrVFPMobjUfMpazXOqqBoNDJGM2W2ZmSoVLXB0A06tOiK8Bs16eIpHQgVF1HdEq8JLQiGEqwkrnRsXzfvfxNI/2U86xHs18UkYvm/e/jaR/so51iPZr4phLuSwvEo6hMzEzKJ0whCEAIQhAOBUvP1fbVfzGls2ZKnS8/V9tV/MaWzZk7PlR5qHMxzQjGhF1CMaErTOhTI/CTmz+o/gecaoC5nZuEnN39R/y3nHcIu6Up7nRp7DTCJHGFp/974uwax1hFmJmTsJQvHmEwkhbPSWTA0rwDxRwWk9Pg42p0wBPRUGQSVjFYSIsbh7S64uhpulc2koANyB3ybgqmKpxeifvE9dfnG2MrLewN+y5+UVCoeNTS3LXf29UmxBZ8VzfvfxtI32Uc7xHs18UkYrm/e/jaaPsp51ifUXxS4+5OavEo6fMzEzKJ0whCEAIQhAOBUvP1fbVfzGls2ZKnS8/V9tV/MaWzZc7PlR5qHMxzQjGhF1CMaErTOhTNHCPm7+q/5bzk2EoDTo752Dayg0wDqCSCPRlabjwOwbWPFW06GYSlPc6NPY5hhqHUSPdGmGpfxH+n9JeTwMw3RnHY36zXiOC1KnTdlepdVZhqvQCR0SLmdhHgy43P8AARxh8TU/5PcqxfsrAl8OKpds2UG1ltI3BzF1K+JNJ25I6gAdxPV6JOhhqWVatQ/7re5f0m9VJ31HP81vlN67Mt/uP/T+k2DAC3luf5rfKRdE2ZBxWFBH3m7WY/WIcfRRLkhR6TYfMy2Ns2md4LdrMfrFmN4H4Or5VEa9RYfWSmg00tDnu09q0VuDUXsGvyiGlthHr01VSb1FF9AN86DtD7LsO/m6lSmfTZ19xsfjKviPs3xOFqpVDpVpo6sxF1YAEX5J3++bUqVtys5V09h9i+b97+Npo+ynnWJ9RfFN+L5v3v42kf7KedYn1F8U2vuTQvEo6hMzEzKR0whCEAIQhAOCmkyYisrAg8bU0PpdiPgZadly5bd4MUcUc55FQC2cDeOph0iIl4P1qH3Q46GQ/wBp1HdedGGIjKKT0ZxZ4OcJOS1RsoRjQi2k4BseSepuSfcYyoiRJpm6Ca3RnankD1j4TLIkre1PIHafCZZF+kpT3OhT5T1I20vNVPZv4TJMjbS81U9m/hMwNhWdh8xHqCJOBnPX7f7GjzYfMR6n0iLgcf8AWP3+BpmzWmWDEcIaym9qWV6lSimjXUq6pnds1iuu4AdGomv/AOR4jjDTWmjmncOVV8rWdlLK1yEACk2N7nSbjtzCMjB1AtmBQre+Y8rTpvaM9jCk9IPTphFIygZR5IJtfvJPfEqcoq7RhTxNKo7Rd2Ja3CqoQAiISzIo8pvKNEXsGF/OnS/QJsxXCapSDBqV2V1XNlKIb0eN1uxyt0WufjHC8H8KAQMPSAbfyF1sQR0dYB7pITZdFVyCmgXflyi263y0mBvMbM2gtdMy3BBysCLEGwNvcRPO2vMVPV+oknCYRKK5KaqijoUAD4TXtCialNkBsWFhfdAKBjOb97+IzT9lSH9pxJtplUX9N72lio8G6joEqEILtfLdibknTcB33lg2VsynhkyUlyjeesnrJ6TLEqq4eUpxoS42cmTMISuXAhCEAIQhAMWhaZhAPFSmG0IBHUQDIjbKo9CBfVuvhtJ0IWhDSYubZCNbMXIUhgpYkXHX1xgJmEXJCRtpeaqezfwmSZG2l5qp7N/CYBWth8xHqCI+BvPX7f7DHew+Yj1BEnA02xr9v9pmbNa6mjbtDJiKi/xXHfr9Z0TZNDi6NNepAPhKlwioq+LpEEFXygm/4W17NCJdMPVVhdSCN1x6JcxVRypQXocb9MoKGIrP10/vU2iZmJmUDuhCEIB5tMiZhACEIQAhCEAIQhACEIQAhCEAIQhACRtoC9KoB+B/CYQgFH2BtkcUMM9OqlQpdboSGFugre27pmvgfhXGMdijAX3lWA8kjeRCEzuYD3aXBdatYODlU6uvXbq7emWLD0AihVFgBYCEJM6kpJJvY1UsNTpylKK1bN0IQmssBCEIAQhCAEIQgBCEIAQhC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data:image/jpeg;base64,/9j/4AAQSkZJRgABAQAAAQABAAD/2wCEAAkGBxMQERUSEhQWFRQUFBQUFRQYFhQXFxgXFxUWFxQXFxcYHCggGh0lHRQWITEhJSkrLi4uFx8zODQtNygtLisBCgoKDg0OGhAQGywkICQsLCwsLCwsLCwsLCwsLSwsLCwsLCwsLCwsLCwsLC4rLCwsLCwsLCwsLCwsLCwsLC4sLP/AABEIAMgAsQMBIgACEQEDEQH/xAAbAAACAgMBAAAAAAAAAAAAAAAABQQGAQMHAv/EAEQQAAIBAgMCCQkFBwQCAwAAAAECAAMRBBIhBTEGEyI0QVFxgbIyM2Fyc5GhscEHQlKz0RQjYoKiwtIkQ1PwJTUWkpP/xAAaAQEAAgMBAAAAAAAAAAAAAAAAAQQCAwUG/8QALxEAAgECBAMGBQUAAAAAAAAAAAECAxEEEiExEzJBFDM0QmFxIlGhsdEFI3KBwf/aAAwDAQACEQMRAD8A7jCEIAQhCAV/hvg+PwnEkEipXwqMBe+VsRTDnTdYEm/RKscRXasMY6VeMp4TE4cBaZY5qXFipUVSNS9QtbrWkp1nR3cKLnQCeKdUMLqbjrgW6lM2NjMTXfi2qVVUYlgHXlE0/wBlp1AM7UUBXOzC4X0XNprr7QxjpTFSmApCEEXqFrY3DqGdDTGRgrMbAnpN9Jepraut8uYZuq4vAKotbF03qFXeqRjloolTKimlxKuTnWmSOUx5VjutFT7Z2gSlxkJUlfLs1T9qqoUsKBzgItLpS4a9+kdFtPFVwouTYdZgFb4VVcRmtReogXC4mryFBzVEycUpup6zpvMgLteur3Z6mYPUD0eKORaIoMyVQwW5JYJqDqWK20lzpuGFwQR1iejAKHisZjaKqueo4ZMK1V3spp5xW40BkpNYZkpg8k2DdF7i1cGa1V8NTatrUIa5swuM7ZCQyqblcpPJGp3Wk1a65stxm6r6zaBAPUIQgBCEIAQmLzMAIQhACEIQAhCEAIQmIBB25zep6sg8Eeb/AMzfOTduc3qerIXBHm/8zfOTbQsrw79x3Kriv/Yr3eGWqVbE/wDsV7vDJQwu8vZlrirhPzZ+wfMRpeK+Ep/0z9g+chbmqj3kfc8cFubL2t4jG0U8F+bL2t8zG0Mmuv3Ze5V6Q/8AJHv/AC5apVKR/wDJHv8Ay5agZMjbivJ/FGYQhMSqYJkXFY5KZRWNi5yqOsz3jMStJGdjZVBJPZEuxcK1eocVVFr6Uk/CvWfSd8xb6GyEE05PYsAnoTAEzMjWEIQgBCEIAQhCAEwZmYMAr/CjHmmnF5bh1IzX3fCQuCu0GBFELpymLX3X13RnwowuegSN6693TIXA3DaPU6zYfWZdDoQdPsrutSw13KqSBcgEgdko1XaxOIFfLqLcm/ULb5fSJQ8XgD+1cV1sPcTeTEjA5LyzfIumBrmpTV2Fiwvb5RHwrx5UGll0ddGv1HdaWRKdgAOiI+F+FzUc/Shv3HQyFuaMM48ZX2uReCu0SbUQuigktf09XfLBi6pVGZRcgE23RJwPw1qbVDvY2HYJYGW4h7k4rKq7t8yhJtYjEcfl1/Df+G2+XnBVi6KxFiQDbtlIGAP7VxX8fw8qXumthb0Qzdjslo5V0PYMwWgYh27jGZhhaJ/eVPKb8CdJPp6prlKyKVOLk7GisTjq+Qc3otdj0O43L2CWRFtpIOCo08OtOkCBe6oCdWIBZrdZsCe4yXQxCvmyMGysUaxvZhvU+kXiMbb7mVSabstkboTF4ZpkazMJ5zTN4BmExmEIBmExeYLCAZhITbTpdDZrfh5XxGk8nHk+TTY+k5V+ZvJszFyRLr0wylTuII98j7MwfFUwnV09c1nEVT91F7WZvgAPnDPVP31HYhPzaTZk8TTKTyJBq4AGutbpClT6ddD855/ef8n9KieCrf8AI/8AR/jGVkKqo7DSacZR4xGT8QI+EXNnH+4/9P8AjNbM/wDyP71/xkqmzDjJO4y2fh+Kpqn4QB39MkRGcTUH+43eFM1naFUffHeg/WZcGRjLEwb1GQwA4/junJlt3nX3fKTpXjtiqN4Q9zD6meW4RlQS9PQbyr/qBDpTSu0ZLFQm0r+gz23tIYenm3seSi9LMdwE0bC2eaYNSob1qnKdvko9AGkRYHalOtX/AGitmAGlFcpIA6Wa3Sd0tGE2jSqaJUUnqvyvcdZpySfxNexYlUjFZE9ev4NW2dltW4p6dTi6tGoalNiodblHpsGS4uCtRtxGtj0WNOxWzcaqVUAclquLqCquYFmbi+KsiVUy3sxDMxC5bEG950EtMiSYFWwWEqtWPHJXJZxZxVZKS0v2cAgqreVnB0te5vewittlY0UqNOmayl8HXWvUNYsyVCUKlc7G9Q5SoO4ZmPoN9tC0ApeJwePLXVjxfHk5AGDhf2ErfjOMsU437uUcog3kevgsaaKoy1DUvUL1Q1QqTxaCkFRaqFdCRqxAZCSGzXl9tC0A4/k29+HEf/aj/lCdhhAEdTazVGK0rBFJBqHW5BsQqjq6zNDlL/vGDNp5bA792h06OqVfg5wlS70avIKVagVvukZ2tfqMabR2Q9arx9J1ByZB0ixvmItuax0Ms8PKikqud7jxMVTt5a2y5vKXyevsmDtSgL3rUxl0PLUW7ddJWTwQfyVqjiwppgWsShOYqbbtZNo8HqmiswCioHzK7E210CkWXfMGzaolkpVlbyWU7joQdCLj3zZaIti7CbDVTUD3DgqyW3AG9Ox6bC41jbF4taY11J3KNSe6RcG+0i4nF008phfq3n3CUjhJw6SmSoOZt3F0zoPXqfQSkYrhJXrXGbi1P3U097bzNsKcpbFeriKdPfU6vjOEdJOjszMF9w1MXPwmLeQF7AGPztOc7P6+k9O8ntMsez5v7PbqVljM+yLJTx1d/J+IUfUzzXfEr5RHdlnvZ0mbRmGTW1zdxNL2EVTa7r5XxQf2mRau0OPYIRyBYsFOrdQseiadqvrYbzr2CV3H6d3TMXF1JZU9OpnxYYeHEnFZntb7l3SsraKe7cR3TyRff/3slFwm3npWD/vEHXow9KtLbs7aCVUzK2Zd1zvB/Cw6O2XIVLfDNfg5VSlnXEptv7jnCbTq0vJYkfha7D46j3yz7A2yMQCGXLUW2Zb3BB3MD1Sk1ayqLk/X4Sb9n20uPxVYAWVKYAvvJLan0TTiqVPLmW5awFeo5qEtjoMJgTM5p2whCEAIQhAOBUvP1fbVfzGlt2QSvkkr2H6bpUqXn6vtqv5jS2bLnXaWVHmqbtJ2LDh8dWH3g3rCx94jCjtJ9xp+5voRE9CMaErTgjpU5yJGM2pkQnKVNjq1so0uSSDuAue6ch4VcL3xBZKTEIdGqbmfs/CvUJ0/hNzV/UqflvOL4DYr1aefOijUHMbEG190xowTepOJqtRSXUWCS6M2jZZzOuYWQE5ug2F7D0/pN9HCKAhLixy5ltyluT1+ix7xLkTlVNSZs6WXARLhcFlIUnllrBfQdxv9I+w9MLuJIHokyFEsGzpt23iRTW53mwUdZO6RKGJFNC5HkgGRzX47/UuOSOTSQa21sWPplOrJ3tHf7HXw8IuLnPlX19BTWpFQS3lNqfoIg2jLRjEzX98rW0qTZc1jl3X6OyWqcVBWRzcXVdVuTEGIm/g7i3pYinkawdgrDoIPQRNGIhsfnNL2ifOKqumYYZtSVjqmNpKtC4ABOa9vWP6SN9lPO8T6i+KTNoc3H83iaQ/sp51iPUXxStLuTorxKOoTMxMyidQIQhACEIQDgVLz9X21X8xpbNlyp0vP1fbVfzGls2ZOx5UeZhzMc0IwoRfQjChNEzo0jTwkYDDOSLgI5t1/u3nI6eDqHM1RgQy5SWu2XMOQO23T0TrnCI2w7HqV/A85PsumaoV3f92rZaaE8q4IIIG5yOqRR3Zhi9onl6oWmlF6eZVPGsqtuFirMSNxO+3okhNoIFY087BRZc4Ugg/dPTYdci47DM545zyWVsrKLZiHsUcdDG9vdGD10CqEWxAApIy6k63L9YuW7xLKKMzdQTitGblMM9wAQelfiI3wbX6AA1r2vv6TYxRs7DBU43MeUrEXFjmXQgb9N/xjfBVCGBI6LgDv3RIimSqgz8VTG4vqOvKL5fT0yZjWSkhIF2BC23Zi/kgjokc4YumhysHzA9Knd9Z52i9Rl4uohJUgFlYXYgXUyhVbhKXrsdyhCFaEFfSPMv8ARfUqEG7qCt7EA7vReQdpvYAHe2W6KLgAnxSe1J2Gtly8ogm5Nuvr6NIqxZL+SDplbMN45V726Trab8Nmu73t6lP9R4aso2vrt9BecPxgVAwIUMG5IBC3LaXOraTXgdmha6OpbKrqTdSLarYMd19RJ7ZbKgKtVsVSoNFQEFjn/j3++a8PT/e0UUhgzLULa5lZSMwJ6Qf06punyspUOZF52hzcfzeJpD+yjnWI9mviknFH/T99TxtI32Uc6xHs18UrS7k6K8SjqEzMTMonTCEIQAhCEA4FS8/V9tV/MaWzZkqdLz9X21X8xpbNmTs+VHmoczHNCMaEXUIxoStM6FM0cJLfsz33ZXv/APm84/s+uwHkgqtQOKVjmUqAc69NtLnrnX+EvNn9R/y3nJaVRajq9RtwVSutyosMoPZNVOqovU21qLqRVjy+PRCxPnGLAaMFGdrl2HWBuHokxKykKM16lQtTNUg24v8AFY7jv7pLFVDUB1dVPIYizW6m6wLn3xqhQXYFWIcdFswK/C03ccqywkmL9nUeLIAKg07HMDqysCNAeyMcHWIPJPpy7rAMd890aQzG4BvfXUAE/ppJlCiRcDXNf56x2glYKydmbMOwI5RFme2/Qa/Gb69W5L3UjLbTfodLzyuAO6wI366+6ZqYA5dFFzvB1A3zDjrqbOzSsK8WoI365t3Ruvr26RNXBtlKb8qg7iLm4a+47u+WV8GVGX7pIzC2+3yi/H4RWtodLHfobE2uOkazNYiKRqlg6jdkVevtJg2SkoIBuGYXa/3mPbPWzKqrVFPMobjUfMpazXOqqBoNDJGM2W2ZmSoVLXB0A06tOiK8Bs16eIpHQgVF1HdEq8JLQiGEqwkrnRsXzfvfxNI/2U86xHs18UkYvm/e/jaR/so51iPZr4phLuSwvEo6hMzEzKJ0whCEAIQhAOBUvP1fbVfzGls2ZKnS8/V9tV/MaWzZk7PlR5qHMxzQjGhF1CMaErTOhTI/CTmz+o/gecaoC5nZuEnN39R/y3nHcIu6Up7nRp7DTCJHGFp/974uwax1hFmJmTsJQvHmEwkhbPSWTA0rwDxRwWk9Pg42p0wBPRUGQSVjFYSIsbh7S64uhpulc2koANyB3ybgqmKpxeifvE9dfnG2MrLewN+y5+UVCoeNTS3LXf29UmxBZ8VzfvfxtI32Uc7xHs18UkYrm/e/jaaPsp51ifUXxS4+5OavEo6fMzEzKJ0whCEAIQhAOBUvP1fbVfzGls2ZKnS8/V9tV/MaWzZc7PlR5qHMxzQjGhF1CMaErTOhTNHCPm7+q/5bzk2EoDTo752Dayg0wDqCSCPRlabjwOwbWPFW06GYSlPc6NPY5hhqHUSPdGmGpfxH+n9JeTwMw3RnHY36zXiOC1KnTdlepdVZhqvQCR0SLmdhHgy43P8AARxh8TU/5PcqxfsrAl8OKpds2UG1ltI3BzF1K+JNJ25I6gAdxPV6JOhhqWVatQ/7re5f0m9VJ31HP81vlN67Mt/uP/T+k2DAC3luf5rfKRdE2ZBxWFBH3m7WY/WIcfRRLkhR6TYfMy2Ns2md4LdrMfrFmN4H4Or5VEa9RYfWSmg00tDnu09q0VuDUXsGvyiGlthHr01VSb1FF9AN86DtD7LsO/m6lSmfTZ19xsfjKviPs3xOFqpVDpVpo6sxF1YAEX5J3++bUqVtys5V09h9i+b97+Npo+ynnWJ9RfFN+L5v3v42kf7KedYn1F8U2vuTQvEo6hMzEzKR0whCEAIQhAOCmkyYisrAg8bU0PpdiPgZadly5bd4MUcUc55FQC2cDeOph0iIl4P1qH3Q46GQ/wBp1HdedGGIjKKT0ZxZ4OcJOS1RsoRjQi2k4BseSepuSfcYyoiRJpm6Ca3RnankD1j4TLIkre1PIHafCZZF+kpT3OhT5T1I20vNVPZv4TJMjbS81U9m/hMwNhWdh8xHqCJOBnPX7f7GjzYfMR6n0iLgcf8AWP3+BpmzWmWDEcIaym9qWV6lSimjXUq6pnds1iuu4AdGomv/AOR4jjDTWmjmncOVV8rWdlLK1yEACk2N7nSbjtzCMjB1AtmBQre+Y8rTpvaM9jCk9IPTphFIygZR5IJtfvJPfEqcoq7RhTxNKo7Rd2Ja3CqoQAiISzIo8pvKNEXsGF/OnS/QJsxXCapSDBqV2V1XNlKIb0eN1uxyt0WufjHC8H8KAQMPSAbfyF1sQR0dYB7pITZdFVyCmgXflyi263y0mBvMbM2gtdMy3BBysCLEGwNvcRPO2vMVPV+oknCYRKK5KaqijoUAD4TXtCialNkBsWFhfdAKBjOb97+IzT9lSH9pxJtplUX9N72lio8G6joEqEILtfLdibknTcB33lg2VsynhkyUlyjeesnrJ6TLEqq4eUpxoS42cmTMISuXAhCEAIQhAMWhaZhAPFSmG0IBHUQDIjbKo9CBfVuvhtJ0IWhDSYubZCNbMXIUhgpYkXHX1xgJmEXJCRtpeaqezfwmSZG2l5qp7N/CYBWth8xHqCI+BvPX7f7DHew+Yj1BEnA02xr9v9pmbNa6mjbtDJiKi/xXHfr9Z0TZNDi6NNepAPhKlwioq+LpEEFXygm/4W17NCJdMPVVhdSCN1x6JcxVRypQXocb9MoKGIrP10/vU2iZmJmUDuhCEIB5tMiZhACEIQAhCEAIQhACEIQAhCEAIQhACRtoC9KoB+B/CYQgFH2BtkcUMM9OqlQpdboSGFugre27pmvgfhXGMdijAX3lWA8kjeRCEzuYD3aXBdatYODlU6uvXbq7emWLD0AihVFgBYCEJM6kpJJvY1UsNTpylKK1bN0IQmssBCEIAQhCAEIQgBCEIAQhC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6" descr="http://elearn.univector.net/file.php/5/moddata/resource/2924/achp07_files/t0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785926"/>
            <a:ext cx="3986233" cy="4489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r>
              <a:rPr lang="uk-UA" dirty="0" smtClean="0"/>
              <a:t>Доза випромінювання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Поглинута доза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йонізуючого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випромінювання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це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фізична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величина,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яка чисельно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дорівнює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енергії</a:t>
            </a:r>
          </a:p>
          <a:p>
            <a:pPr>
              <a:buNone/>
            </a:pP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онізуючого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випромінювання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поглинутій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речовиною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одиничної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маси.</a:t>
            </a:r>
          </a:p>
          <a:p>
            <a:pPr>
              <a:buNone/>
            </a:pPr>
            <a:r>
              <a:rPr lang="uk-UA" dirty="0" smtClean="0"/>
              <a:t>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 </a:t>
            </a:r>
            <a:r>
              <a:rPr lang="ru-RU" dirty="0" smtClean="0"/>
              <a:t>– </a:t>
            </a:r>
            <a:r>
              <a:rPr lang="ru-RU" dirty="0" err="1" smtClean="0"/>
              <a:t>поглинена</a:t>
            </a:r>
            <a:r>
              <a:rPr lang="ru-RU" dirty="0" smtClean="0"/>
              <a:t> доза </a:t>
            </a:r>
            <a:r>
              <a:rPr lang="ru-RU" dirty="0" err="1" smtClean="0"/>
              <a:t>випром</a:t>
            </a:r>
            <a:r>
              <a:rPr lang="uk-UA" dirty="0" err="1" smtClean="0"/>
              <a:t>інювання</a:t>
            </a:r>
            <a:r>
              <a:rPr lang="uk-UA" dirty="0" smtClean="0"/>
              <a:t>;</a:t>
            </a:r>
            <a:endParaRPr lang="uk-UA" dirty="0" smtClean="0"/>
          </a:p>
          <a:p>
            <a:pPr>
              <a:buNone/>
            </a:pPr>
            <a:r>
              <a:rPr lang="en-US" dirty="0" smtClean="0"/>
              <a:t>E – </a:t>
            </a:r>
            <a:r>
              <a:rPr lang="uk-UA" dirty="0" smtClean="0"/>
              <a:t>енергія;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m – </a:t>
            </a:r>
            <a:r>
              <a:rPr lang="uk-UA" dirty="0" smtClean="0"/>
              <a:t>маса речовини.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286116" y="3214686"/>
          <a:ext cx="2071702" cy="1783966"/>
        </p:xfrm>
        <a:graphic>
          <a:graphicData uri="http://schemas.openxmlformats.org/presentationml/2006/ole">
            <p:oleObj spid="_x0000_s20482" name="Формула" r:id="rId3" imgW="4572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uk-UA" dirty="0" smtClean="0"/>
              <a:t>Одиниці випромінювання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5143512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Поглинута доза випромінювання вимірюється </a:t>
            </a:r>
            <a:r>
              <a:rPr lang="ru-RU" dirty="0" err="1" smtClean="0"/>
              <a:t>ґ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реях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Ґр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): 1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Ґр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це така доза випромінювання, яка надає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 кг речовини енергію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йонізуючого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випромінювання 1 Дж: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/>
              <a:t>Рад </a:t>
            </a:r>
            <a:r>
              <a:rPr lang="ru-RU" dirty="0" smtClean="0"/>
              <a:t>— </a:t>
            </a:r>
            <a:r>
              <a:rPr lang="ru-RU" dirty="0" err="1" smtClean="0"/>
              <a:t>позасистемна</a:t>
            </a:r>
            <a:r>
              <a:rPr lang="ru-RU" dirty="0" smtClean="0"/>
              <a:t> </a:t>
            </a:r>
            <a:r>
              <a:rPr lang="ru-RU" dirty="0" err="1" smtClean="0"/>
              <a:t>одиниця</a:t>
            </a:r>
            <a:r>
              <a:rPr lang="ru-RU" dirty="0" smtClean="0"/>
              <a:t> </a:t>
            </a:r>
            <a:r>
              <a:rPr lang="ru-RU" dirty="0" err="1" smtClean="0"/>
              <a:t>поглинутої</a:t>
            </a:r>
            <a:r>
              <a:rPr lang="ru-RU" dirty="0" smtClean="0"/>
              <a:t> </a:t>
            </a:r>
            <a:r>
              <a:rPr lang="ru-RU" dirty="0" err="1" smtClean="0"/>
              <a:t>дози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випромінювання</a:t>
            </a:r>
            <a:r>
              <a:rPr lang="ru-RU" dirty="0" smtClean="0"/>
              <a:t>:</a:t>
            </a:r>
          </a:p>
          <a:p>
            <a:pPr algn="ctr">
              <a:buNone/>
            </a:pPr>
            <a:r>
              <a:rPr lang="uk-UA" dirty="0" smtClean="0"/>
              <a:t>   1 рад = 0,01 </a:t>
            </a:r>
            <a:r>
              <a:rPr lang="uk-UA" dirty="0" err="1" smtClean="0"/>
              <a:t>Ґр</a:t>
            </a:r>
            <a:r>
              <a:rPr lang="uk-UA" dirty="0" smtClean="0"/>
              <a:t>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071802" y="3714752"/>
          <a:ext cx="2909725" cy="1065533"/>
        </p:xfrm>
        <a:graphic>
          <a:graphicData uri="http://schemas.openxmlformats.org/presentationml/2006/ole">
            <p:oleObj spid="_x0000_s21506" name="Формула" r:id="rId3" imgW="901440" imgH="330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226</TotalTime>
  <Words>576</Words>
  <Application>Microsoft Office PowerPoint</Application>
  <PresentationFormat>Экран (4:3)</PresentationFormat>
  <Paragraphs>133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Городская</vt:lpstr>
      <vt:lpstr>Microsoft Equation 3.0</vt:lpstr>
      <vt:lpstr>Corel PHOTO-PAINT 12.0 Image</vt:lpstr>
      <vt:lpstr>Дозиметр. Доза випромінювання. Радіоактивний захист людини. </vt:lpstr>
      <vt:lpstr>Дозиметр </vt:lpstr>
      <vt:lpstr>Типи дозиметрів</vt:lpstr>
      <vt:lpstr>Будова дозиметра </vt:lpstr>
      <vt:lpstr>Лічильник Ґейґера- Мюллера</vt:lpstr>
      <vt:lpstr>Камера Вільсона </vt:lpstr>
      <vt:lpstr>Бульбашкова камера </vt:lpstr>
      <vt:lpstr>Доза випромінювання </vt:lpstr>
      <vt:lpstr>Одиниці випромінювання </vt:lpstr>
      <vt:lpstr>Потужність дози випромінювання</vt:lpstr>
      <vt:lpstr>Експозиційна доза випромінювання</vt:lpstr>
      <vt:lpstr>Еквівалентна доза випромінювання</vt:lpstr>
      <vt:lpstr>Гранично припустима доза опромінення </vt:lpstr>
      <vt:lpstr>Радіоактивний захист людини</vt:lpstr>
      <vt:lpstr>Радіоактивний захист людини</vt:lpstr>
      <vt:lpstr>Радіоактивний захист людини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Дозиметр. Доза випромінювання. Радіоактивний захист людини.</dc:title>
  <dc:creator>User</dc:creator>
  <cp:lastModifiedBy>User</cp:lastModifiedBy>
  <cp:revision>20</cp:revision>
  <dcterms:created xsi:type="dcterms:W3CDTF">2015-04-20T13:49:32Z</dcterms:created>
  <dcterms:modified xsi:type="dcterms:W3CDTF">2015-04-20T17:35:37Z</dcterms:modified>
</cp:coreProperties>
</file>