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6" r:id="rId8"/>
    <p:sldId id="262" r:id="rId9"/>
    <p:sldId id="263" r:id="rId10"/>
    <p:sldId id="264" r:id="rId11"/>
    <p:sldId id="277" r:id="rId12"/>
    <p:sldId id="265" r:id="rId13"/>
    <p:sldId id="266" r:id="rId14"/>
    <p:sldId id="267" r:id="rId15"/>
    <p:sldId id="268" r:id="rId16"/>
    <p:sldId id="269" r:id="rId17"/>
    <p:sldId id="270" r:id="rId18"/>
    <p:sldId id="290" r:id="rId19"/>
    <p:sldId id="271" r:id="rId20"/>
    <p:sldId id="272" r:id="rId21"/>
    <p:sldId id="273" r:id="rId22"/>
    <p:sldId id="291" r:id="rId23"/>
    <p:sldId id="298" r:id="rId24"/>
    <p:sldId id="299" r:id="rId25"/>
    <p:sldId id="300" r:id="rId26"/>
    <p:sldId id="301" r:id="rId27"/>
    <p:sldId id="274" r:id="rId28"/>
    <p:sldId id="302" r:id="rId29"/>
    <p:sldId id="303" r:id="rId30"/>
    <p:sldId id="275" r:id="rId31"/>
    <p:sldId id="278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312" r:id="rId40"/>
    <p:sldId id="313" r:id="rId41"/>
    <p:sldId id="288" r:id="rId42"/>
    <p:sldId id="308" r:id="rId43"/>
    <p:sldId id="289" r:id="rId44"/>
    <p:sldId id="310" r:id="rId45"/>
    <p:sldId id="311" r:id="rId46"/>
    <p:sldId id="309" r:id="rId47"/>
    <p:sldId id="304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3" Type="http://schemas.openxmlformats.org/officeDocument/2006/relationships/image" Target="../media/image75.wmf"/><Relationship Id="rId7" Type="http://schemas.openxmlformats.org/officeDocument/2006/relationships/image" Target="../media/image79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6" Type="http://schemas.openxmlformats.org/officeDocument/2006/relationships/image" Target="../media/image78.wmf"/><Relationship Id="rId5" Type="http://schemas.openxmlformats.org/officeDocument/2006/relationships/image" Target="../media/image77.wmf"/><Relationship Id="rId4" Type="http://schemas.openxmlformats.org/officeDocument/2006/relationships/image" Target="../media/image76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image" Target="../media/image84.wmf"/><Relationship Id="rId7" Type="http://schemas.openxmlformats.org/officeDocument/2006/relationships/image" Target="../media/image88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6" Type="http://schemas.openxmlformats.org/officeDocument/2006/relationships/image" Target="../media/image87.wmf"/><Relationship Id="rId5" Type="http://schemas.openxmlformats.org/officeDocument/2006/relationships/image" Target="../media/image86.wmf"/><Relationship Id="rId10" Type="http://schemas.openxmlformats.org/officeDocument/2006/relationships/image" Target="../media/image91.wmf"/><Relationship Id="rId4" Type="http://schemas.openxmlformats.org/officeDocument/2006/relationships/image" Target="../media/image85.wmf"/><Relationship Id="rId9" Type="http://schemas.openxmlformats.org/officeDocument/2006/relationships/image" Target="../media/image9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tags" Target="../tags/tag3.xml"/><Relationship Id="rId7" Type="http://schemas.openxmlformats.org/officeDocument/2006/relationships/image" Target="../media/image3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9.jpeg"/><Relationship Id="rId4" Type="http://schemas.openxmlformats.org/officeDocument/2006/relationships/tags" Target="../tags/tag4.xml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34.jpeg"/><Relationship Id="rId7" Type="http://schemas.openxmlformats.org/officeDocument/2006/relationships/image" Target="../media/image66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24.jpe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2.jpeg"/><Relationship Id="rId7" Type="http://schemas.openxmlformats.org/officeDocument/2006/relationships/oleObject" Target="../embeddings/oleObject6.bin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4.bin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7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oleObject" Target="../embeddings/oleObject20.bin"/><Relationship Id="rId3" Type="http://schemas.openxmlformats.org/officeDocument/2006/relationships/image" Target="../media/image72.jpeg"/><Relationship Id="rId7" Type="http://schemas.openxmlformats.org/officeDocument/2006/relationships/oleObject" Target="../embeddings/oleObject14.bin"/><Relationship Id="rId12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2.bin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1.bin"/><Relationship Id="rId9" Type="http://schemas.openxmlformats.org/officeDocument/2006/relationships/oleObject" Target="../embeddings/oleObject16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755576" y="1196752"/>
            <a:ext cx="8208912" cy="2592288"/>
          </a:xfrm>
          <a:prstGeom prst="roundRect">
            <a:avLst>
              <a:gd name="adj" fmla="val 9541"/>
            </a:avLst>
          </a:prstGeom>
          <a:solidFill>
            <a:schemeClr val="lt1">
              <a:alpha val="7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4400" dirty="0" smtClean="0">
              <a:latin typeface="Mistral" pitchFamily="66" charset="0"/>
            </a:endParaRPr>
          </a:p>
          <a:p>
            <a:pPr algn="ctr"/>
            <a:r>
              <a:rPr lang="uk-UA" sz="4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istral" pitchFamily="66" charset="0"/>
              </a:rPr>
              <a:t>ЗАКОНИ ЗБЕРЕЖЕННЯ В МЕХАНІЦІ</a:t>
            </a:r>
            <a:endParaRPr lang="ru-RU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Mistral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96752"/>
            <a:ext cx="8460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PMingLiU" pitchFamily="18" charset="-120"/>
                <a:ea typeface="PMingLiU" pitchFamily="18" charset="-120"/>
                <a:cs typeface="MV Boli" pitchFamily="2" charset="0"/>
              </a:rPr>
              <a:t>Творчий   проект</a:t>
            </a:r>
            <a:endParaRPr lang="ru-RU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PMingLiU" pitchFamily="18" charset="-120"/>
              <a:ea typeface="PMingLiU" pitchFamily="18" charset="-120"/>
              <a:cs typeface="MV Boli" pitchFamily="2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2" y="5013176"/>
            <a:ext cx="4067944" cy="1152128"/>
          </a:xfrm>
          <a:prstGeom prst="roundRect">
            <a:avLst>
              <a:gd name="adj" fmla="val 9541"/>
            </a:avLst>
          </a:prstGeom>
          <a:solidFill>
            <a:schemeClr val="lt1">
              <a:alpha val="7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67544" y="5085184"/>
            <a:ext cx="370790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  <a:ea typeface="Verdana" pitchFamily="34" charset="0"/>
                <a:cs typeface="Verdana" pitchFamily="34" charset="0"/>
              </a:rPr>
              <a:t>учениці 10-А класу</a:t>
            </a:r>
            <a:b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  <a:ea typeface="Verdana" pitchFamily="34" charset="0"/>
                <a:cs typeface="Verdana" pitchFamily="34" charset="0"/>
              </a:rPr>
            </a:br>
            <a:r>
              <a:rPr lang="uk-UA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  <a:ea typeface="Verdana" pitchFamily="34" charset="0"/>
                <a:cs typeface="Verdana" pitchFamily="34" charset="0"/>
              </a:rPr>
              <a:t>Великокринківської</a:t>
            </a:r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  <a:ea typeface="Verdana" pitchFamily="34" charset="0"/>
                <a:cs typeface="Verdana" pitchFamily="34" charset="0"/>
              </a:rPr>
              <a:t> ЗОШ</a:t>
            </a:r>
            <a:b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  <a:ea typeface="Verdana" pitchFamily="34" charset="0"/>
                <a:cs typeface="Verdana" pitchFamily="34" charset="0"/>
              </a:rPr>
            </a:br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  <a:ea typeface="Verdana" pitchFamily="34" charset="0"/>
                <a:cs typeface="Verdana" pitchFamily="34" charset="0"/>
              </a:rPr>
              <a:t>Попової </a:t>
            </a:r>
            <a:r>
              <a:rPr lang="uk-UA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  <a:ea typeface="Verdana" pitchFamily="34" charset="0"/>
                <a:cs typeface="Verdana" pitchFamily="34" charset="0"/>
              </a:rPr>
              <a:t>Каріни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730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C:\Users\Ярослав\Desktop\закони збереження в механіці\картинки\efc28d847d_215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713152"/>
            <a:ext cx="3600400" cy="2144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1" name="Picture 5" descr="C:\Users\Ярослав\Desktop\закони збереження в механіці\картинки\Proton_Zvez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4456" y="2996952"/>
            <a:ext cx="2559544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C:\Users\Ярослав\Desktop\закони збереження в механіці\картинки\Рисунок4.jpg"/>
          <p:cNvPicPr>
            <a:picLocks noChangeAspect="1" noChangeArrowheads="1"/>
          </p:cNvPicPr>
          <p:nvPr/>
        </p:nvPicPr>
        <p:blipFill>
          <a:blip r:embed="rId4" cstate="print"/>
          <a:srcRect r="17816"/>
          <a:stretch>
            <a:fillRect/>
          </a:stretch>
        </p:blipFill>
        <p:spPr bwMode="auto">
          <a:xfrm>
            <a:off x="4067944" y="2780928"/>
            <a:ext cx="2371147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 descr="C:\Users\Ярослав\Desktop\закони збереження в механіці\картинки\1365319321_mm-3-art_space_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-104642"/>
            <a:ext cx="4139952" cy="3134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8" name="Picture 2" descr="C:\Users\Ярослав\Desktop\закони збереження в механіці\картинки\296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348880"/>
            <a:ext cx="3600400" cy="2365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67544" y="0"/>
            <a:ext cx="79208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Реактивний рух </a:t>
            </a:r>
            <a:r>
              <a:rPr lang="uk-UA" sz="3200" dirty="0" smtClean="0">
                <a:solidFill>
                  <a:schemeClr val="bg1"/>
                </a:solidFill>
                <a:latin typeface="Segoe Print" pitchFamily="2" charset="0"/>
              </a:rPr>
              <a:t>-  </a:t>
            </a:r>
            <a:r>
              <a:rPr lang="uk-UA" sz="2800" dirty="0" smtClean="0">
                <a:solidFill>
                  <a:schemeClr val="bg1"/>
                </a:solidFill>
                <a:latin typeface="Segoe Print" pitchFamily="2" charset="0"/>
              </a:rPr>
              <a:t>це рух,що виникає внаслідок відділення з певною швидкістю від тіла якоїсь частини</a:t>
            </a:r>
            <a:endParaRPr lang="ru-RU" sz="2800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556792"/>
            <a:ext cx="7848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egoe Print" pitchFamily="2" charset="0"/>
              </a:rPr>
              <a:t>Ракета</a:t>
            </a:r>
            <a:r>
              <a:rPr lang="uk-UA" sz="3200" dirty="0" smtClean="0">
                <a:solidFill>
                  <a:schemeClr val="bg1"/>
                </a:solidFill>
                <a:latin typeface="Segoe Print" pitchFamily="2" charset="0"/>
              </a:rPr>
              <a:t> -</a:t>
            </a:r>
            <a:r>
              <a:rPr lang="uk-UA" sz="2800" dirty="0" smtClean="0">
                <a:solidFill>
                  <a:schemeClr val="bg1"/>
                </a:solidFill>
                <a:latin typeface="Segoe Print" pitchFamily="2" charset="0"/>
              </a:rPr>
              <a:t>  літальний апарат,який переміщується в просторі завдяки реактивній тязі,що виникає внаслідок відкидання ракетою частин власної маси</a:t>
            </a:r>
            <a:endParaRPr lang="ru-RU" sz="2800" dirty="0">
              <a:solidFill>
                <a:schemeClr val="bg1"/>
              </a:solidFill>
              <a:latin typeface="Segoe Print" pitchFamily="2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6322714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Segoe Print" pitchFamily="2" charset="0"/>
              </a:rPr>
              <a:t>Механічна робота.</a:t>
            </a:r>
            <a:br>
              <a:rPr lang="uk-UA" sz="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Segoe Print" pitchFamily="2" charset="0"/>
              </a:rPr>
            </a:br>
            <a:r>
              <a:rPr lang="uk-UA" sz="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Segoe Print" pitchFamily="2" charset="0"/>
              </a:rPr>
              <a:t>Потужність</a:t>
            </a:r>
            <a:endParaRPr lang="ru-RU" sz="6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620688"/>
            <a:ext cx="424847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Механічна робота </a:t>
            </a:r>
            <a:r>
              <a:rPr lang="uk-UA" sz="28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– це фізична величина,яка дорівнює добутку модуля сили на модуль переміщення,що його здійснює тіло під дією цієї,і на косинус кута між вектором сили та вектором переміщення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23520" y="620688"/>
            <a:ext cx="43204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Потужність</a:t>
            </a:r>
            <a:r>
              <a:rPr lang="uk-UA" sz="32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3000" dirty="0" smtClean="0">
                <a:solidFill>
                  <a:schemeClr val="bg1">
                    <a:lumMod val="95000"/>
                  </a:schemeClr>
                </a:solidFill>
                <a:latin typeface="Monotype Corsiva" pitchFamily="66" charset="0"/>
              </a:rPr>
              <a:t>-  це фізична величина,яка характеризує швидкість виконання роботи й дорівнює відношенню роботи до проміжку часу,за який вона виконана.</a:t>
            </a:r>
            <a:endParaRPr lang="ru-RU" sz="3000" dirty="0">
              <a:solidFill>
                <a:schemeClr val="bg1">
                  <a:lumMod val="9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3554" name="Picture 2" descr="C:\Users\Ярослав\Desktop\img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437112"/>
            <a:ext cx="2811924" cy="2106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5" name="Picture 3" descr="C:\Users\Ярослав\Desktop\imвg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365104"/>
            <a:ext cx="2762386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AG00038_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9635" y="5412710"/>
            <a:ext cx="2264365" cy="14452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опия Scan1000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365104"/>
            <a:ext cx="5256584" cy="2289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Scan1000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16632"/>
            <a:ext cx="3223810" cy="3533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556792"/>
            <a:ext cx="8373616" cy="36004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15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Segoe Script" pitchFamily="34" charset="0"/>
              </a:rPr>
              <a:t>Енергія</a:t>
            </a:r>
            <a:endParaRPr lang="ru-RU" sz="15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Segoe Script" pitchFamily="34" charset="0"/>
            </a:endParaRPr>
          </a:p>
        </p:txBody>
      </p:sp>
      <p:pic>
        <p:nvPicPr>
          <p:cNvPr id="6" name="Picture 6" descr="http://i24.piczo.com/view/8/0/0/d/r/w/7/c/4/o/9/img/i15815810_2977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28184" y="4365104"/>
            <a:ext cx="2426317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http://s2.rimg.info/66d48b0c7049343e11171f8809a14b75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07504" y="332656"/>
            <a:ext cx="4585697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C:\Users\Ярослав\Desktop\закони збереження в механіці\картинки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071161" y="4797152"/>
            <a:ext cx="2072839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8576" y="1196752"/>
            <a:ext cx="6645424" cy="1152128"/>
          </a:xfrm>
        </p:spPr>
        <p:txBody>
          <a:bodyPr>
            <a:noAutofit/>
          </a:bodyPr>
          <a:lstStyle/>
          <a:p>
            <a:r>
              <a:rPr lang="uk-UA" sz="80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Механічна енергія </a:t>
            </a:r>
            <a:endParaRPr lang="ru-RU" sz="8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3717032"/>
            <a:ext cx="813690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Механічна енергія </a:t>
            </a:r>
            <a:r>
              <a:rPr lang="en-US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</a:t>
            </a:r>
            <a:r>
              <a:rPr lang="uk-UA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uk-UA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</a:t>
            </a:r>
            <a:r>
              <a:rPr lang="uk-U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 фізична величина, яка характеризує здатність тіла виконати роботу.</a:t>
            </a:r>
          </a:p>
          <a:p>
            <a:endParaRPr lang="ru-RU" dirty="0"/>
          </a:p>
        </p:txBody>
      </p:sp>
      <p:pic>
        <p:nvPicPr>
          <p:cNvPr id="24579" name="Picture 3" descr="C:\Users\Ярослав\Desktop\закони збереження в механіці\картинки\Proton_Zvez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0"/>
            <a:ext cx="2627784" cy="3826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293096"/>
            <a:ext cx="8229600" cy="1935088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Кінетична енергія. Потенціальна енергія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Picture 2" descr="http://en-port.ucoz.ru/EnergyLaw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7584" y="476672"/>
            <a:ext cx="7072362" cy="34591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780928"/>
            <a:ext cx="1730115" cy="215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340768"/>
            <a:ext cx="828092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Кінетична енергія </a:t>
            </a:r>
            <a:r>
              <a:rPr lang="uk-UA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– </a:t>
            </a:r>
            <a: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це фізична величина,яка характеризує тіло,що рухається,і дорівнює половині добутку маси тіла на квадрат швидкості його руху.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uk-UA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Кінетична енергія</a:t>
            </a:r>
            <a:endParaRPr lang="ru-RU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Рисунок 4" descr="sc.bmp"/>
          <p:cNvPicPr>
            <a:picLocks noChangeAspect="1"/>
          </p:cNvPicPr>
          <p:nvPr/>
        </p:nvPicPr>
        <p:blipFill>
          <a:blip r:embed="rId3" cstate="print"/>
          <a:srcRect l="15108" r="14390"/>
          <a:stretch>
            <a:fillRect/>
          </a:stretch>
        </p:blipFill>
        <p:spPr>
          <a:xfrm>
            <a:off x="3131840" y="2924944"/>
            <a:ext cx="2414597" cy="1123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9512" y="4077072"/>
            <a:ext cx="7992888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Теорема про кінетичну енергію: </a:t>
            </a:r>
            <a: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робота рівнодійної всіх сил, які діють на тіло дорівнює зміні кінетичної енергії тіла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3249" name="Picture 1" descr="C:\Users\Ярослав\Desktop\Рисунок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5733256"/>
            <a:ext cx="5867646" cy="864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F:\Сайты\Мой сайт\Физика\Гиф-анимации\Всемирное тяготение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116632" y="2897560"/>
            <a:ext cx="3960440" cy="39604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700808"/>
          </a:xfrm>
        </p:spPr>
        <p:txBody>
          <a:bodyPr>
            <a:no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r>
              <a:rPr lang="uk-UA" sz="72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Потенціальна енергія</a:t>
            </a:r>
            <a:endParaRPr lang="ru-RU" sz="7200" b="1" dirty="0">
              <a:ln/>
              <a:solidFill>
                <a:schemeClr val="accent5">
                  <a:tint val="50000"/>
                  <a:satMod val="18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772816"/>
            <a:ext cx="80648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Потенціальна енергія – </a:t>
            </a:r>
            <a:r>
              <a:rPr lang="uk-UA" sz="2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це енергія,яку має тіло внаслідок взаємодії з іншими тілами або внаслідок взаємодії частин тіла між собою</a:t>
            </a:r>
            <a:endParaRPr lang="ru-RU" sz="2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5602" name="Picture 2" descr="C:\Users\Ярослав\Desktop\imмg016.jpg"/>
          <p:cNvPicPr>
            <a:picLocks noChangeAspect="1" noChangeArrowheads="1"/>
          </p:cNvPicPr>
          <p:nvPr/>
        </p:nvPicPr>
        <p:blipFill>
          <a:blip r:embed="rId3" cstate="print"/>
          <a:srcRect l="12807" r="20600"/>
          <a:stretch>
            <a:fillRect/>
          </a:stretch>
        </p:blipFill>
        <p:spPr bwMode="auto">
          <a:xfrm>
            <a:off x="6732240" y="2564904"/>
            <a:ext cx="2273395" cy="1224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367136" y="3789040"/>
            <a:ext cx="777686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Теорема про потенціальну енергію: 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Робота всіх консервативних сил,які діють на тіло, дорівнює зміні потенціальної енергії тіла,взятій із протилежним знаком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5603" name="Picture 3" descr="C:\Users\Ярослав\Desktop\imамg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5157192"/>
            <a:ext cx="5465781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116632"/>
            <a:ext cx="8784976" cy="3744416"/>
          </a:xfrm>
          <a:prstGeom prst="roundRect">
            <a:avLst>
              <a:gd name="adj" fmla="val 9541"/>
            </a:avLst>
          </a:prstGeom>
          <a:solidFill>
            <a:schemeClr val="lt1">
              <a:alpha val="7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uk-UA" sz="4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uk-UA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Кінетична і потенціальна енергії  тіл можуть змінюватись з часом, але в замкненій системі їх сума залишається сталою.</a:t>
            </a:r>
            <a:endParaRPr lang="ru-RU" sz="4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uk-UA" sz="4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istral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8272463" cy="2586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Ярослав\Desktop\закони збереження в механіці\картинки\Рисунок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283152" cy="5229200"/>
          </a:xfrm>
        </p:spPr>
        <p:txBody>
          <a:bodyPr>
            <a:normAutofit/>
          </a:bodyPr>
          <a:lstStyle/>
          <a:p>
            <a:r>
              <a:rPr lang="uk-UA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Закон збереження повної механічної енергії</a:t>
            </a:r>
            <a:endParaRPr lang="ru-RU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Ярослав\Desktop\fony_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7884368" cy="56607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2411760" y="6021288"/>
            <a:ext cx="4067944" cy="836712"/>
          </a:xfrm>
          <a:prstGeom prst="roundRect">
            <a:avLst>
              <a:gd name="adj" fmla="val 9541"/>
            </a:avLst>
          </a:prstGeom>
          <a:solidFill>
            <a:schemeClr val="lt1">
              <a:alpha val="7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6021288"/>
            <a:ext cx="4618856" cy="836712"/>
          </a:xfrm>
        </p:spPr>
        <p:txBody>
          <a:bodyPr/>
          <a:lstStyle/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dobe Song Std L" pitchFamily="18" charset="-128"/>
                <a:ea typeface="Adobe Song Std L" pitchFamily="18" charset="-128"/>
              </a:rPr>
              <a:t>Емблема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dobe Song Std L" pitchFamily="18" charset="-128"/>
              <a:ea typeface="Adobe Song Std L" pitchFamily="18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404664"/>
            <a:ext cx="2267744" cy="2784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3606960"/>
            <a:ext cx="1944216" cy="3251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79512" y="188640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Повна механічна енергія системи тіл – </a:t>
            </a:r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сума кінетичної і потенціальної енергії системи</a:t>
            </a: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132856"/>
            <a:ext cx="77048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Закон збереження повної механічної енергії: </a:t>
            </a:r>
          </a:p>
          <a:p>
            <a:r>
              <a:rPr lang="uk-UA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У замкненій системі тіл,які взаємодіють тільки консервативними силами,повна механічна енергія залишається незмінною(зберігається) </a:t>
            </a:r>
            <a:endParaRPr lang="ru-RU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611560" y="5085184"/>
            <a:ext cx="5328592" cy="1772816"/>
            <a:chOff x="795" y="1752"/>
            <a:chExt cx="4172" cy="1587"/>
          </a:xfrm>
        </p:grpSpPr>
        <p:pic>
          <p:nvPicPr>
            <p:cNvPr id="12" name="Picture 4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95" y="1752"/>
              <a:ext cx="2563" cy="1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449" y="1752"/>
              <a:ext cx="1518" cy="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652" name="Picture 4" descr="C:\Users\Ярослав\Desktop\img01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39752" y="1268760"/>
            <a:ext cx="2847075" cy="885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3" name="Picture 5" descr="C:\Users\Ярослав\Desktop\img022.jpg"/>
          <p:cNvPicPr>
            <a:picLocks noChangeAspect="1" noChangeArrowheads="1"/>
          </p:cNvPicPr>
          <p:nvPr/>
        </p:nvPicPr>
        <p:blipFill>
          <a:blip r:embed="rId11" cstate="print"/>
          <a:srcRect l="6515" t="7692" r="2274"/>
          <a:stretch>
            <a:fillRect/>
          </a:stretch>
        </p:blipFill>
        <p:spPr bwMode="auto">
          <a:xfrm>
            <a:off x="1835696" y="3861048"/>
            <a:ext cx="4032448" cy="864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C:\Documents and Settings\LG\Рабочий стол\физмат\clip_image014.jpg"/>
          <p:cNvPicPr>
            <a:picLocks noChangeAspect="1" noChangeArrowheads="1"/>
          </p:cNvPicPr>
          <p:nvPr/>
        </p:nvPicPr>
        <p:blipFill>
          <a:blip r:embed="rId2" cstate="print">
            <a:lum bright="-36000"/>
          </a:blip>
          <a:srcRect t="30841" r="28323"/>
          <a:stretch>
            <a:fillRect/>
          </a:stretch>
        </p:blipFill>
        <p:spPr>
          <a:xfrm>
            <a:off x="2123728" y="3789040"/>
            <a:ext cx="4104456" cy="2962753"/>
          </a:xfrm>
          <a:prstGeom prst="rect">
            <a:avLst/>
          </a:prstGeom>
          <a:noFill/>
          <a:ln/>
        </p:spPr>
      </p:pic>
      <p:pic>
        <p:nvPicPr>
          <p:cNvPr id="5" name="Picture 3" descr="C:\Documents and Settings\Admin\Рабочий стол\Billard_3D_Deluxe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1290" y="188640"/>
            <a:ext cx="4407952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" name="Picture 2" descr="C:\Documents and Settings\Admin\Рабочий стол\momentum logo may 09.gif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512" y="116632"/>
            <a:ext cx="4047058" cy="3528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625070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Пружний і абсолютно </a:t>
            </a:r>
            <a:r>
              <a:rPr lang="uk-UA" sz="9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непружний</a:t>
            </a:r>
            <a:r>
              <a:rPr lang="uk-UA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удари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0"/>
            <a:ext cx="5410944" cy="1143000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Пружний удар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196752"/>
            <a:ext cx="828092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1">
                    <a:lumMod val="95000"/>
                  </a:schemeClr>
                </a:solidFill>
                <a:latin typeface="Segoe Print" pitchFamily="2" charset="0"/>
              </a:rPr>
              <a:t>Пружний удар – </a:t>
            </a:r>
            <a:r>
              <a:rPr lang="uk-UA" sz="2400" dirty="0" smtClean="0">
                <a:solidFill>
                  <a:schemeClr val="bg1">
                    <a:lumMod val="95000"/>
                  </a:schemeClr>
                </a:solidFill>
                <a:latin typeface="Segoe Print" pitchFamily="2" charset="0"/>
              </a:rPr>
              <a:t>зіткнення тіл,за якого деформація тіл виявляється оборотною,тобто повністю зникає після припинення взаємодії.</a:t>
            </a:r>
          </a:p>
          <a:p>
            <a:r>
              <a:rPr lang="uk-UA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Приклади: зіткнення більярдних куль, атомних ядер і елементарних частинок.</a:t>
            </a:r>
            <a:endParaRPr lang="ru-RU" sz="2400" b="1" i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onotype Corsiva" pitchFamily="66" charset="0"/>
            </a:endParaRPr>
          </a:p>
          <a:p>
            <a:endParaRPr lang="uk-UA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ru-RU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3" descr="C:\Documents and Settings\Admin\Рабочий стол\Billard_3D_Deluxe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284984"/>
            <a:ext cx="4213225" cy="3097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6" name="Picture 4" descr="C:\Documents and Settings\Admin\Рабочий стол\000021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16016" y="3284984"/>
            <a:ext cx="4194051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1290"/>
            <a:ext cx="9144000" cy="830997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Пружна взаємодія</a:t>
            </a:r>
            <a:endParaRPr lang="ru-RU" sz="4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950" y="1504950"/>
            <a:ext cx="8928100" cy="13319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616200" y="1851025"/>
            <a:ext cx="503238" cy="504825"/>
          </a:xfrm>
          <a:prstGeom prst="ellipse">
            <a:avLst/>
          </a:prstGeom>
          <a:solidFill>
            <a:srgbClr val="0070C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481513" y="1922463"/>
            <a:ext cx="360362" cy="360362"/>
          </a:xfrm>
          <a:prstGeom prst="ellipse">
            <a:avLst/>
          </a:prstGeom>
          <a:solidFill>
            <a:srgbClr val="0070C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0" name="Прямая со стрелкой 9"/>
          <p:cNvCxnSpPr>
            <a:stCxn id="7" idx="6"/>
          </p:cNvCxnSpPr>
          <p:nvPr/>
        </p:nvCxnSpPr>
        <p:spPr>
          <a:xfrm>
            <a:off x="3119438" y="2103438"/>
            <a:ext cx="1241425" cy="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3" name="TextBox 11"/>
          <p:cNvSpPr txBox="1">
            <a:spLocks noChangeArrowheads="1"/>
          </p:cNvSpPr>
          <p:nvPr/>
        </p:nvSpPr>
        <p:spPr bwMode="auto">
          <a:xfrm>
            <a:off x="760413" y="1778000"/>
            <a:ext cx="1500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i="1" dirty="0"/>
              <a:t>m</a:t>
            </a:r>
            <a:r>
              <a:rPr lang="en-US" sz="2800" b="1" i="1" baseline="-25000" dirty="0"/>
              <a:t>1</a:t>
            </a:r>
            <a:r>
              <a:rPr lang="en-US" sz="2800" b="1" i="1" dirty="0"/>
              <a:t> &gt; m</a:t>
            </a:r>
            <a:r>
              <a:rPr lang="en-US" sz="2800" b="1" i="1" baseline="-25000" dirty="0"/>
              <a:t>2</a:t>
            </a:r>
            <a:endParaRPr lang="ru-RU" sz="2800" b="1" i="1" baseline="-25000" dirty="0"/>
          </a:p>
        </p:txBody>
      </p:sp>
      <p:sp>
        <p:nvSpPr>
          <p:cNvPr id="21514" name="TextBox 12"/>
          <p:cNvSpPr txBox="1">
            <a:spLocks noChangeArrowheads="1"/>
          </p:cNvSpPr>
          <p:nvPr/>
        </p:nvSpPr>
        <p:spPr bwMode="auto">
          <a:xfrm>
            <a:off x="3230563" y="1517650"/>
            <a:ext cx="6873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v</a:t>
            </a:r>
            <a:r>
              <a:rPr lang="en-US" sz="3200" b="1" i="1" baseline="-25000"/>
              <a:t>01</a:t>
            </a:r>
            <a:endParaRPr lang="ru-RU" sz="3200" b="1" i="1" baseline="-2500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5588" y="1870075"/>
            <a:ext cx="433387" cy="4318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</a:rPr>
              <a:t>A</a:t>
            </a:r>
            <a:endParaRPr lang="ru-RU" sz="3600" b="1" dirty="0">
              <a:solidFill>
                <a:srgbClr val="C00000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260600" y="1504950"/>
            <a:ext cx="0" cy="1331913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297488" y="1504950"/>
            <a:ext cx="0" cy="1331913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5475288" y="1851025"/>
            <a:ext cx="504825" cy="504825"/>
          </a:xfrm>
          <a:prstGeom prst="ellipse">
            <a:avLst/>
          </a:prstGeom>
          <a:solidFill>
            <a:srgbClr val="0070C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027863" y="1901825"/>
            <a:ext cx="360362" cy="360363"/>
          </a:xfrm>
          <a:prstGeom prst="ellipse">
            <a:avLst/>
          </a:prstGeom>
          <a:solidFill>
            <a:srgbClr val="0070C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0" name="Прямая со стрелкой 19"/>
          <p:cNvCxnSpPr>
            <a:stCxn id="18" idx="6"/>
          </p:cNvCxnSpPr>
          <p:nvPr/>
        </p:nvCxnSpPr>
        <p:spPr>
          <a:xfrm flipV="1">
            <a:off x="5980113" y="2085975"/>
            <a:ext cx="757237" cy="17463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1" name="TextBox 20"/>
          <p:cNvSpPr txBox="1">
            <a:spLocks noChangeArrowheads="1"/>
          </p:cNvSpPr>
          <p:nvPr/>
        </p:nvSpPr>
        <p:spPr bwMode="auto">
          <a:xfrm>
            <a:off x="5980113" y="1504950"/>
            <a:ext cx="685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v</a:t>
            </a:r>
            <a:r>
              <a:rPr lang="en-US" sz="3200" b="1" i="1" baseline="-25000"/>
              <a:t>1</a:t>
            </a:r>
            <a:endParaRPr lang="ru-RU" sz="3200" b="1" i="1" baseline="-25000"/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7388225" y="2098675"/>
            <a:ext cx="1149350" cy="4763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3" name="TextBox 28"/>
          <p:cNvSpPr txBox="1">
            <a:spLocks noChangeArrowheads="1"/>
          </p:cNvSpPr>
          <p:nvPr/>
        </p:nvSpPr>
        <p:spPr bwMode="auto">
          <a:xfrm>
            <a:off x="7529513" y="1504950"/>
            <a:ext cx="6873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v</a:t>
            </a:r>
            <a:r>
              <a:rPr lang="en-US" sz="3200" b="1" i="1" baseline="-25000"/>
              <a:t>2</a:t>
            </a:r>
            <a:endParaRPr lang="ru-RU" sz="3200" b="1" i="1" baseline="-25000"/>
          </a:p>
        </p:txBody>
      </p:sp>
      <p:sp>
        <p:nvSpPr>
          <p:cNvPr id="21524" name="TextBox 29"/>
          <p:cNvSpPr txBox="1">
            <a:spLocks noChangeArrowheads="1"/>
          </p:cNvSpPr>
          <p:nvPr/>
        </p:nvSpPr>
        <p:spPr bwMode="auto">
          <a:xfrm>
            <a:off x="2544763" y="2252663"/>
            <a:ext cx="6873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m</a:t>
            </a:r>
            <a:r>
              <a:rPr lang="en-US" sz="3200" b="1" i="1" baseline="-25000"/>
              <a:t>1</a:t>
            </a:r>
            <a:endParaRPr lang="ru-RU" sz="3200" b="1" i="1" baseline="-25000"/>
          </a:p>
        </p:txBody>
      </p:sp>
      <p:sp>
        <p:nvSpPr>
          <p:cNvPr id="21525" name="TextBox 30"/>
          <p:cNvSpPr txBox="1">
            <a:spLocks noChangeArrowheads="1"/>
          </p:cNvSpPr>
          <p:nvPr/>
        </p:nvSpPr>
        <p:spPr bwMode="auto">
          <a:xfrm>
            <a:off x="4381500" y="2252663"/>
            <a:ext cx="687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m</a:t>
            </a:r>
            <a:r>
              <a:rPr lang="en-US" sz="3200" b="1" i="1" baseline="-25000"/>
              <a:t>2</a:t>
            </a:r>
            <a:endParaRPr lang="ru-RU" sz="3200" b="1" i="1" baseline="-25000"/>
          </a:p>
        </p:txBody>
      </p:sp>
      <p:sp>
        <p:nvSpPr>
          <p:cNvPr id="21526" name="TextBox 31"/>
          <p:cNvSpPr txBox="1">
            <a:spLocks noChangeArrowheads="1"/>
          </p:cNvSpPr>
          <p:nvPr/>
        </p:nvSpPr>
        <p:spPr bwMode="auto">
          <a:xfrm>
            <a:off x="5475288" y="2262188"/>
            <a:ext cx="6873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m</a:t>
            </a:r>
            <a:r>
              <a:rPr lang="en-US" sz="3200" b="1" i="1" baseline="-25000"/>
              <a:t>1</a:t>
            </a:r>
            <a:endParaRPr lang="ru-RU" sz="3200" b="1" i="1" baseline="-25000"/>
          </a:p>
        </p:txBody>
      </p:sp>
      <p:sp>
        <p:nvSpPr>
          <p:cNvPr id="21527" name="TextBox 32"/>
          <p:cNvSpPr txBox="1">
            <a:spLocks noChangeArrowheads="1"/>
          </p:cNvSpPr>
          <p:nvPr/>
        </p:nvSpPr>
        <p:spPr bwMode="auto">
          <a:xfrm>
            <a:off x="6945313" y="2265363"/>
            <a:ext cx="6873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m</a:t>
            </a:r>
            <a:r>
              <a:rPr lang="en-US" sz="3200" b="1" i="1" baseline="-25000"/>
              <a:t>2</a:t>
            </a:r>
            <a:endParaRPr lang="ru-RU" sz="3200" b="1" i="1" baseline="-2500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171700" y="1123950"/>
            <a:ext cx="6864350" cy="320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5297488" y="1123950"/>
            <a:ext cx="0" cy="32067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30" name="TextBox 38"/>
          <p:cNvSpPr txBox="1">
            <a:spLocks noChangeArrowheads="1"/>
          </p:cNvSpPr>
          <p:nvPr/>
        </p:nvSpPr>
        <p:spPr bwMode="auto">
          <a:xfrm>
            <a:off x="2260600" y="1123950"/>
            <a:ext cx="2963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 i="1">
                <a:solidFill>
                  <a:srgbClr val="002060"/>
                </a:solidFill>
              </a:rPr>
              <a:t>До зіткнення</a:t>
            </a:r>
            <a:endParaRPr lang="ru-RU" b="1" i="1">
              <a:solidFill>
                <a:srgbClr val="002060"/>
              </a:solidFill>
            </a:endParaRPr>
          </a:p>
        </p:txBody>
      </p:sp>
      <p:sp>
        <p:nvSpPr>
          <p:cNvPr id="21531" name="TextBox 39"/>
          <p:cNvSpPr txBox="1">
            <a:spLocks noChangeArrowheads="1"/>
          </p:cNvSpPr>
          <p:nvPr/>
        </p:nvSpPr>
        <p:spPr bwMode="auto">
          <a:xfrm>
            <a:off x="5322888" y="1100138"/>
            <a:ext cx="36464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 i="1" dirty="0">
                <a:solidFill>
                  <a:srgbClr val="002060"/>
                </a:solidFill>
              </a:rPr>
              <a:t>Після зіткнення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102" name="Скругленный прямоугольник 101"/>
          <p:cNvSpPr/>
          <p:nvPr/>
        </p:nvSpPr>
        <p:spPr>
          <a:xfrm>
            <a:off x="107950" y="2965450"/>
            <a:ext cx="8928100" cy="1008063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en-US" sz="5400" b="1" i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  <a:r>
              <a:rPr lang="en-US" sz="5400" b="1" i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01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= m</a:t>
            </a:r>
            <a:r>
              <a:rPr lang="en-US" sz="5400" b="1" i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  <a:r>
              <a:rPr lang="en-US" sz="5400" b="1" i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+ m</a:t>
            </a:r>
            <a:r>
              <a:rPr lang="en-US" sz="5400" b="1" i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  <a:r>
              <a:rPr lang="en-US" sz="5400" b="1" i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ru-RU" sz="5400" b="1" i="1" baseline="-25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720725" y="4346575"/>
            <a:ext cx="1898650" cy="2124075"/>
            <a:chOff x="2064" y="1008"/>
            <a:chExt cx="722" cy="872"/>
          </a:xfrm>
        </p:grpSpPr>
        <p:sp>
          <p:nvSpPr>
            <p:cNvPr id="21565" name="Oval 41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21579" name="Picture 43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80" name="Oval 44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2">
                  <a:alpha val="50195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21581" name="Picture 45" descr="light_shadow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46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9" name="Group 47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21589" name="AutoShape 48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1590" name="AutoShape 49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1591" name="AutoShape 50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1592" name="AutoShape 51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1" name="Group 52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21585" name="AutoShape 53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1586" name="AutoShape 54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1587" name="AutoShape 55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1588" name="AutoShape 56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2" name="Group 57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3" name="Group 5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1575" name="AutoShape 59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576" name="AutoShape 60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577" name="AutoShape 61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578" name="AutoShape 62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5" name="Group 6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1571" name="AutoShape 64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572" name="AutoShape 65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573" name="AutoShape 66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574" name="AutoShape 67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21568" name="Rectangle 68"/>
            <p:cNvSpPr>
              <a:spLocks noChangeArrowheads="1"/>
            </p:cNvSpPr>
            <p:nvPr/>
          </p:nvSpPr>
          <p:spPr bwMode="gray">
            <a:xfrm>
              <a:off x="2286" y="1273"/>
              <a:ext cx="279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m</a:t>
              </a:r>
              <a:r>
                <a:rPr lang="en-US" sz="1600" b="1" baseline="-25000">
                  <a:solidFill>
                    <a:srgbClr val="000000"/>
                  </a:solidFill>
                  <a:latin typeface="Arial" charset="0"/>
                </a:rPr>
                <a:t>1</a:t>
              </a:r>
            </a:p>
          </p:txBody>
        </p:sp>
      </p:grpSp>
      <p:grpSp>
        <p:nvGrpSpPr>
          <p:cNvPr id="21" name="Group 69"/>
          <p:cNvGrpSpPr>
            <a:grpSpLocks/>
          </p:cNvGrpSpPr>
          <p:nvPr/>
        </p:nvGrpSpPr>
        <p:grpSpPr bwMode="auto">
          <a:xfrm>
            <a:off x="3946525" y="4551363"/>
            <a:ext cx="1357313" cy="1652587"/>
            <a:chOff x="2064" y="1008"/>
            <a:chExt cx="722" cy="872"/>
          </a:xfrm>
        </p:grpSpPr>
        <p:sp>
          <p:nvSpPr>
            <p:cNvPr id="21537" name="Oval 70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2" name="Group 71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21551" name="Picture 72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52" name="Oval 73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21553" name="Picture 74" descr="light_shadow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3" name="Group 75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24" name="Group 7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21561" name="AutoShape 7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1562" name="AutoShape 7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1563" name="AutoShape 7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1564" name="AutoShape 8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5" name="Group 8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21557" name="AutoShape 8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1558" name="AutoShape 8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1559" name="AutoShape 8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1560" name="AutoShape 8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27" name="Group 86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28" name="Group 87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1547" name="AutoShape 88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548" name="AutoShape 89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549" name="AutoShape 90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550" name="AutoShape 91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9" name="Group 92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1543" name="AutoShape 93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544" name="AutoShape 94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545" name="AutoShape 95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546" name="AutoShape 96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21540" name="Rectangle 97"/>
            <p:cNvSpPr>
              <a:spLocks noChangeArrowheads="1"/>
            </p:cNvSpPr>
            <p:nvPr/>
          </p:nvSpPr>
          <p:spPr bwMode="gray">
            <a:xfrm>
              <a:off x="2285" y="1208"/>
              <a:ext cx="279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m</a:t>
              </a:r>
              <a:r>
                <a:rPr lang="en-US" sz="1600" b="1" baseline="-25000">
                  <a:solidFill>
                    <a:srgbClr val="000000"/>
                  </a:solidFill>
                  <a:latin typeface="Arial" charset="0"/>
                </a:rPr>
                <a:t>2</a:t>
              </a:r>
            </a:p>
          </p:txBody>
        </p:sp>
      </p:grpSp>
      <p:cxnSp>
        <p:nvCxnSpPr>
          <p:cNvPr id="235" name="Прямая соединительная линия 234"/>
          <p:cNvCxnSpPr/>
          <p:nvPr/>
        </p:nvCxnSpPr>
        <p:spPr>
          <a:xfrm flipV="1">
            <a:off x="549275" y="5267325"/>
            <a:ext cx="8126413" cy="41275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Прямая соединительная линия 235"/>
          <p:cNvCxnSpPr/>
          <p:nvPr/>
        </p:nvCxnSpPr>
        <p:spPr>
          <a:xfrm>
            <a:off x="3971925" y="4043363"/>
            <a:ext cx="0" cy="2057400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Прямоугольник 8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Пружна взаємодія</a:t>
            </a:r>
            <a:endParaRPr lang="ru-RU" sz="4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59259E-6 L 0.15972 0.00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0.33941 1.85185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73 0.00532 L 0.3724 0.005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290"/>
            <a:ext cx="9144000" cy="830997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Пружна взаємодія</a:t>
            </a:r>
            <a:endParaRPr lang="ru-RU" sz="4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950" y="1484313"/>
            <a:ext cx="8928100" cy="13319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705100" y="1849438"/>
            <a:ext cx="414338" cy="431800"/>
          </a:xfrm>
          <a:prstGeom prst="ellipse">
            <a:avLst/>
          </a:prstGeom>
          <a:solidFill>
            <a:srgbClr val="0070C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448175" y="1800225"/>
            <a:ext cx="554038" cy="504825"/>
          </a:xfrm>
          <a:prstGeom prst="ellipse">
            <a:avLst/>
          </a:prstGeom>
          <a:solidFill>
            <a:srgbClr val="0070C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" name="Прямая со стрелкой 7"/>
          <p:cNvCxnSpPr>
            <a:stCxn id="6" idx="6"/>
          </p:cNvCxnSpPr>
          <p:nvPr/>
        </p:nvCxnSpPr>
        <p:spPr>
          <a:xfrm>
            <a:off x="3119438" y="2065338"/>
            <a:ext cx="1241425" cy="14287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1" name="TextBox 8"/>
          <p:cNvSpPr txBox="1">
            <a:spLocks noChangeArrowheads="1"/>
          </p:cNvSpPr>
          <p:nvPr/>
        </p:nvSpPr>
        <p:spPr bwMode="auto">
          <a:xfrm>
            <a:off x="760413" y="1757363"/>
            <a:ext cx="1500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i="1"/>
              <a:t>m</a:t>
            </a:r>
            <a:r>
              <a:rPr lang="en-US" sz="2800" b="1" i="1" baseline="-25000"/>
              <a:t>1</a:t>
            </a:r>
            <a:r>
              <a:rPr lang="en-US" sz="2800" b="1" i="1"/>
              <a:t> &lt; m</a:t>
            </a:r>
            <a:r>
              <a:rPr lang="en-US" sz="2800" b="1" i="1" baseline="-25000"/>
              <a:t>2</a:t>
            </a:r>
            <a:endParaRPr lang="ru-RU" sz="2800" b="1" i="1" baseline="-25000"/>
          </a:p>
        </p:txBody>
      </p:sp>
      <p:sp>
        <p:nvSpPr>
          <p:cNvPr id="23562" name="TextBox 9"/>
          <p:cNvSpPr txBox="1">
            <a:spLocks noChangeArrowheads="1"/>
          </p:cNvSpPr>
          <p:nvPr/>
        </p:nvSpPr>
        <p:spPr bwMode="auto">
          <a:xfrm>
            <a:off x="3230563" y="1498600"/>
            <a:ext cx="6873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v</a:t>
            </a:r>
            <a:r>
              <a:rPr lang="en-US" sz="3200" b="1" i="1" baseline="-25000"/>
              <a:t>01</a:t>
            </a:r>
            <a:endParaRPr lang="ru-RU" sz="3200" b="1" i="1" baseline="-2500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5588" y="1849438"/>
            <a:ext cx="433387" cy="4318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</a:rPr>
              <a:t>B</a:t>
            </a:r>
            <a:endParaRPr lang="ru-RU" sz="3600" b="1" dirty="0">
              <a:solidFill>
                <a:srgbClr val="C00000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260600" y="1484313"/>
            <a:ext cx="0" cy="1331912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5297488" y="1484313"/>
            <a:ext cx="0" cy="1331912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364288" y="1849438"/>
            <a:ext cx="414337" cy="452437"/>
          </a:xfrm>
          <a:prstGeom prst="ellipse">
            <a:avLst/>
          </a:prstGeom>
          <a:solidFill>
            <a:srgbClr val="0070C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140575" y="1811338"/>
            <a:ext cx="508000" cy="493712"/>
          </a:xfrm>
          <a:prstGeom prst="ellipse">
            <a:avLst/>
          </a:prstGeom>
          <a:solidFill>
            <a:srgbClr val="0070C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68" name="TextBox 15"/>
          <p:cNvSpPr txBox="1">
            <a:spLocks noChangeArrowheads="1"/>
          </p:cNvSpPr>
          <p:nvPr/>
        </p:nvSpPr>
        <p:spPr bwMode="auto">
          <a:xfrm>
            <a:off x="5919788" y="1484313"/>
            <a:ext cx="6873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v</a:t>
            </a:r>
            <a:r>
              <a:rPr lang="en-US" sz="3200" b="1" i="1" baseline="-25000"/>
              <a:t>1</a:t>
            </a:r>
            <a:endParaRPr lang="ru-RU" sz="3200" b="1" i="1" baseline="-25000"/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7637463" y="2065338"/>
            <a:ext cx="827087" cy="1270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0" name="TextBox 17"/>
          <p:cNvSpPr txBox="1">
            <a:spLocks noChangeArrowheads="1"/>
          </p:cNvSpPr>
          <p:nvPr/>
        </p:nvSpPr>
        <p:spPr bwMode="auto">
          <a:xfrm>
            <a:off x="7778750" y="1484313"/>
            <a:ext cx="6858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v</a:t>
            </a:r>
            <a:r>
              <a:rPr lang="en-US" sz="3200" b="1" i="1" baseline="-25000"/>
              <a:t>2</a:t>
            </a:r>
            <a:endParaRPr lang="ru-RU" sz="3200" b="1" i="1" baseline="-25000"/>
          </a:p>
        </p:txBody>
      </p:sp>
      <p:sp>
        <p:nvSpPr>
          <p:cNvPr id="23571" name="TextBox 18"/>
          <p:cNvSpPr txBox="1">
            <a:spLocks noChangeArrowheads="1"/>
          </p:cNvSpPr>
          <p:nvPr/>
        </p:nvSpPr>
        <p:spPr bwMode="auto">
          <a:xfrm>
            <a:off x="2544763" y="2232025"/>
            <a:ext cx="6873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m</a:t>
            </a:r>
            <a:r>
              <a:rPr lang="en-US" sz="3200" b="1" i="1" baseline="-25000"/>
              <a:t>1</a:t>
            </a:r>
            <a:endParaRPr lang="ru-RU" sz="3200" b="1" i="1" baseline="-25000"/>
          </a:p>
        </p:txBody>
      </p:sp>
      <p:sp>
        <p:nvSpPr>
          <p:cNvPr id="23572" name="TextBox 19"/>
          <p:cNvSpPr txBox="1">
            <a:spLocks noChangeArrowheads="1"/>
          </p:cNvSpPr>
          <p:nvPr/>
        </p:nvSpPr>
        <p:spPr bwMode="auto">
          <a:xfrm>
            <a:off x="4381500" y="2232025"/>
            <a:ext cx="687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m</a:t>
            </a:r>
            <a:r>
              <a:rPr lang="en-US" sz="3200" b="1" i="1" baseline="-25000"/>
              <a:t>2</a:t>
            </a:r>
            <a:endParaRPr lang="ru-RU" sz="3200" b="1" i="1" baseline="-25000"/>
          </a:p>
        </p:txBody>
      </p:sp>
      <p:sp>
        <p:nvSpPr>
          <p:cNvPr id="23573" name="TextBox 20"/>
          <p:cNvSpPr txBox="1">
            <a:spLocks noChangeArrowheads="1"/>
          </p:cNvSpPr>
          <p:nvPr/>
        </p:nvSpPr>
        <p:spPr bwMode="auto">
          <a:xfrm>
            <a:off x="6264275" y="2241550"/>
            <a:ext cx="685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m</a:t>
            </a:r>
            <a:r>
              <a:rPr lang="en-US" sz="3200" b="1" i="1" baseline="-25000"/>
              <a:t>1</a:t>
            </a:r>
            <a:endParaRPr lang="ru-RU" sz="3200" b="1" i="1" baseline="-25000"/>
          </a:p>
        </p:txBody>
      </p:sp>
      <p:sp>
        <p:nvSpPr>
          <p:cNvPr id="23574" name="TextBox 21"/>
          <p:cNvSpPr txBox="1">
            <a:spLocks noChangeArrowheads="1"/>
          </p:cNvSpPr>
          <p:nvPr/>
        </p:nvSpPr>
        <p:spPr bwMode="auto">
          <a:xfrm>
            <a:off x="7194550" y="2244725"/>
            <a:ext cx="687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m</a:t>
            </a:r>
            <a:r>
              <a:rPr lang="en-US" sz="3200" b="1" i="1" baseline="-25000"/>
              <a:t>2</a:t>
            </a:r>
            <a:endParaRPr lang="ru-RU" sz="3200" b="1" i="1" baseline="-2500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171700" y="1111250"/>
            <a:ext cx="6864350" cy="320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5297488" y="1111250"/>
            <a:ext cx="0" cy="32067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7" name="TextBox 24"/>
          <p:cNvSpPr txBox="1">
            <a:spLocks noChangeArrowheads="1"/>
          </p:cNvSpPr>
          <p:nvPr/>
        </p:nvSpPr>
        <p:spPr bwMode="auto">
          <a:xfrm>
            <a:off x="2260600" y="1111250"/>
            <a:ext cx="2963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 i="1">
                <a:solidFill>
                  <a:srgbClr val="002060"/>
                </a:solidFill>
              </a:rPr>
              <a:t>До зіткнення</a:t>
            </a:r>
            <a:endParaRPr lang="ru-RU" b="1" i="1">
              <a:solidFill>
                <a:srgbClr val="002060"/>
              </a:solidFill>
            </a:endParaRPr>
          </a:p>
        </p:txBody>
      </p:sp>
      <p:sp>
        <p:nvSpPr>
          <p:cNvPr id="23578" name="TextBox 25"/>
          <p:cNvSpPr txBox="1">
            <a:spLocks noChangeArrowheads="1"/>
          </p:cNvSpPr>
          <p:nvPr/>
        </p:nvSpPr>
        <p:spPr bwMode="auto">
          <a:xfrm>
            <a:off x="5322888" y="1087438"/>
            <a:ext cx="36464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 i="1">
                <a:solidFill>
                  <a:srgbClr val="002060"/>
                </a:solidFill>
              </a:rPr>
              <a:t>Після зіткнення</a:t>
            </a:r>
            <a:endParaRPr lang="ru-RU" b="1" i="1">
              <a:solidFill>
                <a:srgbClr val="002060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07950" y="2890838"/>
            <a:ext cx="8928100" cy="100806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en-US" sz="5400" b="1" i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  <a:r>
              <a:rPr lang="en-US" sz="5400" b="1" i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01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= -m</a:t>
            </a:r>
            <a:r>
              <a:rPr lang="en-US" sz="5400" b="1" i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  <a:r>
              <a:rPr lang="en-US" sz="5400" b="1" i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+ m</a:t>
            </a:r>
            <a:r>
              <a:rPr lang="en-US" sz="5400" b="1" i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  <a:r>
              <a:rPr lang="en-US" sz="5400" b="1" i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ru-RU" sz="5400" b="1" i="1" baseline="-25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H="1" flipV="1">
            <a:off x="5603875" y="2087563"/>
            <a:ext cx="752475" cy="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1149350" y="4583113"/>
            <a:ext cx="1373188" cy="1592262"/>
            <a:chOff x="2064" y="1008"/>
            <a:chExt cx="722" cy="872"/>
          </a:xfrm>
        </p:grpSpPr>
        <p:sp>
          <p:nvSpPr>
            <p:cNvPr id="23613" name="Oval 41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23627" name="Picture 43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628" name="Oval 44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2">
                  <a:alpha val="50195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23629" name="Picture 45" descr="light_shadow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9" name="Group 46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10" name="Group 47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23637" name="AutoShape 48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3638" name="AutoShape 49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3639" name="AutoShape 50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3640" name="AutoShape 51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6" name="Group 52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23633" name="AutoShape 53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3634" name="AutoShape 54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3635" name="AutoShape 55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3636" name="AutoShape 56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8" name="Group 57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9" name="Group 5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3623" name="AutoShape 59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624" name="AutoShape 60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625" name="AutoShape 61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626" name="AutoShape 62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0" name="Group 6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3619" name="AutoShape 64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620" name="AutoShape 65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621" name="AutoShape 66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622" name="AutoShape 67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23616" name="Rectangle 68"/>
            <p:cNvSpPr>
              <a:spLocks noChangeArrowheads="1"/>
            </p:cNvSpPr>
            <p:nvPr/>
          </p:nvSpPr>
          <p:spPr bwMode="gray">
            <a:xfrm>
              <a:off x="2328" y="1264"/>
              <a:ext cx="279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m</a:t>
              </a:r>
              <a:r>
                <a:rPr lang="en-US" sz="1600" b="1" baseline="-25000">
                  <a:solidFill>
                    <a:srgbClr val="000000"/>
                  </a:solidFill>
                  <a:latin typeface="Arial" charset="0"/>
                </a:rPr>
                <a:t>1</a:t>
              </a:r>
            </a:p>
          </p:txBody>
        </p:sp>
      </p:grpSp>
      <p:grpSp>
        <p:nvGrpSpPr>
          <p:cNvPr id="21" name="Group 69"/>
          <p:cNvGrpSpPr>
            <a:grpSpLocks/>
          </p:cNvGrpSpPr>
          <p:nvPr/>
        </p:nvGrpSpPr>
        <p:grpSpPr bwMode="auto">
          <a:xfrm>
            <a:off x="4759325" y="4440238"/>
            <a:ext cx="1801813" cy="2009775"/>
            <a:chOff x="2064" y="1008"/>
            <a:chExt cx="722" cy="872"/>
          </a:xfrm>
        </p:grpSpPr>
        <p:sp>
          <p:nvSpPr>
            <p:cNvPr id="23585" name="Oval 70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2" name="Group 71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23599" name="Picture 72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600" name="Oval 73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23601" name="Picture 74" descr="light_shadow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5" name="Group 75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26" name="Group 7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23609" name="AutoShape 7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3610" name="AutoShape 7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3611" name="AutoShape 7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3612" name="AutoShape 8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" name="Group 8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23605" name="AutoShape 8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3606" name="AutoShape 8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3607" name="AutoShape 8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3608" name="AutoShape 8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30" name="Group 86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31" name="Group 87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3595" name="AutoShape 88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596" name="AutoShape 89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597" name="AutoShape 90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598" name="AutoShape 91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3552" name="Group 92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3591" name="AutoShape 93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592" name="AutoShape 94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593" name="AutoShape 95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594" name="AutoShape 96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23588" name="Rectangle 97"/>
            <p:cNvSpPr>
              <a:spLocks noChangeArrowheads="1"/>
            </p:cNvSpPr>
            <p:nvPr/>
          </p:nvSpPr>
          <p:spPr bwMode="gray">
            <a:xfrm>
              <a:off x="2342" y="1304"/>
              <a:ext cx="279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m</a:t>
              </a:r>
              <a:r>
                <a:rPr lang="en-US" sz="1600" b="1" baseline="-25000">
                  <a:solidFill>
                    <a:srgbClr val="000000"/>
                  </a:solidFill>
                  <a:latin typeface="Arial" charset="0"/>
                </a:rPr>
                <a:t>2</a:t>
              </a:r>
            </a:p>
          </p:txBody>
        </p:sp>
      </p:grpSp>
      <p:cxnSp>
        <p:nvCxnSpPr>
          <p:cNvPr id="87" name="Прямая соединительная линия 86"/>
          <p:cNvCxnSpPr/>
          <p:nvPr/>
        </p:nvCxnSpPr>
        <p:spPr>
          <a:xfrm flipV="1">
            <a:off x="549275" y="5297488"/>
            <a:ext cx="8126413" cy="41275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4813300" y="4076700"/>
            <a:ext cx="0" cy="2055813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48148E-6 L 0.15677 -1.48148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7.40741E-7 L 0.06303 -0.011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" y="-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290"/>
            <a:ext cx="9144000" cy="830997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Пружна взаємодія</a:t>
            </a:r>
            <a:endParaRPr lang="ru-RU" sz="4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950" y="1503363"/>
            <a:ext cx="8928100" cy="13319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616200" y="1849438"/>
            <a:ext cx="503238" cy="504825"/>
          </a:xfrm>
          <a:prstGeom prst="ellipse">
            <a:avLst/>
          </a:prstGeom>
          <a:solidFill>
            <a:srgbClr val="0070C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" name="Прямая со стрелкой 7"/>
          <p:cNvCxnSpPr>
            <a:stCxn id="6" idx="6"/>
          </p:cNvCxnSpPr>
          <p:nvPr/>
        </p:nvCxnSpPr>
        <p:spPr>
          <a:xfrm>
            <a:off x="3119438" y="2101850"/>
            <a:ext cx="1241425" cy="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6" name="TextBox 8"/>
          <p:cNvSpPr txBox="1">
            <a:spLocks noChangeArrowheads="1"/>
          </p:cNvSpPr>
          <p:nvPr/>
        </p:nvSpPr>
        <p:spPr bwMode="auto">
          <a:xfrm>
            <a:off x="760413" y="1776413"/>
            <a:ext cx="1500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i="1"/>
              <a:t>m</a:t>
            </a:r>
            <a:r>
              <a:rPr lang="en-US" sz="2800" b="1" i="1" baseline="-25000"/>
              <a:t>1</a:t>
            </a:r>
            <a:r>
              <a:rPr lang="en-US" sz="2800" b="1" i="1"/>
              <a:t> = m</a:t>
            </a:r>
            <a:r>
              <a:rPr lang="en-US" sz="2800" b="1" i="1" baseline="-25000"/>
              <a:t>2</a:t>
            </a:r>
            <a:endParaRPr lang="ru-RU" sz="2800" b="1" i="1" baseline="-25000"/>
          </a:p>
        </p:txBody>
      </p:sp>
      <p:sp>
        <p:nvSpPr>
          <p:cNvPr id="22537" name="TextBox 9"/>
          <p:cNvSpPr txBox="1">
            <a:spLocks noChangeArrowheads="1"/>
          </p:cNvSpPr>
          <p:nvPr/>
        </p:nvSpPr>
        <p:spPr bwMode="auto">
          <a:xfrm>
            <a:off x="3230563" y="1516063"/>
            <a:ext cx="6873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v</a:t>
            </a:r>
            <a:r>
              <a:rPr lang="en-US" sz="3200" b="1" i="1" baseline="-25000"/>
              <a:t>01</a:t>
            </a:r>
            <a:endParaRPr lang="ru-RU" sz="3200" b="1" i="1" baseline="-2500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5588" y="1868488"/>
            <a:ext cx="433387" cy="4318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</a:rPr>
              <a:t>C</a:t>
            </a:r>
            <a:endParaRPr lang="ru-RU" sz="3600" b="1" dirty="0">
              <a:solidFill>
                <a:srgbClr val="C00000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260600" y="1503363"/>
            <a:ext cx="0" cy="1331912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5297488" y="1503363"/>
            <a:ext cx="0" cy="1331912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5819775" y="1849438"/>
            <a:ext cx="503238" cy="504825"/>
          </a:xfrm>
          <a:prstGeom prst="ellipse">
            <a:avLst/>
          </a:prstGeom>
          <a:solidFill>
            <a:srgbClr val="0070C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7310438" y="2097088"/>
            <a:ext cx="1149350" cy="4762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3" name="TextBox 18"/>
          <p:cNvSpPr txBox="1">
            <a:spLocks noChangeArrowheads="1"/>
          </p:cNvSpPr>
          <p:nvPr/>
        </p:nvSpPr>
        <p:spPr bwMode="auto">
          <a:xfrm>
            <a:off x="7637463" y="1516063"/>
            <a:ext cx="6858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v</a:t>
            </a:r>
            <a:r>
              <a:rPr lang="en-US" sz="3200" b="1" i="1" baseline="-25000"/>
              <a:t>2</a:t>
            </a:r>
            <a:endParaRPr lang="ru-RU" sz="3200" b="1" i="1" baseline="-25000"/>
          </a:p>
        </p:txBody>
      </p:sp>
      <p:sp>
        <p:nvSpPr>
          <p:cNvPr id="22544" name="TextBox 19"/>
          <p:cNvSpPr txBox="1">
            <a:spLocks noChangeArrowheads="1"/>
          </p:cNvSpPr>
          <p:nvPr/>
        </p:nvSpPr>
        <p:spPr bwMode="auto">
          <a:xfrm>
            <a:off x="2544763" y="2251075"/>
            <a:ext cx="6873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m</a:t>
            </a:r>
            <a:r>
              <a:rPr lang="en-US" sz="3200" b="1" i="1" baseline="-25000"/>
              <a:t>1</a:t>
            </a:r>
            <a:endParaRPr lang="ru-RU" sz="3200" b="1" i="1" baseline="-25000"/>
          </a:p>
        </p:txBody>
      </p:sp>
      <p:sp>
        <p:nvSpPr>
          <p:cNvPr id="22545" name="TextBox 20"/>
          <p:cNvSpPr txBox="1">
            <a:spLocks noChangeArrowheads="1"/>
          </p:cNvSpPr>
          <p:nvPr/>
        </p:nvSpPr>
        <p:spPr bwMode="auto">
          <a:xfrm>
            <a:off x="4381500" y="2251075"/>
            <a:ext cx="687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m</a:t>
            </a:r>
            <a:r>
              <a:rPr lang="en-US" sz="3200" b="1" i="1" baseline="-25000"/>
              <a:t>2</a:t>
            </a:r>
            <a:endParaRPr lang="ru-RU" sz="3200" b="1" i="1" baseline="-25000"/>
          </a:p>
        </p:txBody>
      </p:sp>
      <p:sp>
        <p:nvSpPr>
          <p:cNvPr id="22546" name="TextBox 21"/>
          <p:cNvSpPr txBox="1">
            <a:spLocks noChangeArrowheads="1"/>
          </p:cNvSpPr>
          <p:nvPr/>
        </p:nvSpPr>
        <p:spPr bwMode="auto">
          <a:xfrm>
            <a:off x="5819775" y="2260600"/>
            <a:ext cx="685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m</a:t>
            </a:r>
            <a:r>
              <a:rPr lang="en-US" sz="3200" b="1" i="1" baseline="-25000"/>
              <a:t>1</a:t>
            </a:r>
            <a:endParaRPr lang="ru-RU" sz="3200" b="1" i="1" baseline="-25000"/>
          </a:p>
        </p:txBody>
      </p:sp>
      <p:sp>
        <p:nvSpPr>
          <p:cNvPr id="22547" name="TextBox 22"/>
          <p:cNvSpPr txBox="1">
            <a:spLocks noChangeArrowheads="1"/>
          </p:cNvSpPr>
          <p:nvPr/>
        </p:nvSpPr>
        <p:spPr bwMode="auto">
          <a:xfrm>
            <a:off x="6867525" y="2263775"/>
            <a:ext cx="687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m</a:t>
            </a:r>
            <a:r>
              <a:rPr lang="en-US" sz="3200" b="1" i="1" baseline="-25000"/>
              <a:t>2</a:t>
            </a:r>
            <a:endParaRPr lang="ru-RU" sz="3200" b="1" i="1" baseline="-2500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171700" y="1122363"/>
            <a:ext cx="6864350" cy="320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5297488" y="1122363"/>
            <a:ext cx="0" cy="32067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50" name="TextBox 25"/>
          <p:cNvSpPr txBox="1">
            <a:spLocks noChangeArrowheads="1"/>
          </p:cNvSpPr>
          <p:nvPr/>
        </p:nvSpPr>
        <p:spPr bwMode="auto">
          <a:xfrm>
            <a:off x="2260600" y="1122363"/>
            <a:ext cx="29638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 i="1">
                <a:solidFill>
                  <a:srgbClr val="002060"/>
                </a:solidFill>
              </a:rPr>
              <a:t>До зіткнення</a:t>
            </a:r>
            <a:endParaRPr lang="ru-RU" b="1" i="1">
              <a:solidFill>
                <a:srgbClr val="002060"/>
              </a:solidFill>
            </a:endParaRPr>
          </a:p>
        </p:txBody>
      </p:sp>
      <p:sp>
        <p:nvSpPr>
          <p:cNvPr id="22551" name="TextBox 26"/>
          <p:cNvSpPr txBox="1">
            <a:spLocks noChangeArrowheads="1"/>
          </p:cNvSpPr>
          <p:nvPr/>
        </p:nvSpPr>
        <p:spPr bwMode="auto">
          <a:xfrm>
            <a:off x="5322888" y="1098550"/>
            <a:ext cx="36464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 i="1">
                <a:solidFill>
                  <a:srgbClr val="002060"/>
                </a:solidFill>
              </a:rPr>
              <a:t>Після зіткнення</a:t>
            </a:r>
            <a:endParaRPr lang="ru-RU" b="1" i="1">
              <a:solidFill>
                <a:srgbClr val="002060"/>
              </a:solidFill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107950" y="2963863"/>
            <a:ext cx="8928100" cy="100806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en-US" sz="5400" b="1" i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  <a:r>
              <a:rPr lang="en-US" sz="5400" b="1" i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01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= m</a:t>
            </a:r>
            <a:r>
              <a:rPr lang="en-US" sz="5400" b="1" i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  <a:r>
              <a:rPr lang="en-US" sz="5400" b="1" i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ru-RU" sz="5400" b="1" i="1" baseline="-25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4448175" y="1849438"/>
            <a:ext cx="504825" cy="504825"/>
          </a:xfrm>
          <a:prstGeom prst="ellipse">
            <a:avLst/>
          </a:prstGeom>
          <a:solidFill>
            <a:srgbClr val="0070C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6789738" y="1849438"/>
            <a:ext cx="504825" cy="504825"/>
          </a:xfrm>
          <a:prstGeom prst="ellipse">
            <a:avLst/>
          </a:prstGeom>
          <a:solidFill>
            <a:srgbClr val="0070C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1108075" y="4754563"/>
            <a:ext cx="1454150" cy="1698625"/>
            <a:chOff x="2064" y="1008"/>
            <a:chExt cx="722" cy="872"/>
          </a:xfrm>
        </p:grpSpPr>
        <p:sp>
          <p:nvSpPr>
            <p:cNvPr id="22587" name="Oval 41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22601" name="Picture 43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602" name="Oval 44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2">
                  <a:alpha val="50195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22603" name="Picture 45" descr="light_shadow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7" name="Group 46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9" name="Group 47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22611" name="AutoShape 48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2612" name="AutoShape 49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2613" name="AutoShape 50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2614" name="AutoShape 51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" name="Group 52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22607" name="AutoShape 53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2608" name="AutoShape 54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2609" name="AutoShape 55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2610" name="AutoShape 56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5" name="Group 57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6" name="Group 5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2597" name="AutoShape 59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98" name="AutoShape 60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99" name="AutoShape 61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600" name="AutoShape 62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7" name="Group 6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2593" name="AutoShape 64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94" name="AutoShape 65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95" name="AutoShape 66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96" name="AutoShape 67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22590" name="Rectangle 68"/>
            <p:cNvSpPr>
              <a:spLocks noChangeArrowheads="1"/>
            </p:cNvSpPr>
            <p:nvPr/>
          </p:nvSpPr>
          <p:spPr bwMode="gray">
            <a:xfrm>
              <a:off x="2328" y="1264"/>
              <a:ext cx="279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m</a:t>
              </a:r>
              <a:r>
                <a:rPr lang="en-US" sz="1600" b="1" baseline="-25000">
                  <a:solidFill>
                    <a:srgbClr val="000000"/>
                  </a:solidFill>
                  <a:latin typeface="Arial" charset="0"/>
                </a:rPr>
                <a:t>1</a:t>
              </a:r>
            </a:p>
          </p:txBody>
        </p:sp>
      </p:grpSp>
      <p:grpSp>
        <p:nvGrpSpPr>
          <p:cNvPr id="19" name="Group 69"/>
          <p:cNvGrpSpPr>
            <a:grpSpLocks/>
          </p:cNvGrpSpPr>
          <p:nvPr/>
        </p:nvGrpSpPr>
        <p:grpSpPr bwMode="auto">
          <a:xfrm>
            <a:off x="4818063" y="4754563"/>
            <a:ext cx="1454150" cy="1695450"/>
            <a:chOff x="2064" y="1008"/>
            <a:chExt cx="722" cy="872"/>
          </a:xfrm>
        </p:grpSpPr>
        <p:sp>
          <p:nvSpPr>
            <p:cNvPr id="22559" name="Oval 70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0" name="Group 71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22573" name="Picture 72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574" name="Oval 73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22575" name="Picture 74" descr="light_shadow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1" name="Group 75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22" name="Group 7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22583" name="AutoShape 7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2584" name="AutoShape 7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2585" name="AutoShape 7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2586" name="AutoShape 8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3" name="Group 8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22579" name="AutoShape 8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2580" name="AutoShape 8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2581" name="AutoShape 8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2582" name="AutoShape 8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26" name="Group 86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27" name="Group 87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2569" name="AutoShape 88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70" name="AutoShape 89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71" name="AutoShape 90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72" name="AutoShape 91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8" name="Group 92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2565" name="AutoShape 93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66" name="AutoShape 94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67" name="AutoShape 95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68" name="AutoShape 96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22562" name="Rectangle 97"/>
            <p:cNvSpPr>
              <a:spLocks noChangeArrowheads="1"/>
            </p:cNvSpPr>
            <p:nvPr/>
          </p:nvSpPr>
          <p:spPr bwMode="gray">
            <a:xfrm>
              <a:off x="2342" y="1304"/>
              <a:ext cx="279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m</a:t>
              </a:r>
              <a:r>
                <a:rPr lang="en-US" sz="1600" b="1" baseline="-25000">
                  <a:solidFill>
                    <a:srgbClr val="000000"/>
                  </a:solidFill>
                  <a:latin typeface="Arial" charset="0"/>
                </a:rPr>
                <a:t>2</a:t>
              </a:r>
            </a:p>
          </p:txBody>
        </p:sp>
      </p:grpSp>
      <p:cxnSp>
        <p:nvCxnSpPr>
          <p:cNvPr id="121" name="Прямая соединительная линия 120"/>
          <p:cNvCxnSpPr/>
          <p:nvPr/>
        </p:nvCxnSpPr>
        <p:spPr>
          <a:xfrm flipV="1">
            <a:off x="549275" y="5524500"/>
            <a:ext cx="8126413" cy="41275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/>
          <p:nvPr/>
        </p:nvCxnSpPr>
        <p:spPr>
          <a:xfrm>
            <a:off x="4813300" y="4076700"/>
            <a:ext cx="4763" cy="2376488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0.23542 -0.0018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290"/>
            <a:ext cx="9144000" cy="830997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Пружна взаємодія</a:t>
            </a:r>
            <a:endParaRPr lang="ru-RU" sz="4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125" y="1498600"/>
            <a:ext cx="8928100" cy="13319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619375" y="1930400"/>
            <a:ext cx="358775" cy="365125"/>
          </a:xfrm>
          <a:prstGeom prst="ellipse">
            <a:avLst/>
          </a:prstGeom>
          <a:solidFill>
            <a:srgbClr val="0070C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362450" y="1714500"/>
            <a:ext cx="776288" cy="720725"/>
          </a:xfrm>
          <a:prstGeom prst="ellipse">
            <a:avLst/>
          </a:prstGeom>
          <a:solidFill>
            <a:srgbClr val="0070C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" name="Прямая со стрелкой 7"/>
          <p:cNvCxnSpPr>
            <a:stCxn id="6" idx="6"/>
          </p:cNvCxnSpPr>
          <p:nvPr/>
        </p:nvCxnSpPr>
        <p:spPr>
          <a:xfrm>
            <a:off x="2978150" y="2112963"/>
            <a:ext cx="1296988" cy="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5" name="TextBox 8"/>
          <p:cNvSpPr txBox="1">
            <a:spLocks noChangeArrowheads="1"/>
          </p:cNvSpPr>
          <p:nvPr/>
        </p:nvSpPr>
        <p:spPr bwMode="auto">
          <a:xfrm>
            <a:off x="763588" y="1771650"/>
            <a:ext cx="1500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i="1"/>
              <a:t>m</a:t>
            </a:r>
            <a:r>
              <a:rPr lang="en-US" sz="2800" b="1" i="1" baseline="-25000"/>
              <a:t>1</a:t>
            </a:r>
            <a:r>
              <a:rPr lang="en-US" sz="2800" b="1" i="1"/>
              <a:t>&lt;&lt;m</a:t>
            </a:r>
            <a:r>
              <a:rPr lang="en-US" sz="2800" b="1" i="1" baseline="-25000"/>
              <a:t>2</a:t>
            </a:r>
            <a:endParaRPr lang="ru-RU" sz="2800" b="1" i="1" baseline="-25000"/>
          </a:p>
        </p:txBody>
      </p:sp>
      <p:sp>
        <p:nvSpPr>
          <p:cNvPr id="24586" name="TextBox 9"/>
          <p:cNvSpPr txBox="1">
            <a:spLocks noChangeArrowheads="1"/>
          </p:cNvSpPr>
          <p:nvPr/>
        </p:nvSpPr>
        <p:spPr bwMode="auto">
          <a:xfrm>
            <a:off x="3144838" y="1511300"/>
            <a:ext cx="6873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v</a:t>
            </a:r>
            <a:r>
              <a:rPr lang="en-US" sz="3200" b="1" i="1" baseline="-25000"/>
              <a:t>01</a:t>
            </a:r>
            <a:endParaRPr lang="ru-RU" sz="3200" b="1" i="1" baseline="-2500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8763" y="1863725"/>
            <a:ext cx="431800" cy="4318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</a:rPr>
              <a:t>D</a:t>
            </a:r>
            <a:endParaRPr lang="ru-RU" sz="3600" b="1" dirty="0">
              <a:solidFill>
                <a:srgbClr val="C00000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263775" y="1498600"/>
            <a:ext cx="0" cy="1331913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5299075" y="1498600"/>
            <a:ext cx="0" cy="1331913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0" name="TextBox 13"/>
          <p:cNvSpPr txBox="1">
            <a:spLocks noChangeArrowheads="1"/>
          </p:cNvSpPr>
          <p:nvPr/>
        </p:nvSpPr>
        <p:spPr bwMode="auto">
          <a:xfrm>
            <a:off x="5730875" y="1498600"/>
            <a:ext cx="6873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v</a:t>
            </a:r>
            <a:r>
              <a:rPr lang="en-US" sz="3200" b="1" i="1" baseline="-25000"/>
              <a:t>1</a:t>
            </a:r>
            <a:endParaRPr lang="ru-RU" sz="3200" b="1" i="1" baseline="-25000"/>
          </a:p>
        </p:txBody>
      </p:sp>
      <p:sp>
        <p:nvSpPr>
          <p:cNvPr id="24591" name="TextBox 14"/>
          <p:cNvSpPr txBox="1">
            <a:spLocks noChangeArrowheads="1"/>
          </p:cNvSpPr>
          <p:nvPr/>
        </p:nvSpPr>
        <p:spPr bwMode="auto">
          <a:xfrm>
            <a:off x="2459038" y="2246313"/>
            <a:ext cx="6873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m</a:t>
            </a:r>
            <a:r>
              <a:rPr lang="en-US" sz="3200" b="1" i="1" baseline="-25000"/>
              <a:t>1</a:t>
            </a:r>
            <a:endParaRPr lang="ru-RU" sz="3200" b="1" i="1" baseline="-25000"/>
          </a:p>
        </p:txBody>
      </p:sp>
      <p:sp>
        <p:nvSpPr>
          <p:cNvPr id="24592" name="TextBox 15"/>
          <p:cNvSpPr txBox="1">
            <a:spLocks noChangeArrowheads="1"/>
          </p:cNvSpPr>
          <p:nvPr/>
        </p:nvSpPr>
        <p:spPr bwMode="auto">
          <a:xfrm>
            <a:off x="4467225" y="2255838"/>
            <a:ext cx="6873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m</a:t>
            </a:r>
            <a:r>
              <a:rPr lang="en-US" sz="3200" b="1" i="1" baseline="-25000"/>
              <a:t>2</a:t>
            </a:r>
            <a:endParaRPr lang="ru-RU" sz="3200" b="1" i="1" baseline="-25000"/>
          </a:p>
        </p:txBody>
      </p:sp>
      <p:sp>
        <p:nvSpPr>
          <p:cNvPr id="24593" name="TextBox 16"/>
          <p:cNvSpPr txBox="1">
            <a:spLocks noChangeArrowheads="1"/>
          </p:cNvSpPr>
          <p:nvPr/>
        </p:nvSpPr>
        <p:spPr bwMode="auto">
          <a:xfrm>
            <a:off x="6507163" y="2255838"/>
            <a:ext cx="6873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m</a:t>
            </a:r>
            <a:r>
              <a:rPr lang="en-US" sz="3200" b="1" i="1" baseline="-25000"/>
              <a:t>1</a:t>
            </a:r>
            <a:endParaRPr lang="ru-RU" sz="3200" b="1" i="1" baseline="-2500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174875" y="1125538"/>
            <a:ext cx="6864350" cy="320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5299075" y="1125538"/>
            <a:ext cx="0" cy="32067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6" name="TextBox 19"/>
          <p:cNvSpPr txBox="1">
            <a:spLocks noChangeArrowheads="1"/>
          </p:cNvSpPr>
          <p:nvPr/>
        </p:nvSpPr>
        <p:spPr bwMode="auto">
          <a:xfrm>
            <a:off x="2263775" y="1125538"/>
            <a:ext cx="2963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 i="1">
                <a:solidFill>
                  <a:srgbClr val="002060"/>
                </a:solidFill>
              </a:rPr>
              <a:t>До зіткнення</a:t>
            </a:r>
            <a:endParaRPr lang="ru-RU" b="1" i="1">
              <a:solidFill>
                <a:srgbClr val="002060"/>
              </a:solidFill>
            </a:endParaRPr>
          </a:p>
        </p:txBody>
      </p:sp>
      <p:sp>
        <p:nvSpPr>
          <p:cNvPr id="24597" name="TextBox 20"/>
          <p:cNvSpPr txBox="1">
            <a:spLocks noChangeArrowheads="1"/>
          </p:cNvSpPr>
          <p:nvPr/>
        </p:nvSpPr>
        <p:spPr bwMode="auto">
          <a:xfrm>
            <a:off x="5326063" y="1101725"/>
            <a:ext cx="36464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 i="1">
                <a:solidFill>
                  <a:srgbClr val="002060"/>
                </a:solidFill>
              </a:rPr>
              <a:t>Після зіткнення</a:t>
            </a:r>
            <a:endParaRPr lang="ru-RU" b="1" i="1">
              <a:solidFill>
                <a:srgbClr val="00206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11125" y="2895600"/>
            <a:ext cx="8928100" cy="1008063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en-US" sz="5400" b="1" i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  <a:r>
              <a:rPr lang="en-US" sz="5400" b="1" i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01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= -m</a:t>
            </a:r>
            <a:r>
              <a:rPr lang="en-US" sz="5400" b="1" i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  <a:r>
              <a:rPr lang="en-US" sz="5400" b="1" i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ru-RU" sz="5400" b="1" i="1" baseline="-25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3" name="Прямая со стрелкой 22"/>
          <p:cNvCxnSpPr>
            <a:stCxn id="26" idx="2"/>
          </p:cNvCxnSpPr>
          <p:nvPr/>
        </p:nvCxnSpPr>
        <p:spPr>
          <a:xfrm flipH="1" flipV="1">
            <a:off x="5443538" y="2097088"/>
            <a:ext cx="1149350" cy="4762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7640638" y="1714500"/>
            <a:ext cx="774700" cy="720725"/>
          </a:xfrm>
          <a:prstGeom prst="ellipse">
            <a:avLst/>
          </a:prstGeom>
          <a:solidFill>
            <a:srgbClr val="0070C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601" name="TextBox 24"/>
          <p:cNvSpPr txBox="1">
            <a:spLocks noChangeArrowheads="1"/>
          </p:cNvSpPr>
          <p:nvPr/>
        </p:nvSpPr>
        <p:spPr bwMode="auto">
          <a:xfrm>
            <a:off x="7743825" y="2255838"/>
            <a:ext cx="6873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m</a:t>
            </a:r>
            <a:r>
              <a:rPr lang="en-US" sz="3200" b="1" i="1" baseline="-25000"/>
              <a:t>2</a:t>
            </a:r>
            <a:endParaRPr lang="ru-RU" sz="3200" b="1" i="1" baseline="-25000"/>
          </a:p>
        </p:txBody>
      </p:sp>
      <p:sp>
        <p:nvSpPr>
          <p:cNvPr id="26" name="Овал 25"/>
          <p:cNvSpPr/>
          <p:nvPr/>
        </p:nvSpPr>
        <p:spPr>
          <a:xfrm>
            <a:off x="6592888" y="1919288"/>
            <a:ext cx="360362" cy="363537"/>
          </a:xfrm>
          <a:prstGeom prst="ellipse">
            <a:avLst/>
          </a:prstGeom>
          <a:solidFill>
            <a:srgbClr val="0070C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1906588" y="5016500"/>
            <a:ext cx="617537" cy="785813"/>
            <a:chOff x="2064" y="1008"/>
            <a:chExt cx="722" cy="872"/>
          </a:xfrm>
        </p:grpSpPr>
        <p:sp>
          <p:nvSpPr>
            <p:cNvPr id="24635" name="Oval 41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24649" name="Picture 43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650" name="Oval 44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2">
                  <a:alpha val="50195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24651" name="Picture 45" descr="light_shadow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9" name="Group 46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10" name="Group 47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24659" name="AutoShape 48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4660" name="AutoShape 49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4661" name="AutoShape 50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4662" name="AutoShape 51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4" name="Group 52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24655" name="AutoShape 53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4656" name="AutoShape 54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4657" name="AutoShape 55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4658" name="AutoShape 56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5" name="Group 57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6" name="Group 5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4645" name="AutoShape 59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646" name="AutoShape 60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647" name="AutoShape 61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648" name="AutoShape 62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7" name="Group 6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4641" name="AutoShape 64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642" name="AutoShape 65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643" name="AutoShape 66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644" name="AutoShape 67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24638" name="Rectangle 68"/>
            <p:cNvSpPr>
              <a:spLocks noChangeArrowheads="1"/>
            </p:cNvSpPr>
            <p:nvPr/>
          </p:nvSpPr>
          <p:spPr bwMode="gray">
            <a:xfrm>
              <a:off x="2292" y="1059"/>
              <a:ext cx="279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m</a:t>
              </a:r>
              <a:r>
                <a:rPr lang="en-US" sz="1600" b="1" baseline="-25000">
                  <a:solidFill>
                    <a:srgbClr val="000000"/>
                  </a:solidFill>
                  <a:latin typeface="Arial" charset="0"/>
                </a:rPr>
                <a:t>1</a:t>
              </a:r>
            </a:p>
          </p:txBody>
        </p:sp>
      </p:grpSp>
      <p:grpSp>
        <p:nvGrpSpPr>
          <p:cNvPr id="20" name="Group 69"/>
          <p:cNvGrpSpPr>
            <a:grpSpLocks/>
          </p:cNvGrpSpPr>
          <p:nvPr/>
        </p:nvGrpSpPr>
        <p:grpSpPr bwMode="auto">
          <a:xfrm>
            <a:off x="4759325" y="4440238"/>
            <a:ext cx="1801813" cy="2009775"/>
            <a:chOff x="2064" y="1008"/>
            <a:chExt cx="722" cy="872"/>
          </a:xfrm>
        </p:grpSpPr>
        <p:sp>
          <p:nvSpPr>
            <p:cNvPr id="24607" name="Oval 70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1" name="Group 71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24621" name="Picture 72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622" name="Oval 73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24623" name="Picture 74" descr="light_shadow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5" name="Group 75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27" name="Group 7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24631" name="AutoShape 7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4632" name="AutoShape 7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4633" name="AutoShape 7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4634" name="AutoShape 8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8" name="Group 8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24627" name="AutoShape 8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4628" name="AutoShape 8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4629" name="AutoShape 8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4630" name="AutoShape 8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29" name="Group 86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30" name="Group 87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4617" name="AutoShape 88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618" name="AutoShape 89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619" name="AutoShape 90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620" name="AutoShape 91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1" name="Group 92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4613" name="AutoShape 93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614" name="AutoShape 94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615" name="AutoShape 95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616" name="AutoShape 96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24610" name="Rectangle 97"/>
            <p:cNvSpPr>
              <a:spLocks noChangeArrowheads="1"/>
            </p:cNvSpPr>
            <p:nvPr/>
          </p:nvSpPr>
          <p:spPr bwMode="gray">
            <a:xfrm>
              <a:off x="2306" y="1221"/>
              <a:ext cx="279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m</a:t>
              </a:r>
              <a:r>
                <a:rPr lang="en-US" sz="1600" b="1" baseline="-25000">
                  <a:solidFill>
                    <a:srgbClr val="000000"/>
                  </a:solidFill>
                  <a:latin typeface="Arial" charset="0"/>
                </a:rPr>
                <a:t>2</a:t>
              </a:r>
            </a:p>
          </p:txBody>
        </p:sp>
      </p:grpSp>
      <p:cxnSp>
        <p:nvCxnSpPr>
          <p:cNvPr id="85" name="Прямая соединительная линия 84"/>
          <p:cNvCxnSpPr/>
          <p:nvPr/>
        </p:nvCxnSpPr>
        <p:spPr>
          <a:xfrm flipV="1">
            <a:off x="404813" y="5308600"/>
            <a:ext cx="8124825" cy="41275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4813300" y="4076700"/>
            <a:ext cx="17463" cy="2376488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111E-6 L -0.08802 -0.0048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149480" cy="936104"/>
          </a:xfrm>
        </p:spPr>
        <p:txBody>
          <a:bodyPr>
            <a:normAutofit/>
          </a:bodyPr>
          <a:lstStyle/>
          <a:p>
            <a: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Абсолютно </a:t>
            </a:r>
            <a:r>
              <a:rPr lang="uk-UA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непружний</a:t>
            </a:r>
            <a: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удар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124744"/>
            <a:ext cx="856895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1">
                    <a:lumMod val="95000"/>
                  </a:schemeClr>
                </a:solidFill>
                <a:latin typeface="Segoe Print" pitchFamily="2" charset="0"/>
              </a:rPr>
              <a:t>Абсолютно </a:t>
            </a:r>
            <a:r>
              <a:rPr lang="uk-UA" sz="2800" dirty="0" err="1" smtClean="0">
                <a:solidFill>
                  <a:schemeClr val="bg1">
                    <a:lumMod val="95000"/>
                  </a:schemeClr>
                </a:solidFill>
                <a:latin typeface="Segoe Print" pitchFamily="2" charset="0"/>
              </a:rPr>
              <a:t>непружний</a:t>
            </a:r>
            <a:r>
              <a:rPr lang="uk-UA" sz="2800" dirty="0" smtClean="0">
                <a:solidFill>
                  <a:schemeClr val="bg1">
                    <a:lumMod val="95000"/>
                  </a:schemeClr>
                </a:solidFill>
                <a:latin typeface="Segoe Print" pitchFamily="2" charset="0"/>
              </a:rPr>
              <a:t> удар – </a:t>
            </a:r>
            <a:r>
              <a:rPr lang="uk-UA" sz="2400" dirty="0" smtClean="0">
                <a:solidFill>
                  <a:schemeClr val="bg1">
                    <a:lumMod val="95000"/>
                  </a:schemeClr>
                </a:solidFill>
                <a:latin typeface="Segoe Print" pitchFamily="2" charset="0"/>
              </a:rPr>
              <a:t>зіткнення тіл,у результаті якого тіла рухаються як єдине ціле.</a:t>
            </a:r>
          </a:p>
          <a:p>
            <a:r>
              <a:rPr lang="ru-RU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Приклади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непружної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взаємодії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: </a:t>
            </a:r>
            <a:r>
              <a:rPr lang="ru-RU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зіткнення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  </a:t>
            </a:r>
            <a:r>
              <a:rPr lang="ru-RU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пластилінових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кульок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, </a:t>
            </a:r>
            <a:r>
              <a:rPr lang="ru-RU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автозчеплення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вагонів</a:t>
            </a:r>
            <a:endParaRPr lang="ru-RU" sz="28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onotype Corsiva" pitchFamily="66" charset="0"/>
            </a:endParaRPr>
          </a:p>
          <a:p>
            <a:endParaRPr lang="ru-RU" sz="2400" dirty="0">
              <a:solidFill>
                <a:schemeClr val="bg1">
                  <a:lumMod val="9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Picture 3" descr="C:\Documents and Settings\Admin\Рабочий стол\b8e0d7e52acdda1761ab3841df6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17032"/>
            <a:ext cx="4137025" cy="2668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6" name="Picture 2" descr="C:\Documents and Settings\Admin\Рабочий стол\Scepka.G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572000" y="3717032"/>
            <a:ext cx="4472186" cy="2669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290"/>
            <a:ext cx="9144000" cy="830997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Непружна</a:t>
            </a:r>
            <a:r>
              <a:rPr lang="uk-UA" sz="4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взаємодія</a:t>
            </a:r>
            <a:endParaRPr lang="ru-RU" sz="4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3188" y="1320800"/>
            <a:ext cx="8928100" cy="1333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611438" y="1666875"/>
            <a:ext cx="503237" cy="504825"/>
          </a:xfrm>
          <a:prstGeom prst="ellipse">
            <a:avLst/>
          </a:prstGeom>
          <a:solidFill>
            <a:srgbClr val="0070C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7" name="Прямая со стрелкой 6"/>
          <p:cNvCxnSpPr>
            <a:stCxn id="6" idx="6"/>
          </p:cNvCxnSpPr>
          <p:nvPr/>
        </p:nvCxnSpPr>
        <p:spPr>
          <a:xfrm>
            <a:off x="3114675" y="1919288"/>
            <a:ext cx="1241425" cy="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2" name="TextBox 7"/>
          <p:cNvSpPr txBox="1">
            <a:spLocks noChangeArrowheads="1"/>
          </p:cNvSpPr>
          <p:nvPr/>
        </p:nvSpPr>
        <p:spPr bwMode="auto">
          <a:xfrm>
            <a:off x="755650" y="1268413"/>
            <a:ext cx="1500188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i="1"/>
              <a:t>m</a:t>
            </a:r>
            <a:r>
              <a:rPr lang="en-US" sz="2800" b="1" i="1" baseline="-25000"/>
              <a:t>1</a:t>
            </a:r>
            <a:r>
              <a:rPr lang="en-US" sz="2800" b="1" i="1"/>
              <a:t> &lt; m</a:t>
            </a:r>
            <a:r>
              <a:rPr lang="en-US" sz="2800" b="1" i="1" baseline="-25000"/>
              <a:t>2</a:t>
            </a:r>
            <a:endParaRPr lang="ru-RU" sz="2800" b="1" i="1" baseline="-25000"/>
          </a:p>
          <a:p>
            <a:r>
              <a:rPr lang="en-US" sz="2800" b="1" i="1"/>
              <a:t>m</a:t>
            </a:r>
            <a:r>
              <a:rPr lang="en-US" sz="2800" b="1" i="1" baseline="-25000"/>
              <a:t>1</a:t>
            </a:r>
            <a:r>
              <a:rPr lang="en-US" sz="2800" b="1" i="1"/>
              <a:t> &gt; m</a:t>
            </a:r>
            <a:r>
              <a:rPr lang="en-US" sz="2800" b="1" i="1" baseline="-25000"/>
              <a:t>2</a:t>
            </a:r>
            <a:endParaRPr lang="uk-UA" sz="2800" b="1" i="1"/>
          </a:p>
          <a:p>
            <a:r>
              <a:rPr lang="en-US" sz="2800" b="1" i="1"/>
              <a:t>m</a:t>
            </a:r>
            <a:r>
              <a:rPr lang="en-US" sz="2800" b="1" i="1" baseline="-25000"/>
              <a:t>1</a:t>
            </a:r>
            <a:r>
              <a:rPr lang="en-US" sz="2800" b="1" i="1"/>
              <a:t> = m</a:t>
            </a:r>
            <a:r>
              <a:rPr lang="en-US" sz="2800" b="1" i="1" baseline="-25000"/>
              <a:t>2</a:t>
            </a:r>
            <a:endParaRPr lang="ru-RU" sz="2800" b="1" i="1" baseline="-25000"/>
          </a:p>
        </p:txBody>
      </p:sp>
      <p:sp>
        <p:nvSpPr>
          <p:cNvPr id="26633" name="TextBox 8"/>
          <p:cNvSpPr txBox="1">
            <a:spLocks noChangeArrowheads="1"/>
          </p:cNvSpPr>
          <p:nvPr/>
        </p:nvSpPr>
        <p:spPr bwMode="auto">
          <a:xfrm>
            <a:off x="3225800" y="1335088"/>
            <a:ext cx="687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v</a:t>
            </a:r>
            <a:r>
              <a:rPr lang="en-US" sz="3200" b="1" i="1" baseline="-25000"/>
              <a:t>01</a:t>
            </a:r>
            <a:endParaRPr lang="ru-RU" sz="3200" b="1" i="1" baseline="-2500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0825" y="1685925"/>
            <a:ext cx="433388" cy="4318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</a:rPr>
              <a:t>A</a:t>
            </a:r>
            <a:endParaRPr lang="ru-RU" sz="3600" b="1" dirty="0">
              <a:solidFill>
                <a:srgbClr val="C0000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255838" y="1320800"/>
            <a:ext cx="0" cy="13335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292725" y="1320800"/>
            <a:ext cx="0" cy="13335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6246813" y="1666875"/>
            <a:ext cx="504825" cy="504825"/>
          </a:xfrm>
          <a:prstGeom prst="ellipse">
            <a:avLst/>
          </a:prstGeom>
          <a:solidFill>
            <a:srgbClr val="0070C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7305675" y="1914525"/>
            <a:ext cx="1149350" cy="4763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9" name="TextBox 14"/>
          <p:cNvSpPr txBox="1">
            <a:spLocks noChangeArrowheads="1"/>
          </p:cNvSpPr>
          <p:nvPr/>
        </p:nvSpPr>
        <p:spPr bwMode="auto">
          <a:xfrm>
            <a:off x="7632700" y="1335088"/>
            <a:ext cx="68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v</a:t>
            </a:r>
            <a:endParaRPr lang="ru-RU" sz="3200" b="1" i="1" baseline="-25000"/>
          </a:p>
        </p:txBody>
      </p:sp>
      <p:sp>
        <p:nvSpPr>
          <p:cNvPr id="26640" name="TextBox 15"/>
          <p:cNvSpPr txBox="1">
            <a:spLocks noChangeArrowheads="1"/>
          </p:cNvSpPr>
          <p:nvPr/>
        </p:nvSpPr>
        <p:spPr bwMode="auto">
          <a:xfrm>
            <a:off x="2540000" y="2068513"/>
            <a:ext cx="6873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m</a:t>
            </a:r>
            <a:r>
              <a:rPr lang="en-US" sz="3200" b="1" i="1" baseline="-25000"/>
              <a:t>1</a:t>
            </a:r>
            <a:endParaRPr lang="ru-RU" sz="3200" b="1" i="1" baseline="-25000"/>
          </a:p>
        </p:txBody>
      </p:sp>
      <p:sp>
        <p:nvSpPr>
          <p:cNvPr id="26641" name="TextBox 16"/>
          <p:cNvSpPr txBox="1">
            <a:spLocks noChangeArrowheads="1"/>
          </p:cNvSpPr>
          <p:nvPr/>
        </p:nvSpPr>
        <p:spPr bwMode="auto">
          <a:xfrm>
            <a:off x="4376738" y="2068513"/>
            <a:ext cx="6873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m</a:t>
            </a:r>
            <a:r>
              <a:rPr lang="en-US" sz="3200" b="1" i="1" baseline="-25000"/>
              <a:t>2</a:t>
            </a:r>
            <a:endParaRPr lang="ru-RU" sz="3200" b="1" i="1" baseline="-25000"/>
          </a:p>
        </p:txBody>
      </p:sp>
      <p:sp>
        <p:nvSpPr>
          <p:cNvPr id="26642" name="TextBox 17"/>
          <p:cNvSpPr txBox="1">
            <a:spLocks noChangeArrowheads="1"/>
          </p:cNvSpPr>
          <p:nvPr/>
        </p:nvSpPr>
        <p:spPr bwMode="auto">
          <a:xfrm>
            <a:off x="6246813" y="2078038"/>
            <a:ext cx="6873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m</a:t>
            </a:r>
            <a:r>
              <a:rPr lang="en-US" sz="3200" b="1" i="1" baseline="-25000"/>
              <a:t>1</a:t>
            </a:r>
            <a:endParaRPr lang="ru-RU" sz="3200" b="1" i="1" baseline="-25000"/>
          </a:p>
        </p:txBody>
      </p:sp>
      <p:sp>
        <p:nvSpPr>
          <p:cNvPr id="26643" name="TextBox 18"/>
          <p:cNvSpPr txBox="1">
            <a:spLocks noChangeArrowheads="1"/>
          </p:cNvSpPr>
          <p:nvPr/>
        </p:nvSpPr>
        <p:spPr bwMode="auto">
          <a:xfrm>
            <a:off x="6862763" y="2081213"/>
            <a:ext cx="6873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m</a:t>
            </a:r>
            <a:r>
              <a:rPr lang="en-US" sz="3200" b="1" i="1" baseline="-25000"/>
              <a:t>2</a:t>
            </a:r>
            <a:endParaRPr lang="ru-RU" sz="3200" b="1" i="1" baseline="-2500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166938" y="939800"/>
            <a:ext cx="6864350" cy="32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5292725" y="939800"/>
            <a:ext cx="0" cy="322263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46" name="TextBox 21"/>
          <p:cNvSpPr txBox="1">
            <a:spLocks noChangeArrowheads="1"/>
          </p:cNvSpPr>
          <p:nvPr/>
        </p:nvSpPr>
        <p:spPr bwMode="auto">
          <a:xfrm>
            <a:off x="2255838" y="939800"/>
            <a:ext cx="2963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 i="1">
                <a:solidFill>
                  <a:srgbClr val="002060"/>
                </a:solidFill>
              </a:rPr>
              <a:t>До зіткнення</a:t>
            </a:r>
            <a:endParaRPr lang="ru-RU" b="1" i="1">
              <a:solidFill>
                <a:srgbClr val="002060"/>
              </a:solidFill>
            </a:endParaRPr>
          </a:p>
        </p:txBody>
      </p:sp>
      <p:sp>
        <p:nvSpPr>
          <p:cNvPr id="26647" name="TextBox 22"/>
          <p:cNvSpPr txBox="1">
            <a:spLocks noChangeArrowheads="1"/>
          </p:cNvSpPr>
          <p:nvPr/>
        </p:nvSpPr>
        <p:spPr bwMode="auto">
          <a:xfrm>
            <a:off x="5318125" y="915988"/>
            <a:ext cx="36464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 i="1">
                <a:solidFill>
                  <a:srgbClr val="002060"/>
                </a:solidFill>
              </a:rPr>
              <a:t>Після зіткнення</a:t>
            </a:r>
            <a:endParaRPr lang="ru-RU" b="1" i="1">
              <a:solidFill>
                <a:srgbClr val="002060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03188" y="2781300"/>
            <a:ext cx="8928100" cy="1008063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en-US" sz="5400" b="1" i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  <a:r>
              <a:rPr lang="en-US" sz="5400" b="1" i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01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= (m</a:t>
            </a:r>
            <a:r>
              <a:rPr lang="en-US" sz="5400" b="1" i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+ m</a:t>
            </a:r>
            <a:r>
              <a:rPr lang="en-US" sz="5400" b="1" i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)v</a:t>
            </a:r>
            <a:endParaRPr lang="ru-RU" sz="5400" b="1" i="1" baseline="-25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4443413" y="1666875"/>
            <a:ext cx="504825" cy="504825"/>
          </a:xfrm>
          <a:prstGeom prst="ellipse">
            <a:avLst/>
          </a:prstGeom>
          <a:solidFill>
            <a:srgbClr val="0070C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6784975" y="1666875"/>
            <a:ext cx="504825" cy="504825"/>
          </a:xfrm>
          <a:prstGeom prst="ellipse">
            <a:avLst/>
          </a:prstGeom>
          <a:solidFill>
            <a:srgbClr val="0070C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1108075" y="4754563"/>
            <a:ext cx="1454150" cy="1698625"/>
            <a:chOff x="2064" y="1008"/>
            <a:chExt cx="722" cy="872"/>
          </a:xfrm>
        </p:grpSpPr>
        <p:sp>
          <p:nvSpPr>
            <p:cNvPr id="26683" name="Oval 41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26697" name="Picture 43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698" name="Oval 44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2">
                  <a:alpha val="50195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26699" name="Picture 45" descr="light_shadow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" name="Group 46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9" name="Group 47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26707" name="AutoShape 48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6708" name="AutoShape 49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6709" name="AutoShape 50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6710" name="AutoShape 51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5" name="Group 52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26703" name="AutoShape 53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6704" name="AutoShape 54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6705" name="AutoShape 55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6706" name="AutoShape 56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6" name="Group 57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7" name="Group 5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6693" name="AutoShape 59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94" name="AutoShape 60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95" name="AutoShape 61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96" name="AutoShape 62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8" name="Group 6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6689" name="AutoShape 64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90" name="AutoShape 65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91" name="AutoShape 66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92" name="AutoShape 67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26686" name="Rectangle 68"/>
            <p:cNvSpPr>
              <a:spLocks noChangeArrowheads="1"/>
            </p:cNvSpPr>
            <p:nvPr/>
          </p:nvSpPr>
          <p:spPr bwMode="gray">
            <a:xfrm>
              <a:off x="2328" y="1264"/>
              <a:ext cx="279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m</a:t>
              </a:r>
              <a:r>
                <a:rPr lang="en-US" sz="1600" b="1" baseline="-25000">
                  <a:solidFill>
                    <a:srgbClr val="000000"/>
                  </a:solidFill>
                  <a:latin typeface="Arial" charset="0"/>
                </a:rPr>
                <a:t>1</a:t>
              </a:r>
            </a:p>
          </p:txBody>
        </p:sp>
      </p:grpSp>
      <p:grpSp>
        <p:nvGrpSpPr>
          <p:cNvPr id="19" name="Group 69"/>
          <p:cNvGrpSpPr>
            <a:grpSpLocks/>
          </p:cNvGrpSpPr>
          <p:nvPr/>
        </p:nvGrpSpPr>
        <p:grpSpPr bwMode="auto">
          <a:xfrm>
            <a:off x="4818063" y="4754563"/>
            <a:ext cx="1454150" cy="1695450"/>
            <a:chOff x="2064" y="1008"/>
            <a:chExt cx="722" cy="872"/>
          </a:xfrm>
        </p:grpSpPr>
        <p:sp>
          <p:nvSpPr>
            <p:cNvPr id="26655" name="Oval 70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2" name="Group 71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26669" name="Picture 72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670" name="Oval 73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26671" name="Picture 74" descr="light_shadow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3" name="Group 75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24" name="Group 7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26679" name="AutoShape 7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6680" name="AutoShape 7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6681" name="AutoShape 7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6682" name="AutoShape 8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5" name="Group 8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26675" name="AutoShape 8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6676" name="AutoShape 8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6677" name="AutoShape 8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6678" name="AutoShape 8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26" name="Group 86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27" name="Group 87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6665" name="AutoShape 88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66" name="AutoShape 89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67" name="AutoShape 90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68" name="AutoShape 91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8" name="Group 92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6661" name="AutoShape 93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62" name="AutoShape 94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63" name="AutoShape 95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664" name="AutoShape 96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26658" name="Rectangle 97"/>
            <p:cNvSpPr>
              <a:spLocks noChangeArrowheads="1"/>
            </p:cNvSpPr>
            <p:nvPr/>
          </p:nvSpPr>
          <p:spPr bwMode="gray">
            <a:xfrm>
              <a:off x="2342" y="1304"/>
              <a:ext cx="279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m</a:t>
              </a:r>
              <a:r>
                <a:rPr lang="en-US" sz="1600" b="1" baseline="-25000">
                  <a:solidFill>
                    <a:srgbClr val="000000"/>
                  </a:solidFill>
                  <a:latin typeface="Arial" charset="0"/>
                </a:rPr>
                <a:t>2</a:t>
              </a:r>
            </a:p>
          </p:txBody>
        </p:sp>
      </p:grpSp>
      <p:cxnSp>
        <p:nvCxnSpPr>
          <p:cNvPr id="107" name="Прямая соединительная линия 106"/>
          <p:cNvCxnSpPr/>
          <p:nvPr/>
        </p:nvCxnSpPr>
        <p:spPr>
          <a:xfrm>
            <a:off x="4813300" y="4076700"/>
            <a:ext cx="4763" cy="2376488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 flipV="1">
            <a:off x="404813" y="5487988"/>
            <a:ext cx="8124825" cy="41275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0.23542 -0.0018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" y="-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3.7037E-6 L 0.5 3.7037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6838" y="1546225"/>
            <a:ext cx="8929687" cy="13319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605088" y="1978025"/>
            <a:ext cx="360362" cy="365125"/>
          </a:xfrm>
          <a:prstGeom prst="ellipse">
            <a:avLst/>
          </a:prstGeom>
          <a:solidFill>
            <a:srgbClr val="0070C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349750" y="1762125"/>
            <a:ext cx="776288" cy="720725"/>
          </a:xfrm>
          <a:prstGeom prst="ellipse">
            <a:avLst/>
          </a:prstGeom>
          <a:solidFill>
            <a:srgbClr val="0070C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7" name="Прямая со стрелкой 6"/>
          <p:cNvCxnSpPr>
            <a:stCxn id="5" idx="6"/>
          </p:cNvCxnSpPr>
          <p:nvPr/>
        </p:nvCxnSpPr>
        <p:spPr>
          <a:xfrm>
            <a:off x="2965450" y="2160588"/>
            <a:ext cx="1295400" cy="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4" name="TextBox 7"/>
          <p:cNvSpPr txBox="1">
            <a:spLocks noChangeArrowheads="1"/>
          </p:cNvSpPr>
          <p:nvPr/>
        </p:nvSpPr>
        <p:spPr bwMode="auto">
          <a:xfrm>
            <a:off x="749300" y="1819275"/>
            <a:ext cx="1500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i="1"/>
              <a:t>m</a:t>
            </a:r>
            <a:r>
              <a:rPr lang="en-US" sz="2800" b="1" i="1" baseline="-25000"/>
              <a:t>1</a:t>
            </a:r>
            <a:r>
              <a:rPr lang="en-US" sz="2800" b="1" i="1"/>
              <a:t>&lt;&lt;m</a:t>
            </a:r>
            <a:r>
              <a:rPr lang="en-US" sz="2800" b="1" i="1" baseline="-25000"/>
              <a:t>2</a:t>
            </a:r>
            <a:endParaRPr lang="ru-RU" sz="2800" b="1" i="1" baseline="-25000"/>
          </a:p>
        </p:txBody>
      </p:sp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3132138" y="1558925"/>
            <a:ext cx="6873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v</a:t>
            </a:r>
            <a:r>
              <a:rPr lang="en-US" sz="3200" b="1" i="1" baseline="-25000"/>
              <a:t>01</a:t>
            </a:r>
            <a:endParaRPr lang="ru-RU" sz="3200" b="1" i="1" baseline="-2500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6063" y="1911350"/>
            <a:ext cx="431800" cy="4318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</a:rPr>
              <a:t>B</a:t>
            </a:r>
            <a:endParaRPr lang="ru-RU" sz="3600" b="1" dirty="0">
              <a:solidFill>
                <a:srgbClr val="C0000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249488" y="1546225"/>
            <a:ext cx="0" cy="1331913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286375" y="1546225"/>
            <a:ext cx="0" cy="1331913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9" name="TextBox 12"/>
          <p:cNvSpPr txBox="1">
            <a:spLocks noChangeArrowheads="1"/>
          </p:cNvSpPr>
          <p:nvPr/>
        </p:nvSpPr>
        <p:spPr bwMode="auto">
          <a:xfrm>
            <a:off x="2446338" y="2293938"/>
            <a:ext cx="68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m</a:t>
            </a:r>
            <a:r>
              <a:rPr lang="en-US" sz="3200" b="1" i="1" baseline="-25000"/>
              <a:t>1</a:t>
            </a:r>
            <a:endParaRPr lang="ru-RU" sz="3200" b="1" i="1" baseline="-25000"/>
          </a:p>
        </p:txBody>
      </p:sp>
      <p:sp>
        <p:nvSpPr>
          <p:cNvPr id="27660" name="TextBox 13"/>
          <p:cNvSpPr txBox="1">
            <a:spLocks noChangeArrowheads="1"/>
          </p:cNvSpPr>
          <p:nvPr/>
        </p:nvSpPr>
        <p:spPr bwMode="auto">
          <a:xfrm>
            <a:off x="4452938" y="2303463"/>
            <a:ext cx="6873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m</a:t>
            </a:r>
            <a:r>
              <a:rPr lang="en-US" sz="3200" b="1" i="1" baseline="-25000"/>
              <a:t>2</a:t>
            </a:r>
            <a:endParaRPr lang="ru-RU" sz="3200" b="1" i="1" baseline="-25000"/>
          </a:p>
        </p:txBody>
      </p:sp>
      <p:sp>
        <p:nvSpPr>
          <p:cNvPr id="27661" name="TextBox 14"/>
          <p:cNvSpPr txBox="1">
            <a:spLocks noChangeArrowheads="1"/>
          </p:cNvSpPr>
          <p:nvPr/>
        </p:nvSpPr>
        <p:spPr bwMode="auto">
          <a:xfrm>
            <a:off x="6494463" y="2303463"/>
            <a:ext cx="6858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m</a:t>
            </a:r>
            <a:r>
              <a:rPr lang="en-US" sz="3200" b="1" i="1" baseline="-25000"/>
              <a:t>1</a:t>
            </a:r>
            <a:endParaRPr lang="ru-RU" sz="3200" b="1" i="1" baseline="-2500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160588" y="1173163"/>
            <a:ext cx="6865937" cy="320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286375" y="1173163"/>
            <a:ext cx="0" cy="32067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4" name="TextBox 17"/>
          <p:cNvSpPr txBox="1">
            <a:spLocks noChangeArrowheads="1"/>
          </p:cNvSpPr>
          <p:nvPr/>
        </p:nvSpPr>
        <p:spPr bwMode="auto">
          <a:xfrm>
            <a:off x="2249488" y="1173163"/>
            <a:ext cx="2965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 i="1">
                <a:solidFill>
                  <a:srgbClr val="002060"/>
                </a:solidFill>
              </a:rPr>
              <a:t>До зіткнення</a:t>
            </a:r>
            <a:endParaRPr lang="ru-RU" b="1" i="1">
              <a:solidFill>
                <a:srgbClr val="002060"/>
              </a:solidFill>
            </a:endParaRPr>
          </a:p>
        </p:txBody>
      </p:sp>
      <p:sp>
        <p:nvSpPr>
          <p:cNvPr id="27665" name="TextBox 18"/>
          <p:cNvSpPr txBox="1">
            <a:spLocks noChangeArrowheads="1"/>
          </p:cNvSpPr>
          <p:nvPr/>
        </p:nvSpPr>
        <p:spPr bwMode="auto">
          <a:xfrm>
            <a:off x="5311775" y="1149350"/>
            <a:ext cx="36464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 i="1">
                <a:solidFill>
                  <a:srgbClr val="002060"/>
                </a:solidFill>
              </a:rPr>
              <a:t>Після зіткнення</a:t>
            </a:r>
            <a:endParaRPr lang="ru-RU" b="1" i="1">
              <a:solidFill>
                <a:srgbClr val="00206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6838" y="2943225"/>
            <a:ext cx="8929687" cy="1008063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en-US" sz="5400" b="1" i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  <a:r>
              <a:rPr lang="en-US" sz="5400" b="1" i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01</a:t>
            </a:r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= 0</a:t>
            </a:r>
            <a:endParaRPr lang="ru-RU" sz="5400" b="1" i="1" baseline="-25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6931025" y="1746250"/>
            <a:ext cx="776288" cy="719138"/>
          </a:xfrm>
          <a:prstGeom prst="ellipse">
            <a:avLst/>
          </a:prstGeom>
          <a:solidFill>
            <a:srgbClr val="0070C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668" name="TextBox 21"/>
          <p:cNvSpPr txBox="1">
            <a:spLocks noChangeArrowheads="1"/>
          </p:cNvSpPr>
          <p:nvPr/>
        </p:nvSpPr>
        <p:spPr bwMode="auto">
          <a:xfrm>
            <a:off x="7035800" y="2287588"/>
            <a:ext cx="687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i="1"/>
              <a:t>m</a:t>
            </a:r>
            <a:r>
              <a:rPr lang="en-US" sz="3200" b="1" i="1" baseline="-25000"/>
              <a:t>2</a:t>
            </a:r>
            <a:endParaRPr lang="ru-RU" sz="3200" b="1" i="1" baseline="-25000"/>
          </a:p>
        </p:txBody>
      </p:sp>
      <p:sp>
        <p:nvSpPr>
          <p:cNvPr id="23" name="Овал 22"/>
          <p:cNvSpPr/>
          <p:nvPr/>
        </p:nvSpPr>
        <p:spPr>
          <a:xfrm>
            <a:off x="6580188" y="1966913"/>
            <a:ext cx="360362" cy="363537"/>
          </a:xfrm>
          <a:prstGeom prst="ellipse">
            <a:avLst/>
          </a:prstGeom>
          <a:solidFill>
            <a:srgbClr val="0070C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0" y="11290"/>
            <a:ext cx="9144000" cy="830997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Непружна</a:t>
            </a:r>
            <a:r>
              <a:rPr lang="uk-UA" sz="4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взаємодія</a:t>
            </a:r>
            <a:endParaRPr lang="ru-RU" sz="4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1906588" y="5016500"/>
            <a:ext cx="617537" cy="785813"/>
            <a:chOff x="2064" y="1008"/>
            <a:chExt cx="722" cy="872"/>
          </a:xfrm>
        </p:grpSpPr>
        <p:sp>
          <p:nvSpPr>
            <p:cNvPr id="27705" name="Oval 41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27719" name="Picture 43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720" name="Oval 44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2">
                  <a:alpha val="50195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27721" name="Picture 45" descr="light_shadow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" name="Group 46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9" name="Group 47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27729" name="AutoShape 48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7730" name="AutoShape 49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7731" name="AutoShape 50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7732" name="AutoShape 51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3" name="Group 52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27725" name="AutoShape 53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7726" name="AutoShape 54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7727" name="AutoShape 55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7728" name="AutoShape 56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4" name="Group 57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5" name="Group 5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7715" name="AutoShape 59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716" name="AutoShape 60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717" name="AutoShape 61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718" name="AutoShape 62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8" name="Group 6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7711" name="AutoShape 64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712" name="AutoShape 65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713" name="AutoShape 66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714" name="AutoShape 67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27708" name="Rectangle 68"/>
            <p:cNvSpPr>
              <a:spLocks noChangeArrowheads="1"/>
            </p:cNvSpPr>
            <p:nvPr/>
          </p:nvSpPr>
          <p:spPr bwMode="gray">
            <a:xfrm>
              <a:off x="2292" y="1059"/>
              <a:ext cx="279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m</a:t>
              </a:r>
              <a:r>
                <a:rPr lang="en-US" sz="1600" b="1" baseline="-25000">
                  <a:solidFill>
                    <a:srgbClr val="000000"/>
                  </a:solidFill>
                  <a:latin typeface="Arial" charset="0"/>
                </a:rPr>
                <a:t>1</a:t>
              </a:r>
            </a:p>
          </p:txBody>
        </p:sp>
      </p:grpSp>
      <p:grpSp>
        <p:nvGrpSpPr>
          <p:cNvPr id="19" name="Group 69"/>
          <p:cNvGrpSpPr>
            <a:grpSpLocks/>
          </p:cNvGrpSpPr>
          <p:nvPr/>
        </p:nvGrpSpPr>
        <p:grpSpPr bwMode="auto">
          <a:xfrm>
            <a:off x="4759325" y="4440238"/>
            <a:ext cx="1801813" cy="2009775"/>
            <a:chOff x="2064" y="1008"/>
            <a:chExt cx="722" cy="872"/>
          </a:xfrm>
        </p:grpSpPr>
        <p:sp>
          <p:nvSpPr>
            <p:cNvPr id="27677" name="Oval 70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2" name="Group 71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27691" name="Picture 72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692" name="Oval 73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27693" name="Picture 74" descr="light_shadow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5" name="Group 75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26" name="Group 7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27701" name="AutoShape 7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7702" name="AutoShape 7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7703" name="AutoShape 7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7704" name="AutoShape 8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7" name="Group 8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27697" name="AutoShape 8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7698" name="AutoShape 8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7699" name="AutoShape 8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7700" name="AutoShape 8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28" name="Group 86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29" name="Group 87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7687" name="AutoShape 88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688" name="AutoShape 89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689" name="AutoShape 90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690" name="AutoShape 91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0" name="Group 92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7683" name="AutoShape 93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684" name="AutoShape 94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685" name="AutoShape 95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686" name="AutoShape 96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27680" name="Rectangle 97"/>
            <p:cNvSpPr>
              <a:spLocks noChangeArrowheads="1"/>
            </p:cNvSpPr>
            <p:nvPr/>
          </p:nvSpPr>
          <p:spPr bwMode="gray">
            <a:xfrm>
              <a:off x="2306" y="1221"/>
              <a:ext cx="279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m</a:t>
              </a:r>
              <a:r>
                <a:rPr lang="en-US" sz="1600" b="1" baseline="-25000">
                  <a:solidFill>
                    <a:srgbClr val="000000"/>
                  </a:solidFill>
                  <a:latin typeface="Arial" charset="0"/>
                </a:rPr>
                <a:t>2</a:t>
              </a:r>
            </a:p>
          </p:txBody>
        </p:sp>
      </p:grpSp>
      <p:cxnSp>
        <p:nvCxnSpPr>
          <p:cNvPr id="83" name="Прямая соединительная линия 82"/>
          <p:cNvCxnSpPr/>
          <p:nvPr/>
        </p:nvCxnSpPr>
        <p:spPr>
          <a:xfrm flipV="1">
            <a:off x="404813" y="5308600"/>
            <a:ext cx="8124825" cy="41275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4813300" y="4076700"/>
            <a:ext cx="17463" cy="2376488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3682752" cy="1138138"/>
          </a:xfrm>
        </p:spPr>
        <p:txBody>
          <a:bodyPr>
            <a:noAutofit/>
          </a:bodyPr>
          <a:lstStyle/>
          <a:p>
            <a:r>
              <a:rPr lang="uk-UA" sz="9600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Девіз:</a:t>
            </a:r>
            <a:endParaRPr lang="ru-RU" sz="9600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9752" y="1628800"/>
            <a:ext cx="6588210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4400" b="1" dirty="0" smtClean="0">
                <a:ln/>
                <a:solidFill>
                  <a:schemeClr val="accent3"/>
                </a:solidFill>
                <a:latin typeface="Monotype Corsiva" pitchFamily="66" charset="0"/>
              </a:rPr>
              <a:t>Чтобы физику знать,</a:t>
            </a:r>
            <a:br>
              <a:rPr lang="ru-RU" sz="4400" b="1" dirty="0" smtClean="0">
                <a:ln/>
                <a:solidFill>
                  <a:schemeClr val="accent3"/>
                </a:solidFill>
                <a:latin typeface="Monotype Corsiva" pitchFamily="66" charset="0"/>
              </a:rPr>
            </a:br>
            <a:r>
              <a:rPr lang="ru-RU" sz="4400" b="1" dirty="0" smtClean="0">
                <a:ln/>
                <a:solidFill>
                  <a:schemeClr val="accent3"/>
                </a:solidFill>
                <a:latin typeface="Monotype Corsiva" pitchFamily="66" charset="0"/>
              </a:rPr>
              <a:t>Нужно все законы уважать</a:t>
            </a:r>
            <a:br>
              <a:rPr lang="ru-RU" sz="4400" b="1" dirty="0" smtClean="0">
                <a:ln/>
                <a:solidFill>
                  <a:schemeClr val="accent3"/>
                </a:solidFill>
                <a:latin typeface="Monotype Corsiva" pitchFamily="66" charset="0"/>
              </a:rPr>
            </a:br>
            <a:r>
              <a:rPr lang="ru-RU" sz="4400" b="1" dirty="0" smtClean="0">
                <a:ln/>
                <a:solidFill>
                  <a:schemeClr val="accent3"/>
                </a:solidFill>
                <a:latin typeface="Monotype Corsiva" pitchFamily="66" charset="0"/>
              </a:rPr>
              <a:t>Чтобы физику любить –</a:t>
            </a:r>
          </a:p>
          <a:p>
            <a:r>
              <a:rPr lang="ru-RU" sz="4400" b="1" dirty="0" smtClean="0">
                <a:ln/>
                <a:solidFill>
                  <a:schemeClr val="accent3"/>
                </a:solidFill>
                <a:latin typeface="Monotype Corsiva" pitchFamily="66" charset="0"/>
              </a:rPr>
              <a:t>Нужно всю теорию учить.</a:t>
            </a:r>
            <a:br>
              <a:rPr lang="ru-RU" sz="4400" b="1" dirty="0" smtClean="0">
                <a:ln/>
                <a:solidFill>
                  <a:schemeClr val="accent3"/>
                </a:solidFill>
                <a:latin typeface="Monotype Corsiva" pitchFamily="66" charset="0"/>
              </a:rPr>
            </a:br>
            <a:r>
              <a:rPr lang="ru-RU" sz="4400" b="1" dirty="0" smtClean="0">
                <a:ln/>
                <a:solidFill>
                  <a:schemeClr val="accent3"/>
                </a:solidFill>
                <a:latin typeface="Monotype Corsiva" pitchFamily="66" charset="0"/>
              </a:rPr>
              <a:t>Чтобы нам всем побеждать,</a:t>
            </a:r>
            <a:br>
              <a:rPr lang="ru-RU" sz="4400" b="1" dirty="0" smtClean="0">
                <a:ln/>
                <a:solidFill>
                  <a:schemeClr val="accent3"/>
                </a:solidFill>
                <a:latin typeface="Monotype Corsiva" pitchFamily="66" charset="0"/>
              </a:rPr>
            </a:br>
            <a:r>
              <a:rPr lang="ru-RU" sz="4400" b="1" dirty="0" smtClean="0">
                <a:ln/>
                <a:solidFill>
                  <a:schemeClr val="accent3"/>
                </a:solidFill>
                <a:latin typeface="Monotype Corsiva" pitchFamily="66" charset="0"/>
              </a:rPr>
              <a:t>Нужно нам практиковать.</a:t>
            </a:r>
            <a:endParaRPr lang="ru-RU" sz="4400" b="1" dirty="0">
              <a:ln/>
              <a:solidFill>
                <a:schemeClr val="accent3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Ярослав\Desktop\fon-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404011">
            <a:off x="128082" y="797694"/>
            <a:ext cx="6945744" cy="567267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egoe Script" pitchFamily="34" charset="0"/>
              </a:rPr>
              <a:t>Видатні фізики</a:t>
            </a:r>
            <a:endParaRPr lang="ru-RU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Segoe Script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D:\Загальне\Уроки\Презентації\Фони\fon-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7889" name="Picture 1" descr="C:\Users\Ярослав\Desktop\вчені\Isaac_Newton_Biograph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81791">
            <a:off x="5453153" y="296195"/>
            <a:ext cx="3412429" cy="3096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7890" name="Picture 2" descr="C:\Users\Ярослав\Desktop\вчені\124790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69775">
            <a:off x="5316515" y="3462000"/>
            <a:ext cx="3238500" cy="2990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331640" y="836712"/>
            <a:ext cx="4464496" cy="47089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</a:t>
            </a:r>
            <a:r>
              <a:rPr lang="vi-VN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Ісаак Н</a:t>
            </a:r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ь</a:t>
            </a:r>
            <a:r>
              <a:rPr lang="vi-VN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ютон</a:t>
            </a:r>
            <a:r>
              <a:rPr lang="vi-VN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 — </a:t>
            </a:r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англійський</a:t>
            </a:r>
            <a:r>
              <a:rPr lang="vi-VN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учений, який заклав основи</a:t>
            </a:r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vi-VN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сучасного </a:t>
            </a:r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природознавства</a:t>
            </a:r>
            <a:r>
              <a:rPr lang="vi-VN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творець </a:t>
            </a:r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класичної фізики</a:t>
            </a:r>
            <a:r>
              <a:rPr lang="vi-VN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та один із засновників </a:t>
            </a:r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числення нескінченно малих</a:t>
            </a:r>
            <a:r>
              <a:rPr lang="vi-VN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Отримав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уявлення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про силу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вітру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виражену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футах. Ньютон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сформулював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основні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закони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класичної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механіки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відкрив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закон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всесвітнього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тяжіння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 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дисперсію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світла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розвив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корпускулярну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теорію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світла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диференціальне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та 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інтегральне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числення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Загальне\Уроки\Презентації\Фони\fon-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4817" name="Picture 1" descr="C:\Users\Ярослав\Desktop\вчені\4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88640"/>
            <a:ext cx="3042944" cy="3471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8" name="Picture 2" descr="C:\Users\Ярослав\Desktop\вчені\74339_or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63678" flipH="1">
            <a:off x="5916963" y="3307511"/>
            <a:ext cx="2592288" cy="3253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691680" y="98072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547664" y="980728"/>
            <a:ext cx="44644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Галілео Галілей</a:t>
            </a:r>
            <a:r>
              <a:rPr lang="vi-VN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  — італійський мислитель </a:t>
            </a:r>
            <a:r>
              <a:rPr lang="uk-UA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епохи Відродження</a:t>
            </a:r>
            <a:r>
              <a:rPr lang="vi-VN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, засновник класичної механіки, фізик, астроном, математик, поет і літературний критик</a:t>
            </a:r>
            <a:r>
              <a:rPr lang="uk-UA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Саме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від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нього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бере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початок 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фізика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 як наука.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Найважливішим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вкладом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Галілео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Галілея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в науку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була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свідома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й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послідовна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заміна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пасивного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спостереження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активним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 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експериментом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 Результатами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цих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експериментів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стали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зроблені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ученим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наукові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відкриття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Галілей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заклав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основи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механічної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системи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відліку</a:t>
            </a:r>
            <a:r>
              <a:rPr lang="ru-RU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</a:t>
            </a:r>
            <a:endParaRPr lang="ru-RU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C:\Users\Ярослав\Desktop\закони збереження в механіці\картинки\none-32237994.jpg"/>
          <p:cNvPicPr>
            <a:picLocks noChangeAspect="1" noChangeArrowheads="1"/>
          </p:cNvPicPr>
          <p:nvPr/>
        </p:nvPicPr>
        <p:blipFill>
          <a:blip r:embed="rId2" cstate="print"/>
          <a:srcRect l="6546" t="4082" r="8356" b="10204"/>
          <a:stretch>
            <a:fillRect/>
          </a:stretch>
        </p:blipFill>
        <p:spPr bwMode="auto">
          <a:xfrm>
            <a:off x="6191672" y="0"/>
            <a:ext cx="2952328" cy="3179430"/>
          </a:xfrm>
          <a:prstGeom prst="rect">
            <a:avLst/>
          </a:prstGeom>
          <a:noFill/>
        </p:spPr>
      </p:pic>
      <p:pic>
        <p:nvPicPr>
          <p:cNvPr id="23560" name="Picture 8" descr="C:\Users\Ярослав\Desktop\закони збереження в механіці\картинки\Рисунок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908297"/>
            <a:ext cx="2664296" cy="1949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9" name="Picture 7" descr="C:\Users\Ярослав\Desktop\закони збереження в механіці\картинки\Рисуонок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0"/>
            <a:ext cx="2520280" cy="3140968"/>
          </a:xfrm>
          <a:prstGeom prst="rect">
            <a:avLst/>
          </a:prstGeom>
          <a:noFill/>
        </p:spPr>
      </p:pic>
      <p:pic>
        <p:nvPicPr>
          <p:cNvPr id="23557" name="Picture 5" descr="C:\Users\Ярослав\Desktop\закони збереження в механіці\картинки\Рисунок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845402"/>
            <a:ext cx="2699792" cy="2012598"/>
          </a:xfrm>
          <a:prstGeom prst="rect">
            <a:avLst/>
          </a:prstGeom>
          <a:noFill/>
        </p:spPr>
      </p:pic>
      <p:pic>
        <p:nvPicPr>
          <p:cNvPr id="23556" name="Picture 4" descr="C:\Users\Ярослав\Desktop\закони збереження в механіці\картинки\Рисунок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140968"/>
            <a:ext cx="9144000" cy="1988840"/>
          </a:xfrm>
          <a:prstGeom prst="rect">
            <a:avLst/>
          </a:prstGeom>
          <a:noFill/>
        </p:spPr>
      </p:pic>
      <p:pic>
        <p:nvPicPr>
          <p:cNvPr id="23554" name="Picture 2" descr="C:\Users\Ярослав\Desktop\закони збереження в механіці\картинки\Рисунок2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3818258" cy="3356991"/>
          </a:xfrm>
          <a:prstGeom prst="rect">
            <a:avLst/>
          </a:prstGeom>
          <a:noFill/>
        </p:spPr>
      </p:pic>
      <p:pic>
        <p:nvPicPr>
          <p:cNvPr id="23555" name="Picture 3" descr="C:\Users\Ярослав\Desktop\закони збереження в механіці\картинки\Рмисунок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4358827"/>
            <a:ext cx="3779912" cy="249917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556792"/>
            <a:ext cx="8712968" cy="367240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Закони збереження в механіці.</a:t>
            </a:r>
            <a:br>
              <a:rPr lang="uk-UA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</a:br>
            <a:r>
              <a:rPr lang="uk-UA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Їхнє застосування в житті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Загальне\Уроки\Презентації\Фони\1360429181_5afd4a0cfed2866c8c29ac83b152f7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3456384" cy="1143000"/>
          </a:xfrm>
        </p:spPr>
        <p:txBody>
          <a:bodyPr>
            <a:normAutofit/>
          </a:bodyPr>
          <a:lstStyle/>
          <a:p>
            <a:r>
              <a:rPr lang="uk-UA" sz="6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</a:rPr>
              <a:t>Загадки</a:t>
            </a:r>
            <a:endParaRPr lang="ru-RU" sz="6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635896" y="137538"/>
            <a:ext cx="43204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І роботу, і їжу готує, а їсти не просить.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(Млин)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7944" y="980728"/>
            <a:ext cx="332206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latin typeface="Monotype Corsiva" pitchFamily="66" charset="0"/>
              </a:rPr>
              <a:t>Летить-дрижить на вітерці, </a:t>
            </a:r>
            <a:endParaRPr lang="ru-RU" sz="2000" dirty="0" smtClean="0">
              <a:latin typeface="Monotype Corsiva" pitchFamily="66" charset="0"/>
            </a:endParaRPr>
          </a:p>
          <a:p>
            <a:r>
              <a:rPr lang="uk-UA" sz="2000" dirty="0" smtClean="0">
                <a:latin typeface="Monotype Corsiva" pitchFamily="66" charset="0"/>
              </a:rPr>
              <a:t>Стрічка на просторі, </a:t>
            </a:r>
            <a:endParaRPr lang="ru-RU" sz="2000" dirty="0" smtClean="0">
              <a:latin typeface="Monotype Corsiva" pitchFamily="66" charset="0"/>
            </a:endParaRPr>
          </a:p>
          <a:p>
            <a:r>
              <a:rPr lang="uk-UA" sz="2000" dirty="0" smtClean="0">
                <a:latin typeface="Monotype Corsiva" pitchFamily="66" charset="0"/>
              </a:rPr>
              <a:t>Вузенький кінчик в джерельці, </a:t>
            </a:r>
            <a:endParaRPr lang="ru-RU" sz="2000" dirty="0" smtClean="0">
              <a:latin typeface="Monotype Corsiva" pitchFamily="66" charset="0"/>
            </a:endParaRPr>
          </a:p>
          <a:p>
            <a:r>
              <a:rPr lang="uk-UA" sz="2000" dirty="0" smtClean="0">
                <a:latin typeface="Monotype Corsiva" pitchFamily="66" charset="0"/>
              </a:rPr>
              <a:t>А широкий в морі.	</a:t>
            </a:r>
            <a:endParaRPr lang="ru-RU" sz="2000" dirty="0" smtClean="0">
              <a:latin typeface="Monotype Corsiva" pitchFamily="66" charset="0"/>
            </a:endParaRPr>
          </a:p>
          <a:p>
            <a:pPr algn="r"/>
            <a:r>
              <a:rPr lang="uk-UA" sz="2000" i="1" dirty="0" smtClean="0">
                <a:latin typeface="Monotype Corsiva" pitchFamily="66" charset="0"/>
              </a:rPr>
              <a:t>(Річка)</a:t>
            </a:r>
            <a:endParaRPr lang="ru-RU" sz="2000" dirty="0"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5976" y="4149080"/>
            <a:ext cx="29899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latin typeface="Monotype Corsiva" pitchFamily="66" charset="0"/>
              </a:rPr>
              <a:t>Простягнувся </a:t>
            </a:r>
            <a:r>
              <a:rPr lang="uk-UA" sz="2000" dirty="0" err="1" smtClean="0">
                <a:latin typeface="Monotype Corsiva" pitchFamily="66" charset="0"/>
              </a:rPr>
              <a:t>ремішок</a:t>
            </a:r>
            <a:r>
              <a:rPr lang="uk-UA" sz="2000" dirty="0" smtClean="0">
                <a:latin typeface="Monotype Corsiva" pitchFamily="66" charset="0"/>
              </a:rPr>
              <a:t>. </a:t>
            </a:r>
            <a:endParaRPr lang="ru-RU" sz="2000" dirty="0" smtClean="0">
              <a:latin typeface="Monotype Corsiva" pitchFamily="66" charset="0"/>
            </a:endParaRPr>
          </a:p>
          <a:p>
            <a:r>
              <a:rPr lang="uk-UA" sz="2000" dirty="0" smtClean="0">
                <a:latin typeface="Monotype Corsiva" pitchFamily="66" charset="0"/>
              </a:rPr>
              <a:t>І лежить — та не підняти,</a:t>
            </a:r>
            <a:endParaRPr lang="ru-RU" sz="2000" dirty="0" smtClean="0">
              <a:latin typeface="Monotype Corsiva" pitchFamily="66" charset="0"/>
            </a:endParaRPr>
          </a:p>
          <a:p>
            <a:r>
              <a:rPr lang="uk-UA" sz="2000" dirty="0" smtClean="0">
                <a:latin typeface="Monotype Corsiva" pitchFamily="66" charset="0"/>
              </a:rPr>
              <a:t>І біжить — та не спіймати.</a:t>
            </a:r>
            <a:endParaRPr lang="ru-RU" sz="2000" dirty="0" smtClean="0">
              <a:latin typeface="Monotype Corsiva" pitchFamily="66" charset="0"/>
            </a:endParaRPr>
          </a:p>
          <a:p>
            <a:pPr algn="r"/>
            <a:r>
              <a:rPr lang="uk-UA" sz="2000" i="1" dirty="0" smtClean="0">
                <a:latin typeface="Monotype Corsiva" pitchFamily="66" charset="0"/>
              </a:rPr>
              <a:t>   ( Струмок)</a:t>
            </a:r>
            <a:endParaRPr lang="ru-RU" sz="2000" dirty="0"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1960" y="2636912"/>
            <a:ext cx="357341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Monotype Corsiva" pitchFamily="66" charset="0"/>
              </a:rPr>
              <a:t>Ни пера, ни крыла, а быстрее орла,</a:t>
            </a:r>
            <a:br>
              <a:rPr lang="ru-RU" sz="2000" dirty="0" smtClean="0">
                <a:latin typeface="Monotype Corsiva" pitchFamily="66" charset="0"/>
              </a:rPr>
            </a:br>
            <a:r>
              <a:rPr lang="ru-RU" sz="2000" dirty="0" smtClean="0">
                <a:latin typeface="Monotype Corsiva" pitchFamily="66" charset="0"/>
              </a:rPr>
              <a:t>Только выпустит хвост -</a:t>
            </a:r>
            <a:br>
              <a:rPr lang="ru-RU" sz="2000" dirty="0" smtClean="0">
                <a:latin typeface="Monotype Corsiva" pitchFamily="66" charset="0"/>
              </a:rPr>
            </a:br>
            <a:r>
              <a:rPr lang="ru-RU" sz="2000" dirty="0" smtClean="0">
                <a:latin typeface="Monotype Corsiva" pitchFamily="66" charset="0"/>
              </a:rPr>
              <a:t>Понесется до звезд.  </a:t>
            </a:r>
          </a:p>
          <a:p>
            <a:r>
              <a:rPr lang="uk-UA" sz="2000" dirty="0" smtClean="0">
                <a:latin typeface="Monotype Corsiva" pitchFamily="66" charset="0"/>
              </a:rPr>
              <a:t>                                   (</a:t>
            </a:r>
            <a:r>
              <a:rPr lang="ru-RU" sz="2000" i="1" dirty="0" smtClean="0">
                <a:latin typeface="Monotype Corsiva" pitchFamily="66" charset="0"/>
              </a:rPr>
              <a:t>Ракета</a:t>
            </a:r>
            <a:r>
              <a:rPr lang="uk-UA" sz="2000" dirty="0" smtClean="0">
                <a:latin typeface="Monotype Corsiva" pitchFamily="66" charset="0"/>
              </a:rPr>
              <a:t>)</a:t>
            </a:r>
            <a:endParaRPr lang="ru-RU" sz="2000" dirty="0"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196752"/>
            <a:ext cx="338746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Monotype Corsiva" pitchFamily="66" charset="0"/>
              </a:rPr>
              <a:t>Ось </a:t>
            </a:r>
            <a:r>
              <a:rPr lang="ru-RU" sz="2000" dirty="0" err="1" smtClean="0">
                <a:latin typeface="Monotype Corsiva" pitchFamily="66" charset="0"/>
              </a:rPr>
              <a:t>лежить</a:t>
            </a:r>
            <a:r>
              <a:rPr lang="ru-RU" sz="2000" dirty="0" smtClean="0">
                <a:latin typeface="Monotype Corsiva" pitchFamily="66" charset="0"/>
              </a:rPr>
              <a:t> </a:t>
            </a:r>
            <a:r>
              <a:rPr lang="ru-RU" sz="2000" dirty="0" err="1" smtClean="0">
                <a:latin typeface="Monotype Corsiva" pitchFamily="66" charset="0"/>
              </a:rPr>
              <a:t>вантаж</a:t>
            </a:r>
            <a:r>
              <a:rPr lang="ru-RU" sz="2000" dirty="0" smtClean="0">
                <a:latin typeface="Monotype Corsiva" pitchFamily="66" charset="0"/>
              </a:rPr>
              <a:t> на </a:t>
            </a:r>
            <a:r>
              <a:rPr lang="ru-RU" sz="2000" dirty="0" err="1" smtClean="0">
                <a:latin typeface="Monotype Corsiva" pitchFamily="66" charset="0"/>
              </a:rPr>
              <a:t>лаві</a:t>
            </a:r>
            <a:r>
              <a:rPr lang="ru-RU" sz="2000" dirty="0" smtClean="0">
                <a:latin typeface="Monotype Corsiva" pitchFamily="66" charset="0"/>
              </a:rPr>
              <a:t> - </a:t>
            </a:r>
            <a:br>
              <a:rPr lang="ru-RU" sz="2000" dirty="0" smtClean="0">
                <a:latin typeface="Monotype Corsiva" pitchFamily="66" charset="0"/>
              </a:rPr>
            </a:br>
            <a:r>
              <a:rPr lang="ru-RU" sz="2000" dirty="0" err="1" smtClean="0">
                <a:latin typeface="Monotype Corsiva" pitchFamily="66" charset="0"/>
              </a:rPr>
              <a:t>Ані</a:t>
            </a:r>
            <a:r>
              <a:rPr lang="ru-RU" sz="2000" dirty="0" smtClean="0">
                <a:latin typeface="Monotype Corsiva" pitchFamily="66" charset="0"/>
              </a:rPr>
              <a:t> </a:t>
            </a:r>
            <a:r>
              <a:rPr lang="ru-RU" sz="2000" dirty="0" err="1" smtClean="0">
                <a:latin typeface="Monotype Corsiva" pitchFamily="66" charset="0"/>
              </a:rPr>
              <a:t>руху</a:t>
            </a:r>
            <a:r>
              <a:rPr lang="ru-RU" sz="2000" dirty="0" smtClean="0">
                <a:latin typeface="Monotype Corsiva" pitchFamily="66" charset="0"/>
              </a:rPr>
              <a:t>, </a:t>
            </a:r>
            <a:r>
              <a:rPr lang="ru-RU" sz="2000" dirty="0" err="1" smtClean="0">
                <a:latin typeface="Monotype Corsiva" pitchFamily="66" charset="0"/>
              </a:rPr>
              <a:t>ні</a:t>
            </a:r>
            <a:r>
              <a:rPr lang="ru-RU" sz="2000" dirty="0" smtClean="0">
                <a:latin typeface="Monotype Corsiva" pitchFamily="66" charset="0"/>
              </a:rPr>
              <a:t> </a:t>
            </a:r>
            <a:r>
              <a:rPr lang="ru-RU" sz="2000" dirty="0" err="1" smtClean="0">
                <a:latin typeface="Monotype Corsiva" pitchFamily="66" charset="0"/>
              </a:rPr>
              <a:t>клопот</a:t>
            </a:r>
            <a:r>
              <a:rPr lang="ru-RU" sz="2000" dirty="0" smtClean="0">
                <a:latin typeface="Monotype Corsiva" pitchFamily="66" charset="0"/>
              </a:rPr>
              <a:t>!</a:t>
            </a:r>
            <a:br>
              <a:rPr lang="ru-RU" sz="2000" dirty="0" smtClean="0">
                <a:latin typeface="Monotype Corsiva" pitchFamily="66" charset="0"/>
              </a:rPr>
            </a:br>
            <a:r>
              <a:rPr lang="ru-RU" sz="2000" dirty="0" smtClean="0">
                <a:latin typeface="Monotype Corsiva" pitchFamily="66" charset="0"/>
              </a:rPr>
              <a:t>І </a:t>
            </a:r>
            <a:r>
              <a:rPr lang="ru-RU" sz="2000" dirty="0" err="1" smtClean="0">
                <a:latin typeface="Monotype Corsiva" pitchFamily="66" charset="0"/>
              </a:rPr>
              <a:t>прямує</a:t>
            </a:r>
            <a:r>
              <a:rPr lang="ru-RU" sz="2000" dirty="0" smtClean="0">
                <a:latin typeface="Monotype Corsiva" pitchFamily="66" charset="0"/>
              </a:rPr>
              <a:t> </a:t>
            </a:r>
            <a:r>
              <a:rPr lang="ru-RU" sz="2000" dirty="0" err="1" smtClean="0">
                <a:latin typeface="Monotype Corsiva" pitchFamily="66" charset="0"/>
              </a:rPr>
              <a:t>вже</a:t>
            </a:r>
            <a:r>
              <a:rPr lang="ru-RU" sz="2000" dirty="0" smtClean="0">
                <a:latin typeface="Monotype Corsiva" pitchFamily="66" charset="0"/>
              </a:rPr>
              <a:t> в поход! </a:t>
            </a:r>
            <a:br>
              <a:rPr lang="ru-RU" sz="2000" dirty="0" smtClean="0">
                <a:latin typeface="Monotype Corsiva" pitchFamily="66" charset="0"/>
              </a:rPr>
            </a:br>
            <a:r>
              <a:rPr lang="ru-RU" sz="2000" dirty="0" err="1" smtClean="0">
                <a:latin typeface="Monotype Corsiva" pitchFamily="66" charset="0"/>
              </a:rPr>
              <a:t>Тільки</a:t>
            </a:r>
            <a:r>
              <a:rPr lang="ru-RU" sz="2000" dirty="0" smtClean="0">
                <a:latin typeface="Monotype Corsiva" pitchFamily="66" charset="0"/>
              </a:rPr>
              <a:t> </a:t>
            </a:r>
            <a:r>
              <a:rPr lang="ru-RU" sz="2000" dirty="0" err="1" smtClean="0">
                <a:latin typeface="Monotype Corsiva" pitchFamily="66" charset="0"/>
              </a:rPr>
              <a:t>збори</a:t>
            </a:r>
            <a:r>
              <a:rPr lang="ru-RU" sz="2000" dirty="0" smtClean="0">
                <a:latin typeface="Monotype Corsiva" pitchFamily="66" charset="0"/>
              </a:rPr>
              <a:t> </a:t>
            </a:r>
            <a:r>
              <a:rPr lang="ru-RU" sz="2000" dirty="0" err="1" smtClean="0">
                <a:latin typeface="Monotype Corsiva" pitchFamily="66" charset="0"/>
              </a:rPr>
              <a:t>почалися</a:t>
            </a:r>
            <a:r>
              <a:rPr lang="ru-RU" sz="2000" dirty="0" smtClean="0">
                <a:latin typeface="Monotype Corsiva" pitchFamily="66" charset="0"/>
              </a:rPr>
              <a:t> </a:t>
            </a:r>
            <a:br>
              <a:rPr lang="ru-RU" sz="2000" dirty="0" smtClean="0">
                <a:latin typeface="Monotype Corsiva" pitchFamily="66" charset="0"/>
              </a:rPr>
            </a:br>
            <a:r>
              <a:rPr lang="ru-RU" sz="2000" dirty="0" smtClean="0">
                <a:latin typeface="Monotype Corsiva" pitchFamily="66" charset="0"/>
              </a:rPr>
              <a:t>В </a:t>
            </a:r>
            <a:r>
              <a:rPr lang="ru-RU" sz="2000" dirty="0" err="1" smtClean="0">
                <a:latin typeface="Monotype Corsiva" pitchFamily="66" charset="0"/>
              </a:rPr>
              <a:t>русі</a:t>
            </a:r>
            <a:r>
              <a:rPr lang="ru-RU" sz="2000" dirty="0" smtClean="0">
                <a:latin typeface="Monotype Corsiva" pitchFamily="66" charset="0"/>
              </a:rPr>
              <a:t> </a:t>
            </a:r>
            <a:r>
              <a:rPr lang="ru-RU" sz="2000" dirty="0" err="1" smtClean="0">
                <a:latin typeface="Monotype Corsiva" pitchFamily="66" charset="0"/>
              </a:rPr>
              <a:t>зміни</a:t>
            </a:r>
            <a:r>
              <a:rPr lang="ru-RU" sz="2000" dirty="0" smtClean="0">
                <a:latin typeface="Monotype Corsiva" pitchFamily="66" charset="0"/>
              </a:rPr>
              <a:t> </a:t>
            </a:r>
            <a:r>
              <a:rPr lang="ru-RU" sz="2000" dirty="0" err="1" smtClean="0">
                <a:latin typeface="Monotype Corsiva" pitchFamily="66" charset="0"/>
              </a:rPr>
              <a:t>відбулися</a:t>
            </a:r>
            <a:r>
              <a:rPr lang="ru-RU" sz="2000" dirty="0" smtClean="0">
                <a:latin typeface="Monotype Corsiva" pitchFamily="66" charset="0"/>
              </a:rPr>
              <a:t>. </a:t>
            </a:r>
            <a:br>
              <a:rPr lang="ru-RU" sz="2000" dirty="0" smtClean="0">
                <a:latin typeface="Monotype Corsiva" pitchFamily="66" charset="0"/>
              </a:rPr>
            </a:br>
            <a:r>
              <a:rPr lang="ru-RU" sz="2000" dirty="0" smtClean="0">
                <a:latin typeface="Monotype Corsiva" pitchFamily="66" charset="0"/>
              </a:rPr>
              <a:t>                                       ( </a:t>
            </a:r>
            <a:r>
              <a:rPr lang="ru-RU" sz="2000" dirty="0" err="1" smtClean="0">
                <a:latin typeface="Monotype Corsiva" pitchFamily="66" charset="0"/>
              </a:rPr>
              <a:t>Імпульс</a:t>
            </a:r>
            <a:r>
              <a:rPr lang="ru-RU" sz="2000" dirty="0" smtClean="0">
                <a:latin typeface="Monotype Corsiva" pitchFamily="66" charset="0"/>
              </a:rPr>
              <a:t>.)</a:t>
            </a:r>
            <a:endParaRPr lang="ru-RU" sz="2000" dirty="0">
              <a:latin typeface="Monotype Corsiva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0" y="3356992"/>
            <a:ext cx="30861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Monotype Corsiva" pitchFamily="66" charset="0"/>
              </a:rPr>
              <a:t>Я </a:t>
            </a:r>
            <a:r>
              <a:rPr lang="ru-RU" sz="2000" dirty="0" err="1" smtClean="0">
                <a:latin typeface="Monotype Corsiva" pitchFamily="66" charset="0"/>
              </a:rPr>
              <a:t>справжній</a:t>
            </a:r>
            <a:r>
              <a:rPr lang="ru-RU" sz="2000" dirty="0" smtClean="0">
                <a:latin typeface="Monotype Corsiva" pitchFamily="66" charset="0"/>
              </a:rPr>
              <a:t> </a:t>
            </a:r>
            <a:r>
              <a:rPr lang="ru-RU" sz="2000" dirty="0" err="1" smtClean="0">
                <a:latin typeface="Monotype Corsiva" pitchFamily="66" charset="0"/>
              </a:rPr>
              <a:t>рух</a:t>
            </a:r>
            <a:r>
              <a:rPr lang="ru-RU" sz="2000" dirty="0" smtClean="0">
                <a:latin typeface="Monotype Corsiva" pitchFamily="66" charset="0"/>
              </a:rPr>
              <a:t>, </a:t>
            </a:r>
            <a:r>
              <a:rPr lang="ru-RU" sz="2000" dirty="0" err="1" smtClean="0">
                <a:latin typeface="Monotype Corsiva" pitchFamily="66" charset="0"/>
              </a:rPr>
              <a:t>проте</a:t>
            </a:r>
            <a:r>
              <a:rPr lang="ru-RU" sz="2000" dirty="0" smtClean="0">
                <a:latin typeface="Monotype Corsiva" pitchFamily="66" charset="0"/>
              </a:rPr>
              <a:t> </a:t>
            </a:r>
            <a:r>
              <a:rPr lang="ru-RU" sz="2000" dirty="0" err="1" smtClean="0">
                <a:latin typeface="Monotype Corsiva" pitchFamily="66" charset="0"/>
              </a:rPr>
              <a:t>який</a:t>
            </a:r>
            <a:r>
              <a:rPr lang="ru-RU" sz="2000" dirty="0" smtClean="0">
                <a:latin typeface="Monotype Corsiva" pitchFamily="66" charset="0"/>
              </a:rPr>
              <a:t>! </a:t>
            </a:r>
            <a:br>
              <a:rPr lang="ru-RU" sz="2000" dirty="0" smtClean="0">
                <a:latin typeface="Monotype Corsiva" pitchFamily="66" charset="0"/>
              </a:rPr>
            </a:br>
            <a:r>
              <a:rPr lang="ru-RU" sz="2000" dirty="0" smtClean="0">
                <a:latin typeface="Monotype Corsiva" pitchFamily="66" charset="0"/>
              </a:rPr>
              <a:t>Не </a:t>
            </a:r>
            <a:r>
              <a:rPr lang="ru-RU" sz="2000" dirty="0" err="1" smtClean="0">
                <a:latin typeface="Monotype Corsiva" pitchFamily="66" charset="0"/>
              </a:rPr>
              <a:t>звичайний</a:t>
            </a:r>
            <a:r>
              <a:rPr lang="ru-RU" sz="2000" dirty="0" smtClean="0">
                <a:latin typeface="Monotype Corsiva" pitchFamily="66" charset="0"/>
              </a:rPr>
              <a:t>, </a:t>
            </a:r>
            <a:r>
              <a:rPr lang="ru-RU" sz="2000" dirty="0" err="1" smtClean="0">
                <a:latin typeface="Monotype Corsiva" pitchFamily="66" charset="0"/>
              </a:rPr>
              <a:t>не</a:t>
            </a:r>
            <a:r>
              <a:rPr lang="ru-RU" sz="2000" dirty="0" smtClean="0">
                <a:latin typeface="Monotype Corsiva" pitchFamily="66" charset="0"/>
              </a:rPr>
              <a:t> </a:t>
            </a:r>
            <a:r>
              <a:rPr lang="ru-RU" sz="2000" dirty="0" err="1" smtClean="0">
                <a:latin typeface="Monotype Corsiva" pitchFamily="66" charset="0"/>
              </a:rPr>
              <a:t>простий</a:t>
            </a:r>
            <a:r>
              <a:rPr lang="ru-RU" sz="2000" dirty="0" smtClean="0">
                <a:latin typeface="Monotype Corsiva" pitchFamily="66" charset="0"/>
              </a:rPr>
              <a:t>! </a:t>
            </a:r>
            <a:br>
              <a:rPr lang="ru-RU" sz="2000" dirty="0" smtClean="0">
                <a:latin typeface="Monotype Corsiva" pitchFamily="66" charset="0"/>
              </a:rPr>
            </a:br>
            <a:r>
              <a:rPr lang="ru-RU" sz="2000" dirty="0" err="1" smtClean="0">
                <a:latin typeface="Monotype Corsiva" pitchFamily="66" charset="0"/>
              </a:rPr>
              <a:t>Виняткова</a:t>
            </a:r>
            <a:r>
              <a:rPr lang="ru-RU" sz="2000" dirty="0" smtClean="0">
                <a:latin typeface="Monotype Corsiva" pitchFamily="66" charset="0"/>
              </a:rPr>
              <a:t> сила в </a:t>
            </a:r>
            <a:r>
              <a:rPr lang="ru-RU" sz="2000" dirty="0" err="1" smtClean="0">
                <a:latin typeface="Monotype Corsiva" pitchFamily="66" charset="0"/>
              </a:rPr>
              <a:t>мені</a:t>
            </a:r>
            <a:r>
              <a:rPr lang="ru-RU" sz="2000" dirty="0" smtClean="0">
                <a:latin typeface="Monotype Corsiva" pitchFamily="66" charset="0"/>
              </a:rPr>
              <a:t> </a:t>
            </a:r>
            <a:r>
              <a:rPr lang="ru-RU" sz="2000" dirty="0" err="1" smtClean="0">
                <a:latin typeface="Monotype Corsiva" pitchFamily="66" charset="0"/>
              </a:rPr>
              <a:t>є</a:t>
            </a:r>
            <a:r>
              <a:rPr lang="ru-RU" sz="2000" dirty="0" smtClean="0">
                <a:latin typeface="Monotype Corsiva" pitchFamily="66" charset="0"/>
              </a:rPr>
              <a:t>.</a:t>
            </a:r>
            <a:br>
              <a:rPr lang="ru-RU" sz="2000" dirty="0" smtClean="0">
                <a:latin typeface="Monotype Corsiva" pitchFamily="66" charset="0"/>
              </a:rPr>
            </a:br>
            <a:r>
              <a:rPr lang="ru-RU" sz="2000" dirty="0" smtClean="0">
                <a:latin typeface="Monotype Corsiva" pitchFamily="66" charset="0"/>
              </a:rPr>
              <a:t>( </a:t>
            </a:r>
            <a:r>
              <a:rPr lang="ru-RU" sz="2000" dirty="0" err="1" smtClean="0">
                <a:latin typeface="Monotype Corsiva" pitchFamily="66" charset="0"/>
              </a:rPr>
              <a:t>Реактивний</a:t>
            </a:r>
            <a:r>
              <a:rPr lang="ru-RU" sz="2000" dirty="0" smtClean="0">
                <a:latin typeface="Monotype Corsiva" pitchFamily="66" charset="0"/>
              </a:rPr>
              <a:t>) </a:t>
            </a:r>
            <a:r>
              <a:rPr lang="ru-RU" sz="2000" dirty="0" err="1" smtClean="0">
                <a:latin typeface="Monotype Corsiva" pitchFamily="66" charset="0"/>
              </a:rPr>
              <a:t>рух</a:t>
            </a:r>
            <a:r>
              <a:rPr lang="ru-RU" sz="2000" dirty="0" smtClean="0">
                <a:latin typeface="Monotype Corsiva" pitchFamily="66" charset="0"/>
              </a:rPr>
              <a:t> – </a:t>
            </a:r>
            <a:r>
              <a:rPr lang="ru-RU" sz="2000" dirty="0" err="1" smtClean="0">
                <a:latin typeface="Monotype Corsiva" pitchFamily="66" charset="0"/>
              </a:rPr>
              <a:t>Ім’я</a:t>
            </a:r>
            <a:r>
              <a:rPr lang="ru-RU" sz="2000" dirty="0" smtClean="0">
                <a:latin typeface="Monotype Corsiva" pitchFamily="66" charset="0"/>
              </a:rPr>
              <a:t> </a:t>
            </a:r>
            <a:r>
              <a:rPr lang="ru-RU" sz="2000" dirty="0" err="1" smtClean="0">
                <a:latin typeface="Monotype Corsiva" pitchFamily="66" charset="0"/>
              </a:rPr>
              <a:t>моє</a:t>
            </a:r>
            <a:r>
              <a:rPr lang="ru-RU" sz="2000" dirty="0" smtClean="0">
                <a:latin typeface="Monotype Corsiva" pitchFamily="66" charset="0"/>
              </a:rPr>
              <a:t>.</a:t>
            </a:r>
            <a:endParaRPr lang="ru-RU" sz="20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D:\Загальне\Уроки\Презентації\Фони\fon-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819" y="0"/>
            <a:ext cx="919281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412776"/>
            <a:ext cx="7344816" cy="4032448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3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Вірші</a:t>
            </a:r>
            <a:endParaRPr lang="ru-RU" sz="23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D:\Загальне\Уроки\Презентації\Фони\fon-photoshop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51720" y="1556792"/>
            <a:ext cx="510107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</a:rPr>
              <a:t>Как хорошо, что не арбуз</a:t>
            </a:r>
            <a:br>
              <a:rPr lang="ru-RU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</a:rPr>
            </a:br>
            <a:r>
              <a:rPr lang="ru-RU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</a:rPr>
              <a:t>Упал! А то бы - финиш!</a:t>
            </a:r>
            <a:br>
              <a:rPr lang="ru-RU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</a:rPr>
            </a:br>
            <a:r>
              <a:rPr lang="ru-RU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</a:rPr>
              <a:t>Теперь под древо не суюсь –</a:t>
            </a:r>
            <a:br>
              <a:rPr lang="ru-RU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</a:rPr>
            </a:br>
            <a:r>
              <a:rPr lang="ru-RU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</a:rPr>
              <a:t>Меня с сучка не скинешь!</a:t>
            </a:r>
            <a:br>
              <a:rPr lang="ru-RU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</a:rPr>
            </a:br>
            <a:r>
              <a:rPr lang="ru-RU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</a:rPr>
              <a:t/>
            </a:r>
            <a:br>
              <a:rPr lang="ru-RU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</a:rPr>
            </a:br>
            <a:r>
              <a:rPr lang="ru-RU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</a:rPr>
              <a:t>Сижу на верхних  ветках я</a:t>
            </a:r>
            <a:br>
              <a:rPr lang="ru-RU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</a:rPr>
            </a:br>
            <a:r>
              <a:rPr lang="ru-RU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</a:rPr>
              <a:t>Мне древо вместо трона.</a:t>
            </a:r>
            <a:br>
              <a:rPr lang="ru-RU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</a:rPr>
            </a:br>
            <a:r>
              <a:rPr lang="ru-RU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</a:rPr>
              <a:t>Закон – надежда ветхая -</a:t>
            </a:r>
            <a:br>
              <a:rPr lang="ru-RU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</a:rPr>
            </a:br>
            <a:r>
              <a:rPr lang="ru-RU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</a:rPr>
              <a:t>Предложен </a:t>
            </a:r>
            <a:r>
              <a:rPr lang="ru-RU" sz="2400" b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</a:rPr>
              <a:t>Нью-Ньютоном</a:t>
            </a:r>
            <a:r>
              <a:rPr lang="ru-RU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</a:rPr>
              <a:t>…</a:t>
            </a:r>
            <a:r>
              <a:rPr lang="ru-RU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</a:rPr>
              <a:t> </a:t>
            </a:r>
            <a:endParaRPr lang="ru-RU" sz="24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D:\Загальне\Уроки\Презентації\Фони\fon-photoshop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07704" y="188640"/>
            <a:ext cx="5357557" cy="63709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Физика рядом</a:t>
            </a: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Нас физика, увы, повсюду окружает.</a:t>
            </a: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Из дома в школу утром провожает.</a:t>
            </a: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Набраться бы ученикам терпения:</a:t>
            </a: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Подняться из постели тяготения,</a:t>
            </a: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 </a:t>
            </a: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Умыться, применяя силу трения,</a:t>
            </a: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 кабине лифта ощутить падение,</a:t>
            </a: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На тротуаре – сильное скольжение.</a:t>
            </a: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А вот и школа - вечное движение!</a:t>
            </a: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 </a:t>
            </a: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Всем физикам– почёт и уважение!</a:t>
            </a:r>
          </a:p>
          <a:p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D:\Загальне\Уроки\Презентації\Фони\fon-photoshop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99792" y="0"/>
            <a:ext cx="2996333" cy="7155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Segoe Print" pitchFamily="2" charset="0"/>
              </a:rPr>
              <a:t>Великий учёный Галилей</a:t>
            </a:r>
          </a:p>
          <a:p>
            <a:endParaRPr lang="ru-RU" sz="17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itchFamily="66" charset="0"/>
            </a:endParaRPr>
          </a:p>
          <a:p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Много выдвинул идей,</a:t>
            </a:r>
          </a:p>
          <a:p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Крупный физик Галилей,</a:t>
            </a:r>
          </a:p>
          <a:p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Мысль одна ему пришла,</a:t>
            </a:r>
          </a:p>
          <a:p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С башни он бросал тела.</a:t>
            </a:r>
          </a:p>
          <a:p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 </a:t>
            </a:r>
          </a:p>
          <a:p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Изучал он их движенье,</a:t>
            </a:r>
          </a:p>
          <a:p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И узнал про ускоренье,</a:t>
            </a:r>
          </a:p>
          <a:p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Независимо от массы,</a:t>
            </a:r>
          </a:p>
          <a:p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Знать обязан школьник в классе.</a:t>
            </a:r>
          </a:p>
          <a:p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 </a:t>
            </a:r>
          </a:p>
          <a:p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Говорил он, не тая,</a:t>
            </a:r>
          </a:p>
          <a:p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Что вращается Земля,</a:t>
            </a:r>
          </a:p>
          <a:p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Вокруг солнца по кривой,</a:t>
            </a:r>
          </a:p>
          <a:p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Школьник знает, по какой!</a:t>
            </a:r>
          </a:p>
          <a:p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 </a:t>
            </a:r>
          </a:p>
          <a:p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Чтобы школьник это знал,</a:t>
            </a:r>
          </a:p>
          <a:p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Галилей всё доказал,</a:t>
            </a:r>
          </a:p>
          <a:p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Но церковники мешали,</a:t>
            </a:r>
          </a:p>
          <a:p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Правду много лет скрывали.</a:t>
            </a:r>
          </a:p>
          <a:p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 </a:t>
            </a:r>
          </a:p>
          <a:p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Он механик, астроном,</a:t>
            </a:r>
          </a:p>
          <a:p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Математик был при том,</a:t>
            </a:r>
          </a:p>
          <a:p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Очень важен для детей,</a:t>
            </a:r>
          </a:p>
          <a:p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Галилео Галилей!</a:t>
            </a:r>
          </a:p>
          <a:p>
            <a:endParaRPr lang="ru-RU" sz="17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D:\Загальне\Уроки\Презентації\Фони\fon-photoshop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23728" y="0"/>
            <a:ext cx="5823967" cy="692497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Ньютоново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яблоко</a:t>
            </a:r>
          </a:p>
          <a:p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Жил давно один учёный в Англии, Ньютон,</a:t>
            </a: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Он в науку, как в невесту, по уши влюблён,</a:t>
            </a: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Много сделал он открытий, в физике узнал,</a:t>
            </a: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Три закона знаменитых в книгах описал!</a:t>
            </a: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 ветки яблоко упало, и по голове,</a:t>
            </a: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Ньютона осенило, плод нашёл в траве,</a:t>
            </a: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Он достал свою тетрадку, записал закон,</a:t>
            </a: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Понял тайну всей Вселенной, гением был он!</a:t>
            </a: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по этому закону движутся тела,</a:t>
            </a: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Чтоб Ньютон узнал об этом, яблоня цвела,</a:t>
            </a: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Много в Космосе секретов, мир другим не стал,</a:t>
            </a: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летит к Земле комета, как он предсказал!</a:t>
            </a: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Если ты ленивый малый, не привык мечтать,</a:t>
            </a: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тебе закон не снится, любишь сладко спать,</a:t>
            </a: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Даже пусть счастливый случай, груша упадёт,</a:t>
            </a: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Никаких тебе открытий, шишку лишь набьёт!</a:t>
            </a: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1412776"/>
            <a:ext cx="72728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0" dirty="0" smtClean="0">
                <a:latin typeface="Mistral" pitchFamily="66" charset="0"/>
              </a:rPr>
              <a:t>     </a:t>
            </a:r>
            <a:r>
              <a:rPr lang="uk-UA" sz="10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stral" pitchFamily="66" charset="0"/>
              </a:rPr>
              <a:t>ТЕОРІЯ ТА ЗАСТОСУВАННЯ</a:t>
            </a:r>
            <a:endParaRPr lang="ru-RU" sz="10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istral" pitchFamily="66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D:\Загальне\Уроки\Презентації\Фони\fon-photoshop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11760" y="332656"/>
            <a:ext cx="4469493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Закон сохранения импульса</a:t>
            </a:r>
            <a:endParaRPr lang="ru-RU" sz="3200" dirty="0" smtClean="0">
              <a:latin typeface="Monotype Corsiva" pitchFamily="66" charset="0"/>
            </a:endParaRPr>
          </a:p>
          <a:p>
            <a:pPr algn="ctr"/>
            <a:endParaRPr lang="ru-RU" dirty="0" smtClean="0"/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Импульс сохраняется,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Знает каждый школьник,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Взял воздушный шарик,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Он летит, разбойник!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 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Пусть выходит воздух,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И толкает шарик,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Взвился и летает,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Выше, чем комарик!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 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В космосе полёты,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Замысел был дерзкий,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Принцип реактивный,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Выдал Циолковский</a:t>
            </a:r>
          </a:p>
          <a:p>
            <a:pPr algn="ctr"/>
            <a:endParaRPr lang="ru-RU" sz="24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D:\Загальне\Уроки\Презентації\Фони\fon-2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46858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9600" dirty="0" err="1" smtClean="0">
                <a:latin typeface="Monotype Corsiva" pitchFamily="66" charset="0"/>
              </a:rPr>
              <a:t>Прислів</a:t>
            </a:r>
            <a:r>
              <a:rPr lang="en-US" sz="9600" dirty="0" smtClean="0">
                <a:latin typeface="Monotype Corsiva" pitchFamily="66" charset="0"/>
              </a:rPr>
              <a:t>’</a:t>
            </a:r>
            <a:r>
              <a:rPr lang="uk-UA" sz="9600" dirty="0" smtClean="0">
                <a:latin typeface="Monotype Corsiva" pitchFamily="66" charset="0"/>
              </a:rPr>
              <a:t>я</a:t>
            </a:r>
            <a:endParaRPr lang="ru-RU" sz="9600" dirty="0">
              <a:latin typeface="Monotype Corsiva" pitchFamily="66" charset="0"/>
            </a:endParaRP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331640" y="1268760"/>
            <a:ext cx="6048672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1. Біда, коли на дорогу кобила худа.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2. Вівса шкапа з'їла, так і віз побила.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3. Не кінь тягне віз, а овес.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4. Бистрий кінь скоро втомлюється.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5. Його натощак не обійдеш.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6. Для коня не батіг купляй, а овес.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7. Залий в бак бензину, щоб не пхати машину.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8. Кому що, а мельнику вітер.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9. Не тоді до млина, як вітру нема.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10. Без води млин не меле.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11. Вода і землю риє і камінь довбе.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12. Крапля по краплі води як упаде, то і в камені дірка буде.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13. Вода і млин лама.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14. Вода шлях знайде.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15. В ступі воду не товчуть.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16. Під гору вскач, а на гору хоч плач.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17. На гору тяжко віз котити.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Загальне\Уроки\Презентації\Фони\fon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83768" y="620688"/>
            <a:ext cx="395653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Задача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2636912"/>
            <a:ext cx="8064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  <a:latin typeface="Segoe Print" pitchFamily="2" charset="0"/>
              </a:rPr>
              <a:t>Снаряд масою 20 кг, що летів горизонтально зі швидкістю 100 м/с, влучив у пісок на залізничній платформі і не розірвався. Якої швидкості набула платформа масою 8 т, якщо до падіння снаряда вона рухалася зі швидкістю 0,5 м/с у тому ж напрямі, що і снаряд?</a:t>
            </a:r>
            <a:r>
              <a:rPr lang="uk-UA" sz="2400" dirty="0" smtClean="0">
                <a:solidFill>
                  <a:srgbClr val="C00000"/>
                </a:solidFill>
                <a:latin typeface="Segoe Print" pitchFamily="2" charset="0"/>
              </a:rPr>
              <a:t> </a:t>
            </a:r>
            <a:endParaRPr lang="ru-RU" sz="2400" dirty="0">
              <a:solidFill>
                <a:srgbClr val="C00000"/>
              </a:solidFill>
              <a:latin typeface="Segoe Print" pitchFamily="2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D:\Загальне\Уроки\Презентації\Фони\fon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-14288" y="836613"/>
          <a:ext cx="2078038" cy="3240087"/>
        </p:xfrm>
        <a:graphic>
          <a:graphicData uri="http://schemas.openxmlformats.org/presentationml/2006/ole">
            <p:oleObj spid="_x0000_s25604" name="Формула" r:id="rId4" imgW="863280" imgH="1346040" progId="Equation.3">
              <p:embed/>
            </p:oleObj>
          </a:graphicData>
        </a:graphic>
      </p:graphicFrame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051720" y="620688"/>
            <a:ext cx="0" cy="3600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1" y="3645024"/>
            <a:ext cx="205172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25609" name="Object 5"/>
          <p:cNvGraphicFramePr>
            <a:graphicFrameLocks noChangeAspect="1"/>
          </p:cNvGraphicFramePr>
          <p:nvPr/>
        </p:nvGraphicFramePr>
        <p:xfrm>
          <a:off x="2051720" y="692696"/>
          <a:ext cx="3960440" cy="660400"/>
        </p:xfrm>
        <a:graphic>
          <a:graphicData uri="http://schemas.openxmlformats.org/presentationml/2006/ole">
            <p:oleObj spid="_x0000_s25605" name="Формула" r:id="rId5" imgW="1625400" imgH="228600" progId="Equation.3">
              <p:embed/>
            </p:oleObj>
          </a:graphicData>
        </a:graphic>
      </p:graphicFrame>
      <p:graphicFrame>
        <p:nvGraphicFramePr>
          <p:cNvPr id="25611" name="Object 6"/>
          <p:cNvGraphicFramePr>
            <a:graphicFrameLocks noChangeAspect="1"/>
          </p:cNvGraphicFramePr>
          <p:nvPr/>
        </p:nvGraphicFramePr>
        <p:xfrm>
          <a:off x="2051720" y="1556792"/>
          <a:ext cx="3960439" cy="648072"/>
        </p:xfrm>
        <a:graphic>
          <a:graphicData uri="http://schemas.openxmlformats.org/presentationml/2006/ole">
            <p:oleObj spid="_x0000_s25606" name="Формула" r:id="rId6" imgW="1612800" imgH="228600" progId="Equation.3">
              <p:embed/>
            </p:oleObj>
          </a:graphicData>
        </a:graphic>
      </p:graphicFrame>
      <p:graphicFrame>
        <p:nvGraphicFramePr>
          <p:cNvPr id="26628" name="Object 7"/>
          <p:cNvGraphicFramePr>
            <a:graphicFrameLocks noChangeAspect="1"/>
          </p:cNvGraphicFramePr>
          <p:nvPr/>
        </p:nvGraphicFramePr>
        <p:xfrm>
          <a:off x="2051720" y="2348880"/>
          <a:ext cx="3559175" cy="1408113"/>
        </p:xfrm>
        <a:graphic>
          <a:graphicData uri="http://schemas.openxmlformats.org/presentationml/2006/ole">
            <p:oleObj spid="_x0000_s25607" name="Формула" r:id="rId7" imgW="1091880" imgH="431640" progId="Equation.3">
              <p:embed/>
            </p:oleObj>
          </a:graphicData>
        </a:graphic>
      </p:graphicFrame>
      <p:sp>
        <p:nvSpPr>
          <p:cNvPr id="13" name="Line 7"/>
          <p:cNvSpPr>
            <a:spLocks noChangeShapeType="1"/>
          </p:cNvSpPr>
          <p:nvPr/>
        </p:nvSpPr>
        <p:spPr bwMode="auto">
          <a:xfrm flipV="1">
            <a:off x="2123728" y="3717032"/>
            <a:ext cx="374441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6012160" y="692696"/>
            <a:ext cx="0" cy="3600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" name="Picture 7" descr="C:\Users\Администратор\Pictures\img081 - Копия - Копи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692696"/>
            <a:ext cx="2521111" cy="504056"/>
          </a:xfrm>
          <a:prstGeom prst="rect">
            <a:avLst/>
          </a:prstGeom>
          <a:noFill/>
        </p:spPr>
      </p:pic>
      <p:graphicFrame>
        <p:nvGraphicFramePr>
          <p:cNvPr id="26630" name="Object 8"/>
          <p:cNvGraphicFramePr>
            <a:graphicFrameLocks noChangeAspect="1"/>
          </p:cNvGraphicFramePr>
          <p:nvPr/>
        </p:nvGraphicFramePr>
        <p:xfrm>
          <a:off x="6046788" y="981075"/>
          <a:ext cx="3060700" cy="1141413"/>
        </p:xfrm>
        <a:graphic>
          <a:graphicData uri="http://schemas.openxmlformats.org/presentationml/2006/ole">
            <p:oleObj spid="_x0000_s25608" name="Формула" r:id="rId9" imgW="1091880" imgH="393480" progId="Equation.3">
              <p:embed/>
            </p:oleObj>
          </a:graphicData>
        </a:graphic>
      </p:graphicFrame>
      <p:graphicFrame>
        <p:nvGraphicFramePr>
          <p:cNvPr id="6" name="Object 11"/>
          <p:cNvGraphicFramePr>
            <a:graphicFrameLocks noChangeAspect="1"/>
          </p:cNvGraphicFramePr>
          <p:nvPr/>
        </p:nvGraphicFramePr>
        <p:xfrm>
          <a:off x="6020941" y="2132856"/>
          <a:ext cx="3123059" cy="854075"/>
        </p:xfrm>
        <a:graphic>
          <a:graphicData uri="http://schemas.openxmlformats.org/presentationml/2006/ole">
            <p:oleObj spid="_x0000_s25611" name="Формула" r:id="rId10" imgW="1587240" imgH="419040" progId="Equation.3">
              <p:embed/>
            </p:oleObj>
          </a:graphicData>
        </a:graphic>
      </p:graphicFrame>
      <p:graphicFrame>
        <p:nvGraphicFramePr>
          <p:cNvPr id="7" name="Object 12"/>
          <p:cNvGraphicFramePr>
            <a:graphicFrameLocks noChangeAspect="1"/>
          </p:cNvGraphicFramePr>
          <p:nvPr/>
        </p:nvGraphicFramePr>
        <p:xfrm>
          <a:off x="6310313" y="3068638"/>
          <a:ext cx="968375" cy="460375"/>
        </p:xfrm>
        <a:graphic>
          <a:graphicData uri="http://schemas.openxmlformats.org/presentationml/2006/ole">
            <p:oleObj spid="_x0000_s25612" name="Формула" r:id="rId11" imgW="431640" imgH="203040" progId="Equation.3">
              <p:embed/>
            </p:oleObj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5940152" y="3645024"/>
            <a:ext cx="1800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600" dirty="0" smtClean="0"/>
              <a:t>Відповідь:</a:t>
            </a:r>
            <a:endParaRPr lang="ru-RU" sz="2600" dirty="0"/>
          </a:p>
        </p:txBody>
      </p:sp>
      <p:graphicFrame>
        <p:nvGraphicFramePr>
          <p:cNvPr id="10" name="Object 13"/>
          <p:cNvGraphicFramePr>
            <a:graphicFrameLocks noChangeAspect="1"/>
          </p:cNvGraphicFramePr>
          <p:nvPr/>
        </p:nvGraphicFramePr>
        <p:xfrm>
          <a:off x="7537450" y="3716338"/>
          <a:ext cx="1593850" cy="414337"/>
        </p:xfrm>
        <a:graphic>
          <a:graphicData uri="http://schemas.openxmlformats.org/presentationml/2006/ole">
            <p:oleObj spid="_x0000_s25613" name="Формула" r:id="rId12" imgW="799920" imgH="203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Загальне\Уроки\Презентації\Фони\fon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83768" y="548680"/>
            <a:ext cx="3956532" cy="156966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Задача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2852936"/>
            <a:ext cx="8964488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Яку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потужність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розвиває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підіймальний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кран,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якщо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роботу 9 МДж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він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виконує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за 5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хв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?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Загальне\Уроки\Презентації\Фони\fon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 flipV="1">
            <a:off x="107504" y="3789040"/>
            <a:ext cx="2592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107950" y="1457325"/>
          <a:ext cx="2582863" cy="3078163"/>
        </p:xfrm>
        <a:graphic>
          <a:graphicData uri="http://schemas.openxmlformats.org/presentationml/2006/ole">
            <p:oleObj spid="_x0000_s61443" name="Формула" r:id="rId4" imgW="723600" imgH="863280" progId="Equation.3">
              <p:embed/>
            </p:oleObj>
          </a:graphicData>
        </a:graphic>
      </p:graphicFrame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2699792" y="1412776"/>
            <a:ext cx="0" cy="324036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25609" name="Object 4"/>
          <p:cNvGraphicFramePr>
            <a:graphicFrameLocks noChangeAspect="1"/>
          </p:cNvGraphicFramePr>
          <p:nvPr/>
        </p:nvGraphicFramePr>
        <p:xfrm>
          <a:off x="3275856" y="1412776"/>
          <a:ext cx="587445" cy="612000"/>
        </p:xfrm>
        <a:graphic>
          <a:graphicData uri="http://schemas.openxmlformats.org/presentationml/2006/ole">
            <p:oleObj spid="_x0000_s61444" name="Формула" r:id="rId5" imgW="203040" imgH="177480" progId="Equation.3">
              <p:embed/>
            </p:oleObj>
          </a:graphicData>
        </a:graphic>
      </p:graphicFrame>
      <p:graphicFrame>
        <p:nvGraphicFramePr>
          <p:cNvPr id="3" name="Object 5"/>
          <p:cNvGraphicFramePr>
            <a:graphicFrameLocks noChangeAspect="1"/>
          </p:cNvGraphicFramePr>
          <p:nvPr/>
        </p:nvGraphicFramePr>
        <p:xfrm>
          <a:off x="2699792" y="2204864"/>
          <a:ext cx="1557839" cy="612000"/>
        </p:xfrm>
        <a:graphic>
          <a:graphicData uri="http://schemas.openxmlformats.org/presentationml/2006/ole">
            <p:oleObj spid="_x0000_s61445" name="Формула" r:id="rId6" imgW="647640" imgH="228600" progId="Equation.3">
              <p:embed/>
            </p:oleObj>
          </a:graphicData>
        </a:graphic>
      </p:graphicFrame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4283968" y="1412776"/>
            <a:ext cx="0" cy="324036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868144" y="1412776"/>
          <a:ext cx="2926621" cy="648000"/>
        </p:xfrm>
        <a:graphic>
          <a:graphicData uri="http://schemas.openxmlformats.org/presentationml/2006/ole">
            <p:oleObj spid="_x0000_s61446" name="Формула" r:id="rId7" imgW="812520" imgH="177480" progId="Equation.3">
              <p:embed/>
            </p:oleObj>
          </a:graphicData>
        </a:graphic>
      </p:graphicFrame>
      <p:graphicFrame>
        <p:nvGraphicFramePr>
          <p:cNvPr id="10" name="Object 7"/>
          <p:cNvGraphicFramePr>
            <a:graphicFrameLocks noChangeAspect="1"/>
          </p:cNvGraphicFramePr>
          <p:nvPr/>
        </p:nvGraphicFramePr>
        <p:xfrm>
          <a:off x="4283968" y="1916832"/>
          <a:ext cx="1080120" cy="1170887"/>
        </p:xfrm>
        <a:graphic>
          <a:graphicData uri="http://schemas.openxmlformats.org/presentationml/2006/ole">
            <p:oleObj spid="_x0000_s61447" name="Формула" r:id="rId8" imgW="431640" imgH="393480" progId="Equation.3">
              <p:embed/>
            </p:oleObj>
          </a:graphicData>
        </a:graphic>
      </p:graphicFrame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5364088" y="1412776"/>
            <a:ext cx="0" cy="324036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12" name="Object 8"/>
          <p:cNvGraphicFramePr>
            <a:graphicFrameLocks noChangeAspect="1"/>
          </p:cNvGraphicFramePr>
          <p:nvPr/>
        </p:nvGraphicFramePr>
        <p:xfrm>
          <a:off x="5436096" y="2924944"/>
          <a:ext cx="3240360" cy="1008112"/>
        </p:xfrm>
        <a:graphic>
          <a:graphicData uri="http://schemas.openxmlformats.org/presentationml/2006/ole">
            <p:oleObj spid="_x0000_s61448" name="Формула" r:id="rId9" imgW="1218960" imgH="419040" progId="Equation.3">
              <p:embed/>
            </p:oleObj>
          </a:graphicData>
        </a:graphic>
      </p:graphicFrame>
      <p:graphicFrame>
        <p:nvGraphicFramePr>
          <p:cNvPr id="13" name="Object 9"/>
          <p:cNvGraphicFramePr>
            <a:graphicFrameLocks noChangeAspect="1"/>
          </p:cNvGraphicFramePr>
          <p:nvPr/>
        </p:nvGraphicFramePr>
        <p:xfrm>
          <a:off x="2843808" y="3140968"/>
          <a:ext cx="1137816" cy="580032"/>
        </p:xfrm>
        <a:graphic>
          <a:graphicData uri="http://schemas.openxmlformats.org/presentationml/2006/ole">
            <p:oleObj spid="_x0000_s61449" name="Формула" r:id="rId10" imgW="342720" imgH="177480" progId="Equation.3">
              <p:embed/>
            </p:oleObj>
          </a:graphicData>
        </a:graphic>
      </p:graphicFrame>
      <p:graphicFrame>
        <p:nvGraphicFramePr>
          <p:cNvPr id="16" name="Object 10"/>
          <p:cNvGraphicFramePr>
            <a:graphicFrameLocks noChangeAspect="1"/>
          </p:cNvGraphicFramePr>
          <p:nvPr/>
        </p:nvGraphicFramePr>
        <p:xfrm>
          <a:off x="5508104" y="1988840"/>
          <a:ext cx="2257425" cy="996950"/>
        </p:xfrm>
        <a:graphic>
          <a:graphicData uri="http://schemas.openxmlformats.org/presentationml/2006/ole">
            <p:oleObj spid="_x0000_s61450" name="Формула" r:id="rId11" imgW="927000" imgH="393480" progId="Equation.3">
              <p:embed/>
            </p:oleObj>
          </a:graphicData>
        </a:graphic>
      </p:graphicFrame>
      <p:graphicFrame>
        <p:nvGraphicFramePr>
          <p:cNvPr id="17" name="Object 11"/>
          <p:cNvGraphicFramePr>
            <a:graphicFrameLocks noChangeAspect="1"/>
          </p:cNvGraphicFramePr>
          <p:nvPr/>
        </p:nvGraphicFramePr>
        <p:xfrm>
          <a:off x="5364088" y="4149080"/>
          <a:ext cx="1400615" cy="360040"/>
        </p:xfrm>
        <a:graphic>
          <a:graphicData uri="http://schemas.openxmlformats.org/presentationml/2006/ole">
            <p:oleObj spid="_x0000_s61451" name="Формула" r:id="rId12" imgW="749160" imgH="190440" progId="Equation.3">
              <p:embed/>
            </p:oleObj>
          </a:graphicData>
        </a:graphic>
      </p:graphicFrame>
      <p:graphicFrame>
        <p:nvGraphicFramePr>
          <p:cNvPr id="18" name="Object 12"/>
          <p:cNvGraphicFramePr>
            <a:graphicFrameLocks noChangeAspect="1"/>
          </p:cNvGraphicFramePr>
          <p:nvPr/>
        </p:nvGraphicFramePr>
        <p:xfrm>
          <a:off x="6732240" y="4077072"/>
          <a:ext cx="2270231" cy="432048"/>
        </p:xfrm>
        <a:graphic>
          <a:graphicData uri="http://schemas.openxmlformats.org/presentationml/2006/ole">
            <p:oleObj spid="_x0000_s61452" name="Формула" r:id="rId13" imgW="1143000" imgH="203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:\Загальне\Уроки\Презентації\Фони\fon-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15816" y="260648"/>
            <a:ext cx="5214889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Вікторина</a:t>
            </a:r>
            <a:endParaRPr lang="ru-RU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060848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1.Чому дорівнює зміна імпульсу тіла?            (Імпульсу тіла)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852936"/>
            <a:ext cx="896448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2.Фізична величина,яка характеризує швидкість виконання роботи й дорівнює відношенню роботи до проміжку часу,за який вона виконана.                            (Потужність)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293096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3.Короткочасна взаємодія тіл,у ході якої тіла безпосередньо торкаються одне одного.                                              (Удар)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58924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4.Як ще по-іншому називають кінетичну енергії?                         (Енергія руху)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7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egoe Script" pitchFamily="34" charset="0"/>
              </a:rPr>
              <a:t>Побажання</a:t>
            </a:r>
            <a:endParaRPr lang="ru-RU" sz="7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1988840"/>
            <a:ext cx="8424936" cy="36009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uk-UA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Фізика </a:t>
            </a:r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– це щось набагато більше, ніж набір законів… Фізика – перш за все жива творчість рук та мозку… Вона втілює мистецтво вирішувати проблеми матеріального світу. І тому фізики потрібно вчитись, але вчитися</a:t>
            </a:r>
          </a:p>
          <a:p>
            <a:pPr>
              <a:buNone/>
            </a:pPr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                         як  мистецтву.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3728" y="260648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Arial" charset="0"/>
              </a:rPr>
              <a:t>Імпульс тіла</a:t>
            </a:r>
            <a:endParaRPr lang="ru-RU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412776"/>
            <a:ext cx="849694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Імпульс тіла </a:t>
            </a:r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– це векторна фізична величина, яка характеризує рух тіла і дорівнює добутку маси тіла на його швидкість.</a:t>
            </a:r>
          </a:p>
          <a:p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Імпульс тіла ще називають кількістю руху.</a:t>
            </a:r>
          </a:p>
          <a:p>
            <a:endParaRPr lang="uk-UA" sz="2800" dirty="0" smtClean="0">
              <a:solidFill>
                <a:schemeClr val="bg1">
                  <a:lumMod val="9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Segoe Print" pitchFamily="2" charset="0"/>
            </a:endParaRPr>
          </a:p>
          <a:p>
            <a:endParaRPr lang="ru-RU" sz="2800" dirty="0"/>
          </a:p>
        </p:txBody>
      </p:sp>
      <p:pic>
        <p:nvPicPr>
          <p:cNvPr id="4098" name="Picture 2" descr="C:\Users\Ярослав\Desktop\imиg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933056"/>
            <a:ext cx="2869849" cy="104936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5085184"/>
            <a:ext cx="7999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Одиниця імпульсу тіла в 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CI</a:t>
            </a: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– кілограм-метр на секунду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4099" name="Picture 3" descr="C:\Users\Ярослав\Desktop\imапиg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5517232"/>
            <a:ext cx="1955175" cy="5187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6059016" cy="1143000"/>
          </a:xfrm>
        </p:spPr>
        <p:txBody>
          <a:bodyPr>
            <a:normAutofit/>
          </a:bodyPr>
          <a:lstStyle/>
          <a:p>
            <a:r>
              <a:rPr lang="uk-UA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Arial" charset="0"/>
              </a:rPr>
              <a:t>Імпульс сили</a:t>
            </a:r>
            <a:endParaRPr lang="ru-RU" sz="5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700808"/>
            <a:ext cx="842493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Імпульс сили </a:t>
            </a:r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– фізична величина, яка описує взаємодію тіл і дорівнює добутку сили на час її дії.</a:t>
            </a:r>
          </a:p>
          <a:p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Імпульс сили напрямлений так, як і сила, що діє на тіло. </a:t>
            </a:r>
          </a:p>
          <a:p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Імпульс сили дорівнює зміні імпульсу тіла:</a:t>
            </a:r>
          </a:p>
          <a:p>
            <a:endParaRPr lang="uk-UA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131840" y="4293096"/>
          <a:ext cx="2968560" cy="792088"/>
        </p:xfrm>
        <a:graphic>
          <a:graphicData uri="http://schemas.openxmlformats.org/presentationml/2006/ole">
            <p:oleObj spid="_x0000_s3074" name="Формула" r:id="rId3" imgW="952200" imgH="253800" progId="Equation.3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3528" y="5301208"/>
            <a:ext cx="8005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Одиниця імпульсу тіла в 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CI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– ньютон-секунда </a:t>
            </a:r>
            <a:endParaRPr lang="ru-RU" sz="2400" dirty="0"/>
          </a:p>
        </p:txBody>
      </p:sp>
      <p:pic>
        <p:nvPicPr>
          <p:cNvPr id="3075" name="Picture 3" descr="C:\Users\Ярослав\Desktop\imпиg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5877272"/>
            <a:ext cx="1832931" cy="576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uk-UA" sz="6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Замкнена система тіл</a:t>
            </a:r>
            <a:endParaRPr lang="ru-RU" sz="6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484784"/>
            <a:ext cx="79928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  <a:t>Замкнена система тіл </a:t>
            </a:r>
            <a:r>
              <a:rPr lang="uk-UA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Print" pitchFamily="2" charset="0"/>
              </a:rPr>
              <a:t>– це така система тіл, на яку не діють зовнішні сили,а будь-які зміни стану цієї системи є результатом дії внутрішніх сил системи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Print" pitchFamily="2" charset="0"/>
            </a:endParaRPr>
          </a:p>
        </p:txBody>
      </p:sp>
      <p:pic>
        <p:nvPicPr>
          <p:cNvPr id="22530" name="Picture 2" descr="C:\Users\Ярослав\Desktop\img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149080"/>
            <a:ext cx="3312368" cy="2527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2" name="Picture 4" descr="C:\Users\Ярослав\Desktop\iапmg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149080"/>
            <a:ext cx="3384376" cy="2539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643192" cy="99412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Закон збереження імпульсу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484784"/>
            <a:ext cx="799288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 замкненій системі тіл геометрична сума імпульсів тіл до взаємодії дорівнює геометричній сумі імпульсів тіл після взаємодії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graphicFrame>
        <p:nvGraphicFramePr>
          <p:cNvPr id="19460" name="Object 2"/>
          <p:cNvGraphicFramePr>
            <a:graphicFrameLocks noChangeAspect="1"/>
          </p:cNvGraphicFramePr>
          <p:nvPr/>
        </p:nvGraphicFramePr>
        <p:xfrm>
          <a:off x="179512" y="4581128"/>
          <a:ext cx="8809484" cy="1152128"/>
        </p:xfrm>
        <a:graphic>
          <a:graphicData uri="http://schemas.openxmlformats.org/presentationml/2006/ole">
            <p:oleObj spid="_x0000_s21506" name="Формула" r:id="rId3" imgW="306036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 descr="C:\Users\Ярослав\Desktop\закони збереження в механіці\картинки\raketta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9541" y="2097752"/>
            <a:ext cx="5284459" cy="47602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91264" cy="4018458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Реактивний рух . </a:t>
            </a:r>
            <a:br>
              <a:rPr lang="uk-UA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</a:br>
            <a:r>
              <a:rPr lang="uk-UA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Ракети</a:t>
            </a:r>
            <a:endParaRPr lang="ru-RU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330214920SlideId26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33021522SlideId2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330215511SlideId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330215511SlideId26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1153</Words>
  <Application>Microsoft Office PowerPoint</Application>
  <PresentationFormat>Экран (4:3)</PresentationFormat>
  <Paragraphs>268</Paragraphs>
  <Slides>47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47</vt:i4>
      </vt:variant>
    </vt:vector>
  </HeadingPairs>
  <TitlesOfParts>
    <vt:vector size="50" baseType="lpstr">
      <vt:lpstr>Тема Office</vt:lpstr>
      <vt:lpstr>Формула</vt:lpstr>
      <vt:lpstr>Microsoft Equation 3.0</vt:lpstr>
      <vt:lpstr>Слайд 1</vt:lpstr>
      <vt:lpstr>Емблема</vt:lpstr>
      <vt:lpstr>Девіз:</vt:lpstr>
      <vt:lpstr>Слайд 4</vt:lpstr>
      <vt:lpstr>Слайд 5</vt:lpstr>
      <vt:lpstr>Імпульс сили</vt:lpstr>
      <vt:lpstr>Замкнена система тіл</vt:lpstr>
      <vt:lpstr>Закон збереження імпульсу</vt:lpstr>
      <vt:lpstr>Реактивний рух .  Ракети</vt:lpstr>
      <vt:lpstr>Слайд 10</vt:lpstr>
      <vt:lpstr>Механічна робота. Потужність</vt:lpstr>
      <vt:lpstr>Слайд 12</vt:lpstr>
      <vt:lpstr>Енергія</vt:lpstr>
      <vt:lpstr>Механічна енергія </vt:lpstr>
      <vt:lpstr>Кінетична енергія. Потенціальна енергія</vt:lpstr>
      <vt:lpstr>Кінетична енергія</vt:lpstr>
      <vt:lpstr>Потенціальна енергія</vt:lpstr>
      <vt:lpstr>Слайд 18</vt:lpstr>
      <vt:lpstr>Закон збереження повної механічної енергії</vt:lpstr>
      <vt:lpstr>Слайд 20</vt:lpstr>
      <vt:lpstr>Пружний і абсолютно непружний удари</vt:lpstr>
      <vt:lpstr>Пружний удар</vt:lpstr>
      <vt:lpstr>Слайд 23</vt:lpstr>
      <vt:lpstr>Слайд 24</vt:lpstr>
      <vt:lpstr>Слайд 25</vt:lpstr>
      <vt:lpstr>Слайд 26</vt:lpstr>
      <vt:lpstr>Абсолютно непружний удар</vt:lpstr>
      <vt:lpstr>Слайд 28</vt:lpstr>
      <vt:lpstr>Слайд 29</vt:lpstr>
      <vt:lpstr>Видатні фізики</vt:lpstr>
      <vt:lpstr>Слайд 31</vt:lpstr>
      <vt:lpstr>Слайд 32</vt:lpstr>
      <vt:lpstr>Закони збереження в механіці. Їхнє застосування в житті</vt:lpstr>
      <vt:lpstr>Загадки</vt:lpstr>
      <vt:lpstr>Вірші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Побажання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Ярослав</cp:lastModifiedBy>
  <cp:revision>93</cp:revision>
  <dcterms:created xsi:type="dcterms:W3CDTF">2012-08-02T08:22:27Z</dcterms:created>
  <dcterms:modified xsi:type="dcterms:W3CDTF">2014-01-23T20:34:39Z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189366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