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9CF75E-3800-419C-A31C-B4A066337D4E}" type="doc">
      <dgm:prSet loTypeId="urn:microsoft.com/office/officeart/2005/8/layout/venn3" loCatId="relationship" qsTypeId="urn:microsoft.com/office/officeart/2005/8/quickstyle/3d1" qsCatId="3D" csTypeId="urn:microsoft.com/office/officeart/2005/8/colors/accent1_2#1" csCatId="accent1" phldr="1"/>
      <dgm:spPr/>
      <dgm:t>
        <a:bodyPr/>
        <a:lstStyle/>
        <a:p>
          <a:endParaRPr lang="ru-RU"/>
        </a:p>
      </dgm:t>
    </dgm:pt>
    <dgm:pt modelId="{78A50F18-B80B-4918-8C16-D323C538A029}">
      <dgm:prSet/>
      <dgm:spPr/>
      <dgm:t>
        <a:bodyPr/>
        <a:lstStyle/>
        <a:p>
          <a:r>
            <a:rPr lang="ru-RU" b="0" i="0" dirty="0" smtClean="0"/>
            <a:t>В ком нет любви к стране родной, те сердцем нищие калеки.</a:t>
          </a:r>
          <a:br>
            <a:rPr lang="ru-RU" b="0" i="0" dirty="0" smtClean="0"/>
          </a:br>
          <a:endParaRPr lang="ru-RU" dirty="0"/>
        </a:p>
      </dgm:t>
    </dgm:pt>
    <dgm:pt modelId="{FDEBA159-6D0F-41AA-B1BD-9815A4AB8F82}" type="parTrans" cxnId="{2C09CE8E-2D1C-4E4E-B6E2-58EE0FED6B81}">
      <dgm:prSet/>
      <dgm:spPr/>
      <dgm:t>
        <a:bodyPr/>
        <a:lstStyle/>
        <a:p>
          <a:endParaRPr lang="ru-RU"/>
        </a:p>
      </dgm:t>
    </dgm:pt>
    <dgm:pt modelId="{10575526-FD00-488D-93EE-5A50FF0AD180}" type="sibTrans" cxnId="{2C09CE8E-2D1C-4E4E-B6E2-58EE0FED6B81}">
      <dgm:prSet/>
      <dgm:spPr/>
      <dgm:t>
        <a:bodyPr/>
        <a:lstStyle/>
        <a:p>
          <a:endParaRPr lang="ru-RU"/>
        </a:p>
      </dgm:t>
    </dgm:pt>
    <dgm:pt modelId="{42805474-0639-4BCB-B0A3-589CDE76B09D}">
      <dgm:prSet/>
      <dgm:spPr/>
      <dgm:t>
        <a:bodyPr/>
        <a:lstStyle/>
        <a:p>
          <a:r>
            <a:rPr lang="ru-RU" b="0" i="0" dirty="0" smtClean="0"/>
            <a:t>Учітеся, брати мої! </a:t>
          </a:r>
          <a:r>
            <a:rPr lang="ru-RU" dirty="0" smtClean="0"/>
            <a:t/>
          </a:r>
          <a:br>
            <a:rPr lang="ru-RU" dirty="0" smtClean="0"/>
          </a:br>
          <a:r>
            <a:rPr lang="ru-RU" b="0" i="0" dirty="0" smtClean="0"/>
            <a:t>Думайте, читайте, </a:t>
          </a:r>
          <a:r>
            <a:rPr lang="ru-RU" dirty="0" smtClean="0"/>
            <a:t/>
          </a:r>
          <a:br>
            <a:rPr lang="ru-RU" dirty="0" smtClean="0"/>
          </a:br>
          <a:r>
            <a:rPr lang="ru-RU" b="0" i="0" dirty="0" smtClean="0"/>
            <a:t>І чужому научайтесь, </a:t>
          </a:r>
          <a:r>
            <a:rPr lang="ru-RU" dirty="0" smtClean="0"/>
            <a:t/>
          </a:r>
          <a:br>
            <a:rPr lang="ru-RU" dirty="0" smtClean="0"/>
          </a:br>
          <a:r>
            <a:rPr lang="ru-RU" b="0" i="0" dirty="0" smtClean="0"/>
            <a:t>Й свого не цурайтесь…</a:t>
          </a:r>
          <a:br>
            <a:rPr lang="ru-RU" b="0" i="0" dirty="0" smtClean="0"/>
          </a:br>
          <a:endParaRPr lang="ru-RU" dirty="0"/>
        </a:p>
      </dgm:t>
    </dgm:pt>
    <dgm:pt modelId="{BFAB7E96-3654-4B70-8ECB-69694A8C548B}" type="parTrans" cxnId="{90BF078E-A74B-4AB7-8C21-60D6D9664E14}">
      <dgm:prSet/>
      <dgm:spPr/>
      <dgm:t>
        <a:bodyPr/>
        <a:lstStyle/>
        <a:p>
          <a:endParaRPr lang="ru-RU"/>
        </a:p>
      </dgm:t>
    </dgm:pt>
    <dgm:pt modelId="{22216431-5C31-420A-86DD-6CA836305743}" type="sibTrans" cxnId="{90BF078E-A74B-4AB7-8C21-60D6D9664E14}">
      <dgm:prSet/>
      <dgm:spPr/>
      <dgm:t>
        <a:bodyPr/>
        <a:lstStyle/>
        <a:p>
          <a:endParaRPr lang="ru-RU"/>
        </a:p>
      </dgm:t>
    </dgm:pt>
    <dgm:pt modelId="{590F17C6-5109-47BC-9968-8A14E67B32D1}" type="pres">
      <dgm:prSet presAssocID="{299CF75E-3800-419C-A31C-B4A066337D4E}" presName="Name0" presStyleCnt="0">
        <dgm:presLayoutVars>
          <dgm:dir/>
          <dgm:resizeHandles val="exact"/>
        </dgm:presLayoutVars>
      </dgm:prSet>
      <dgm:spPr/>
      <dgm:t>
        <a:bodyPr/>
        <a:lstStyle/>
        <a:p>
          <a:endParaRPr lang="ru-RU"/>
        </a:p>
      </dgm:t>
    </dgm:pt>
    <dgm:pt modelId="{88CF20A9-0134-4F9D-B94E-421323C664C4}" type="pres">
      <dgm:prSet presAssocID="{42805474-0639-4BCB-B0A3-589CDE76B09D}" presName="Name5" presStyleLbl="vennNode1" presStyleIdx="0" presStyleCnt="2">
        <dgm:presLayoutVars>
          <dgm:bulletEnabled val="1"/>
        </dgm:presLayoutVars>
      </dgm:prSet>
      <dgm:spPr/>
      <dgm:t>
        <a:bodyPr/>
        <a:lstStyle/>
        <a:p>
          <a:endParaRPr lang="ru-RU"/>
        </a:p>
      </dgm:t>
    </dgm:pt>
    <dgm:pt modelId="{BB6C0862-D2A5-4EF8-A03B-2C538FF09B6B}" type="pres">
      <dgm:prSet presAssocID="{22216431-5C31-420A-86DD-6CA836305743}" presName="space" presStyleCnt="0"/>
      <dgm:spPr/>
    </dgm:pt>
    <dgm:pt modelId="{6F0A8020-3FA1-404D-AAB9-F3D3D0768FFB}" type="pres">
      <dgm:prSet presAssocID="{78A50F18-B80B-4918-8C16-D323C538A029}" presName="Name5" presStyleLbl="vennNode1" presStyleIdx="1" presStyleCnt="2">
        <dgm:presLayoutVars>
          <dgm:bulletEnabled val="1"/>
        </dgm:presLayoutVars>
      </dgm:prSet>
      <dgm:spPr/>
      <dgm:t>
        <a:bodyPr/>
        <a:lstStyle/>
        <a:p>
          <a:endParaRPr lang="ru-RU"/>
        </a:p>
      </dgm:t>
    </dgm:pt>
  </dgm:ptLst>
  <dgm:cxnLst>
    <dgm:cxn modelId="{5550BEA6-454B-420C-9E09-DCEDADC4052C}" type="presOf" srcId="{299CF75E-3800-419C-A31C-B4A066337D4E}" destId="{590F17C6-5109-47BC-9968-8A14E67B32D1}" srcOrd="0" destOrd="0" presId="urn:microsoft.com/office/officeart/2005/8/layout/venn3"/>
    <dgm:cxn modelId="{144060BA-3771-4D7A-9FCB-F84C6E5CF69A}" type="presOf" srcId="{78A50F18-B80B-4918-8C16-D323C538A029}" destId="{6F0A8020-3FA1-404D-AAB9-F3D3D0768FFB}" srcOrd="0" destOrd="0" presId="urn:microsoft.com/office/officeart/2005/8/layout/venn3"/>
    <dgm:cxn modelId="{2C09CE8E-2D1C-4E4E-B6E2-58EE0FED6B81}" srcId="{299CF75E-3800-419C-A31C-B4A066337D4E}" destId="{78A50F18-B80B-4918-8C16-D323C538A029}" srcOrd="1" destOrd="0" parTransId="{FDEBA159-6D0F-41AA-B1BD-9815A4AB8F82}" sibTransId="{10575526-FD00-488D-93EE-5A50FF0AD180}"/>
    <dgm:cxn modelId="{1487DE74-DC7E-45C2-9F17-49315467A19B}" type="presOf" srcId="{42805474-0639-4BCB-B0A3-589CDE76B09D}" destId="{88CF20A9-0134-4F9D-B94E-421323C664C4}" srcOrd="0" destOrd="0" presId="urn:microsoft.com/office/officeart/2005/8/layout/venn3"/>
    <dgm:cxn modelId="{90BF078E-A74B-4AB7-8C21-60D6D9664E14}" srcId="{299CF75E-3800-419C-A31C-B4A066337D4E}" destId="{42805474-0639-4BCB-B0A3-589CDE76B09D}" srcOrd="0" destOrd="0" parTransId="{BFAB7E96-3654-4B70-8ECB-69694A8C548B}" sibTransId="{22216431-5C31-420A-86DD-6CA836305743}"/>
    <dgm:cxn modelId="{E212FF0A-FA50-4776-AD63-8B3E5616B0A6}" type="presParOf" srcId="{590F17C6-5109-47BC-9968-8A14E67B32D1}" destId="{88CF20A9-0134-4F9D-B94E-421323C664C4}" srcOrd="0" destOrd="0" presId="urn:microsoft.com/office/officeart/2005/8/layout/venn3"/>
    <dgm:cxn modelId="{1B9C1573-90C1-4FD2-9354-730AA6996FFD}" type="presParOf" srcId="{590F17C6-5109-47BC-9968-8A14E67B32D1}" destId="{BB6C0862-D2A5-4EF8-A03B-2C538FF09B6B}" srcOrd="1" destOrd="0" presId="urn:microsoft.com/office/officeart/2005/8/layout/venn3"/>
    <dgm:cxn modelId="{78CBEB1A-256F-4A2F-A672-541F7B4A2C9C}" type="presParOf" srcId="{590F17C6-5109-47BC-9968-8A14E67B32D1}" destId="{6F0A8020-3FA1-404D-AAB9-F3D3D0768FFB}" srcOrd="2"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081C4673-4E8E-44E6-9B65-9B6AE1CBE653}" type="datetimeFigureOut">
              <a:rPr lang="en-US"/>
              <a:pPr>
                <a:defRPr/>
              </a:pPr>
              <a:t>2/20/2014</a:t>
            </a:fld>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22AE5EE8-7A38-41A8-9B05-CEE01D4D9401}"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2C655A1D-96CF-4958-AD57-57042F8094F8}" type="datetimeFigureOut">
              <a:rPr lang="en-US"/>
              <a:pPr>
                <a:defRPr/>
              </a:pPr>
              <a:t>2/20/2014</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6A9D9ABB-735E-4ECE-B3BB-6BECCA5299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A2411EFB-40AB-4FD9-8EB6-75AF019C49DF}" type="datetimeFigureOut">
              <a:rPr lang="en-US"/>
              <a:pPr>
                <a:defRPr/>
              </a:pPr>
              <a:t>2/20/2014</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98A6D7BC-CABC-45B0-8678-6575C86A38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1C5BAD1E-64E1-4767-9D7E-5286568DAD31}" type="datetimeFigureOut">
              <a:rPr lang="en-US"/>
              <a:pPr>
                <a:defRPr/>
              </a:pPr>
              <a:t>2/20/2014</a:t>
            </a:fld>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EAB3265C-3A82-4EA6-A0A4-6816225FAE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6"/>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E9C323C2-AB3C-4221-BAA7-DDD2BAE0225B}" type="datetimeFigureOut">
              <a:rPr lang="en-US"/>
              <a:pPr>
                <a:defRPr/>
              </a:pPr>
              <a:t>2/20/2014</a:t>
            </a:fld>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88C64F13-7C04-43E6-A6A4-CE685971D2DB}"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9"/>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5EE551E6-C6FD-4B71-97FF-472D2070D3B4}" type="datetimeFigureOut">
              <a:rPr lang="en-US"/>
              <a:pPr>
                <a:defRPr/>
              </a:pPr>
              <a:t>2/20/2014</a:t>
            </a:fld>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84E461D9-CCD5-43FA-885C-53A82F223E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9"/>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Rectangle 10"/>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E00CBD0E-E9E6-4081-A91E-9D1FA52C2B2F}" type="datetimeFigureOut">
              <a:rPr lang="en-US"/>
              <a:pPr>
                <a:defRPr/>
              </a:pPr>
              <a:t>2/20/2014</a:t>
            </a:fld>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0A1422B6-0BCC-4B1B-B62B-E8A988216FB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FF15CD69-0A9D-4DA8-A934-A7315BA98840}" type="datetimeFigureOut">
              <a:rPr lang="en-US"/>
              <a:pPr>
                <a:defRPr/>
              </a:pPr>
              <a:t>2/20/2014</a:t>
            </a:fld>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08ACB7B9-D13B-4E5A-82BB-91DEA8CBD2F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fld id="{489A739E-53FB-4868-8ADA-A2EE0C82691B}" type="datetimeFigureOut">
              <a:rPr lang="en-US"/>
              <a:pPr>
                <a:defRPr/>
              </a:pPr>
              <a:t>2/20/2014</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DC70B601-231D-4067-8B18-D17F74E3DB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01AA5396-86A5-40A1-ACB0-668463C1D8E9}" type="datetimeFigureOut">
              <a:rPr lang="en-US"/>
              <a:pPr>
                <a:defRPr/>
              </a:pPr>
              <a:t>2/20/2014</a:t>
            </a:fld>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FA2961AC-EDEB-475C-A17D-173090851D6F}"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97446EF9-AD82-45FB-97E7-DEBF9DD0DFAC}" type="datetimeFigureOut">
              <a:rPr lang="en-US"/>
              <a:pPr>
                <a:defRPr/>
              </a:pPr>
              <a:t>2/20/2014</a:t>
            </a:fld>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BAF1BABB-0216-48D8-965A-50941175E6E1}"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smtClean="0">
                <a:solidFill>
                  <a:schemeClr val="bg2">
                    <a:tint val="60000"/>
                    <a:satMod val="155000"/>
                  </a:schemeClr>
                </a:solidFill>
                <a:latin typeface="+mn-lt"/>
                <a:cs typeface="+mn-cs"/>
              </a:defRPr>
            </a:lvl1pPr>
            <a:extLst/>
          </a:lstStyle>
          <a:p>
            <a:pPr>
              <a:defRPr/>
            </a:pPr>
            <a:fld id="{EB65B023-9081-4D7F-9CBB-34ABC10F2366}" type="datetimeFigureOut">
              <a:rPr lang="en-US"/>
              <a:pPr>
                <a:defRPr/>
              </a:pPr>
              <a:t>2/20/2014</a:t>
            </a:fld>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smtClean="0">
                <a:solidFill>
                  <a:schemeClr val="tx2">
                    <a:shade val="90000"/>
                  </a:schemeClr>
                </a:solidFill>
                <a:effectLst/>
                <a:latin typeface="+mn-lt"/>
                <a:cs typeface="+mn-cs"/>
              </a:defRPr>
            </a:lvl1pPr>
            <a:extLst/>
          </a:lstStyle>
          <a:p>
            <a:pPr>
              <a:defRPr/>
            </a:pPr>
            <a:fld id="{D38D3F5B-8AD6-41D1-872A-EF2E08CEC3D3}"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83" r:id="rId7"/>
    <p:sldLayoutId id="2147483690" r:id="rId8"/>
    <p:sldLayoutId id="2147483691" r:id="rId9"/>
    <p:sldLayoutId id="2147483682" r:id="rId10"/>
    <p:sldLayoutId id="2147483681" r:id="rId11"/>
  </p:sldLayoutIdLst>
  <p:txStyles>
    <p:titleStyle>
      <a:lvl1pPr marL="53975" algn="r" rtl="0" fontAlgn="base">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algn="r" rtl="0" fontAlgn="base">
        <a:spcBef>
          <a:spcPct val="0"/>
        </a:spcBef>
        <a:spcAft>
          <a:spcPct val="0"/>
        </a:spcAft>
        <a:defRPr sz="4600">
          <a:solidFill>
            <a:srgbClr val="E7EACB"/>
          </a:solidFill>
          <a:latin typeface="Rockwell" pitchFamily="18" charset="0"/>
        </a:defRPr>
      </a:lvl2pPr>
      <a:lvl3pPr marL="53975" algn="r" rtl="0" fontAlgn="base">
        <a:spcBef>
          <a:spcPct val="0"/>
        </a:spcBef>
        <a:spcAft>
          <a:spcPct val="0"/>
        </a:spcAft>
        <a:defRPr sz="4600">
          <a:solidFill>
            <a:srgbClr val="E7EACB"/>
          </a:solidFill>
          <a:latin typeface="Rockwell" pitchFamily="18" charset="0"/>
        </a:defRPr>
      </a:lvl3pPr>
      <a:lvl4pPr marL="53975" algn="r" rtl="0" fontAlgn="base">
        <a:spcBef>
          <a:spcPct val="0"/>
        </a:spcBef>
        <a:spcAft>
          <a:spcPct val="0"/>
        </a:spcAft>
        <a:defRPr sz="4600">
          <a:solidFill>
            <a:srgbClr val="E7EACB"/>
          </a:solidFill>
          <a:latin typeface="Rockwell" pitchFamily="18" charset="0"/>
        </a:defRPr>
      </a:lvl4pPr>
      <a:lvl5pPr marL="53975" algn="r" rtl="0" fontAlgn="base">
        <a:spcBef>
          <a:spcPct val="0"/>
        </a:spcBef>
        <a:spcAft>
          <a:spcPct val="0"/>
        </a:spcAft>
        <a:defRPr sz="4600">
          <a:solidFill>
            <a:srgbClr val="E7EACB"/>
          </a:solidFill>
          <a:latin typeface="Rockwell" pitchFamily="18" charset="0"/>
        </a:defRPr>
      </a:lvl5pPr>
      <a:lvl6pPr marL="511175" algn="r" rtl="0" fontAlgn="base">
        <a:spcBef>
          <a:spcPct val="0"/>
        </a:spcBef>
        <a:spcAft>
          <a:spcPct val="0"/>
        </a:spcAft>
        <a:defRPr sz="4600">
          <a:solidFill>
            <a:srgbClr val="E7EACB"/>
          </a:solidFill>
          <a:latin typeface="Rockwell" pitchFamily="18" charset="0"/>
        </a:defRPr>
      </a:lvl6pPr>
      <a:lvl7pPr marL="968375" algn="r" rtl="0" fontAlgn="base">
        <a:spcBef>
          <a:spcPct val="0"/>
        </a:spcBef>
        <a:spcAft>
          <a:spcPct val="0"/>
        </a:spcAft>
        <a:defRPr sz="4600">
          <a:solidFill>
            <a:srgbClr val="E7EACB"/>
          </a:solidFill>
          <a:latin typeface="Rockwell" pitchFamily="18" charset="0"/>
        </a:defRPr>
      </a:lvl7pPr>
      <a:lvl8pPr marL="1425575" algn="r" rtl="0" fontAlgn="base">
        <a:spcBef>
          <a:spcPct val="0"/>
        </a:spcBef>
        <a:spcAft>
          <a:spcPct val="0"/>
        </a:spcAft>
        <a:defRPr sz="4600">
          <a:solidFill>
            <a:srgbClr val="E7EACB"/>
          </a:solidFill>
          <a:latin typeface="Rockwell" pitchFamily="18" charset="0"/>
        </a:defRPr>
      </a:lvl8pPr>
      <a:lvl9pPr marL="18827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162800" cy="1828800"/>
          </a:xfrm>
        </p:spPr>
        <p:txBody>
          <a:bodyPr/>
          <a:lstStyle/>
          <a:p>
            <a:pPr algn="ctr" fontAlgn="auto">
              <a:spcAft>
                <a:spcPts val="0"/>
              </a:spcAft>
              <a:defRPr/>
            </a:pPr>
            <a:r>
              <a:rPr lang="ru-RU" dirty="0" smtClean="0">
                <a:solidFill>
                  <a:schemeClr val="tx2">
                    <a:tint val="100000"/>
                    <a:shade val="90000"/>
                    <a:satMod val="250000"/>
                    <a:alpha val="100000"/>
                  </a:schemeClr>
                </a:solidFill>
              </a:rPr>
              <a:t>З</a:t>
            </a:r>
            <a:r>
              <a:rPr lang="uk-UA" dirty="0" smtClean="0">
                <a:solidFill>
                  <a:schemeClr val="tx2">
                    <a:tint val="100000"/>
                    <a:shade val="90000"/>
                    <a:satMod val="250000"/>
                    <a:alpha val="100000"/>
                  </a:schemeClr>
                </a:solidFill>
              </a:rPr>
              <a:t>начення творчості великого Кобзаря</a:t>
            </a:r>
            <a:endParaRPr lang="ru-RU" dirty="0">
              <a:solidFill>
                <a:schemeClr val="tx2">
                  <a:tint val="100000"/>
                  <a:shade val="90000"/>
                  <a:satMod val="250000"/>
                  <a:alpha val="100000"/>
                </a:schemeClr>
              </a:solidFill>
            </a:endParaRPr>
          </a:p>
        </p:txBody>
      </p:sp>
      <p:sp>
        <p:nvSpPr>
          <p:cNvPr id="13314" name="Subtitle 2"/>
          <p:cNvSpPr>
            <a:spLocks noGrp="1"/>
          </p:cNvSpPr>
          <p:nvPr>
            <p:ph type="subTitle" idx="1"/>
          </p:nvPr>
        </p:nvSpPr>
        <p:spPr>
          <a:xfrm>
            <a:off x="2362200" y="4419600"/>
            <a:ext cx="6559550" cy="1752600"/>
          </a:xfrm>
        </p:spPr>
        <p:txBody>
          <a:bodyPr/>
          <a:lstStyle/>
          <a:p>
            <a:pPr>
              <a:spcBef>
                <a:spcPct val="0"/>
              </a:spcBef>
            </a:pPr>
            <a:r>
              <a:rPr lang="uk-UA" smtClean="0"/>
              <a:t>Підготувала:</a:t>
            </a:r>
          </a:p>
          <a:p>
            <a:pPr>
              <a:spcBef>
                <a:spcPct val="0"/>
              </a:spcBef>
            </a:pPr>
            <a:r>
              <a:rPr lang="uk-UA" smtClean="0"/>
              <a:t>Садова Маргарита</a:t>
            </a:r>
            <a:endParaRPr lang="ru-RU"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209800"/>
          <a:ext cx="8229600" cy="35567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09800"/>
            <a:ext cx="8229600" cy="1143000"/>
          </a:xfrm>
        </p:spPr>
        <p:txBody>
          <a:bodyPr/>
          <a:lstStyle/>
          <a:p>
            <a:pPr marL="54864" fontAlgn="auto">
              <a:spcAft>
                <a:spcPts val="0"/>
              </a:spcAft>
              <a:defRPr/>
            </a:pPr>
            <a:r>
              <a:rPr lang="uk-UA" sz="5400" dirty="0" smtClean="0">
                <a:solidFill>
                  <a:schemeClr val="tx2">
                    <a:tint val="100000"/>
                    <a:shade val="90000"/>
                    <a:satMod val="250000"/>
                    <a:alpha val="100000"/>
                  </a:schemeClr>
                </a:solidFill>
              </a:rPr>
              <a:t>Дякую за увагу!</a:t>
            </a:r>
            <a:endParaRPr lang="ru-RU" sz="5400" dirty="0">
              <a:solidFill>
                <a:schemeClr val="tx2">
                  <a:tint val="100000"/>
                  <a:shade val="90000"/>
                  <a:satMod val="250000"/>
                  <a:alpha val="10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346664"/>
          </a:xfrm>
        </p:spPr>
        <p:txBody>
          <a:bodyPr/>
          <a:lstStyle/>
          <a:p>
            <a:pPr marL="54864" fontAlgn="auto">
              <a:spcAft>
                <a:spcPts val="0"/>
              </a:spcAft>
              <a:defRPr/>
            </a:pPr>
            <a:r>
              <a:rPr lang="ru-RU" sz="1600" dirty="0">
                <a:solidFill>
                  <a:srgbClr val="000000"/>
                </a:solidFill>
                <a:effectLst/>
                <a:latin typeface="Verdana"/>
              </a:rPr>
              <a:t>Шевченко — явище унікальне. Його немає з ким порівняти у письменстві інших народів. Не тому, що він кращий за інших. Йдеться про </a:t>
            </a:r>
            <a:r>
              <a:rPr lang="ru-RU" sz="1600" dirty="0" smtClean="0">
                <a:solidFill>
                  <a:srgbClr val="000000"/>
                </a:solidFill>
                <a:effectLst/>
                <a:latin typeface="Verdana"/>
              </a:rPr>
              <a:t>особливий генотип </a:t>
            </a:r>
            <a:r>
              <a:rPr lang="ru-RU" sz="1600" dirty="0">
                <a:solidFill>
                  <a:srgbClr val="000000"/>
                </a:solidFill>
                <a:effectLst/>
                <a:latin typeface="Verdana"/>
              </a:rPr>
              <a:t>культури нашої країни.</a:t>
            </a:r>
            <a:r>
              <a:rPr lang="ru-RU" sz="1600" dirty="0">
                <a:solidFill>
                  <a:schemeClr val="tx2">
                    <a:tint val="100000"/>
                    <a:shade val="90000"/>
                    <a:satMod val="250000"/>
                    <a:alpha val="100000"/>
                  </a:schemeClr>
                </a:solidFill>
              </a:rPr>
              <a:t/>
            </a:r>
            <a:br>
              <a:rPr lang="ru-RU" sz="1600" dirty="0">
                <a:solidFill>
                  <a:schemeClr val="tx2">
                    <a:tint val="100000"/>
                    <a:shade val="90000"/>
                    <a:satMod val="250000"/>
                    <a:alpha val="100000"/>
                  </a:schemeClr>
                </a:solidFill>
              </a:rPr>
            </a:br>
            <a:endParaRPr lang="ru-RU" sz="1600" dirty="0">
              <a:solidFill>
                <a:schemeClr val="tx2">
                  <a:tint val="100000"/>
                  <a:shade val="90000"/>
                  <a:satMod val="250000"/>
                  <a:alpha val="100000"/>
                </a:schemeClr>
              </a:solidFill>
            </a:endParaRPr>
          </a:p>
        </p:txBody>
      </p:sp>
      <p:pic>
        <p:nvPicPr>
          <p:cNvPr id="1026" name="Picture 2" descr="http://school6.at.ua/avatar/02/678.png"/>
          <p:cNvPicPr>
            <a:picLocks noChangeAspect="1" noChangeArrowheads="1"/>
          </p:cNvPicPr>
          <p:nvPr/>
        </p:nvPicPr>
        <p:blipFill>
          <a:blip r:embed="rId2">
            <a:extLst>
              <a:ext uri="{28A0092B-C50C-407E-A947-70E740481C1C}"/>
            </a:extLst>
          </a:blip>
          <a:srcRect/>
          <a:stretch>
            <a:fillRect/>
          </a:stretch>
        </p:blipFill>
        <p:spPr bwMode="auto">
          <a:xfrm>
            <a:off x="381000" y="2209800"/>
            <a:ext cx="5638800" cy="400830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3536"/>
            <a:ext cx="8839200" cy="1143000"/>
          </a:xfrm>
        </p:spPr>
        <p:style>
          <a:lnRef idx="1">
            <a:schemeClr val="accent2"/>
          </a:lnRef>
          <a:fillRef idx="2">
            <a:schemeClr val="accent2"/>
          </a:fillRef>
          <a:effectRef idx="1">
            <a:schemeClr val="accent2"/>
          </a:effectRef>
          <a:fontRef idx="minor">
            <a:schemeClr val="dk1"/>
          </a:fontRef>
        </p:style>
        <p:txBody>
          <a:bodyPr>
            <a:noAutofit/>
          </a:bodyPr>
          <a:lstStyle/>
          <a:p>
            <a:pPr marL="54864" algn="ctr" fontAlgn="auto">
              <a:spcAft>
                <a:spcPts val="0"/>
              </a:spcAft>
              <a:defRPr/>
            </a:pPr>
            <a:r>
              <a:rPr lang="ru-RU" sz="1800" dirty="0">
                <a:solidFill>
                  <a:schemeClr val="accent6">
                    <a:lumMod val="50000"/>
                  </a:schemeClr>
                </a:solidFill>
                <a:effectLst/>
              </a:rPr>
              <a:t>Постать великого Кобзаря українського народу надихала не лише письменникiв, йому та його лiтературним образам присвячували свої твори такi вiдомi композитори, як М. Лисенко та Г. Майборода, такi художники, як I. Рєпiн та I. Крамськой. Що вже казати про iнших письменникiв та лiтературознавцiв! </a:t>
            </a:r>
          </a:p>
        </p:txBody>
      </p:sp>
      <p:pic>
        <p:nvPicPr>
          <p:cNvPr id="2050" name="Picture 2" descr="http://cs11469.userapi.com/u23205875/-14/q_24192bb9.jpg"/>
          <p:cNvPicPr>
            <a:picLocks noChangeAspect="1" noChangeArrowheads="1"/>
          </p:cNvPicPr>
          <p:nvPr/>
        </p:nvPicPr>
        <p:blipFill>
          <a:blip r:embed="rId2">
            <a:extLst>
              <a:ext uri="{28A0092B-C50C-407E-A947-70E740481C1C}"/>
            </a:extLst>
          </a:blip>
          <a:srcRect/>
          <a:stretch>
            <a:fillRect/>
          </a:stretch>
        </p:blipFill>
        <p:spPr bwMode="auto">
          <a:xfrm>
            <a:off x="685800" y="1905000"/>
            <a:ext cx="2275180" cy="3505200"/>
          </a:xfrm>
          <a:prstGeom prst="rect">
            <a:avLst/>
          </a:prstGeom>
          <a:ln>
            <a:noFill/>
          </a:ln>
          <a:effectLst>
            <a:softEdge rad="112500"/>
          </a:effectLst>
          <a:extLst>
            <a:ext uri="{909E8E84-426E-40DD-AFC4-6F175D3DCCD1}"/>
          </a:extLst>
        </p:spPr>
      </p:pic>
      <p:sp>
        <p:nvSpPr>
          <p:cNvPr id="4" name="Rectangle 3"/>
          <p:cNvSpPr/>
          <p:nvPr/>
        </p:nvSpPr>
        <p:spPr>
          <a:xfrm>
            <a:off x="914400" y="5562600"/>
            <a:ext cx="1847850" cy="461963"/>
          </a:xfrm>
          <a:prstGeom prst="rect">
            <a:avLst/>
          </a:prstGeom>
        </p:spPr>
        <p:txBody>
          <a:bodyPr wrap="none">
            <a:spAutoFit/>
          </a:bodyPr>
          <a:lstStyle/>
          <a:p>
            <a:pPr fontAlgn="auto">
              <a:spcBef>
                <a:spcPts val="0"/>
              </a:spcBef>
              <a:spcAft>
                <a:spcPts val="0"/>
              </a:spcAft>
              <a:defRPr/>
            </a:pPr>
            <a:r>
              <a:rPr lang="ru-RU" sz="2400" b="1" i="1" dirty="0">
                <a:solidFill>
                  <a:srgbClr val="00B0F0"/>
                </a:solidFill>
                <a:latin typeface="+mn-lt"/>
                <a:ea typeface="+mj-ea"/>
                <a:cs typeface="+mj-cs"/>
              </a:rPr>
              <a:t>М. Лисенко </a:t>
            </a:r>
            <a:endParaRPr lang="ru-RU" sz="2400" b="1" i="1" dirty="0">
              <a:solidFill>
                <a:srgbClr val="00B0F0"/>
              </a:solidFill>
              <a:latin typeface="+mn-lt"/>
              <a:cs typeface="+mn-cs"/>
            </a:endParaRPr>
          </a:p>
        </p:txBody>
      </p:sp>
      <p:pic>
        <p:nvPicPr>
          <p:cNvPr id="2052" name="Picture 4" descr="http://poltava-arenda.com.ua/sites/wellcometopoltava/files/site24_20101015113850_1_gmayb.jpeg"/>
          <p:cNvPicPr>
            <a:picLocks noChangeAspect="1" noChangeArrowheads="1"/>
          </p:cNvPicPr>
          <p:nvPr/>
        </p:nvPicPr>
        <p:blipFill>
          <a:blip r:embed="rId3">
            <a:extLst>
              <a:ext uri="{28A0092B-C50C-407E-A947-70E740481C1C}"/>
            </a:extLst>
          </a:blip>
          <a:srcRect/>
          <a:stretch>
            <a:fillRect/>
          </a:stretch>
        </p:blipFill>
        <p:spPr bwMode="auto">
          <a:xfrm>
            <a:off x="5943600" y="1866899"/>
            <a:ext cx="2381250" cy="3771901"/>
          </a:xfrm>
          <a:prstGeom prst="rect">
            <a:avLst/>
          </a:prstGeom>
          <a:ln>
            <a:noFill/>
          </a:ln>
          <a:effectLst>
            <a:softEdge rad="112500"/>
          </a:effectLst>
          <a:extLst>
            <a:ext uri="{909E8E84-426E-40DD-AFC4-6F175D3DCCD1}"/>
          </a:extLst>
        </p:spPr>
      </p:pic>
      <p:sp>
        <p:nvSpPr>
          <p:cNvPr id="5" name="Rectangle 4"/>
          <p:cNvSpPr/>
          <p:nvPr/>
        </p:nvSpPr>
        <p:spPr>
          <a:xfrm>
            <a:off x="6310313" y="5711825"/>
            <a:ext cx="2135187" cy="461963"/>
          </a:xfrm>
          <a:prstGeom prst="rect">
            <a:avLst/>
          </a:prstGeom>
        </p:spPr>
        <p:txBody>
          <a:bodyPr wrap="none">
            <a:spAutoFit/>
          </a:bodyPr>
          <a:lstStyle/>
          <a:p>
            <a:pPr fontAlgn="auto">
              <a:spcBef>
                <a:spcPts val="0"/>
              </a:spcBef>
              <a:spcAft>
                <a:spcPts val="0"/>
              </a:spcAft>
              <a:defRPr/>
            </a:pPr>
            <a:r>
              <a:rPr lang="ru-RU" sz="2400" b="1" i="1" dirty="0">
                <a:solidFill>
                  <a:srgbClr val="00B0F0"/>
                </a:solidFill>
                <a:latin typeface="+mn-lt"/>
                <a:ea typeface="+mj-ea"/>
                <a:cs typeface="+mj-cs"/>
              </a:rPr>
              <a:t>Г. </a:t>
            </a:r>
            <a:r>
              <a:rPr lang="ru-RU" sz="2400" b="1" i="1" dirty="0">
                <a:solidFill>
                  <a:srgbClr val="00B0F0"/>
                </a:solidFill>
                <a:latin typeface="+mn-lt"/>
                <a:ea typeface="+mj-ea"/>
                <a:cs typeface="+mj-cs"/>
              </a:rPr>
              <a:t>Майборода </a:t>
            </a:r>
            <a:endParaRPr lang="ru-RU" sz="2400" b="1" i="1" dirty="0">
              <a:solidFill>
                <a:srgbClr val="00B0F0"/>
              </a:solidFill>
              <a:latin typeface="+mn-lt"/>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2337582"/>
          </a:xfrm>
        </p:spPr>
        <p:style>
          <a:lnRef idx="1">
            <a:schemeClr val="dk1"/>
          </a:lnRef>
          <a:fillRef idx="2">
            <a:schemeClr val="dk1"/>
          </a:fillRef>
          <a:effectRef idx="1">
            <a:schemeClr val="dk1"/>
          </a:effectRef>
          <a:fontRef idx="minor">
            <a:schemeClr val="dk1"/>
          </a:fontRef>
        </p:style>
        <p:txBody>
          <a:bodyPr/>
          <a:lstStyle/>
          <a:p>
            <a:pPr marL="54864" algn="ctr" fontAlgn="auto">
              <a:spcAft>
                <a:spcPts val="0"/>
              </a:spcAft>
              <a:defRPr/>
            </a:pPr>
            <a:r>
              <a:rPr lang="ru-RU" sz="2800" b="1" i="1" dirty="0"/>
              <a:t>За висловом П. Грабовського, Шевченко "зробив лiтературу великою справою життя i вказав їй єдино достойний шлях служiння батькiвщинi".</a:t>
            </a:r>
          </a:p>
        </p:txBody>
      </p:sp>
      <p:pic>
        <p:nvPicPr>
          <p:cNvPr id="3074" name="Picture 2" descr="http://mybook.in.ua/files/books/middle/1836_2.jpg"/>
          <p:cNvPicPr>
            <a:picLocks noChangeAspect="1" noChangeArrowheads="1"/>
          </p:cNvPicPr>
          <p:nvPr/>
        </p:nvPicPr>
        <p:blipFill>
          <a:blip r:embed="rId2"/>
          <a:srcRect/>
          <a:stretch>
            <a:fillRect/>
          </a:stretch>
        </p:blipFill>
        <p:spPr bwMode="auto">
          <a:xfrm>
            <a:off x="457200" y="2971800"/>
            <a:ext cx="2362200" cy="3543300"/>
          </a:xfrm>
          <a:prstGeom prst="rect">
            <a:avLst/>
          </a:prstGeom>
          <a:ln>
            <a:noFill/>
          </a:ln>
          <a:effectLst>
            <a:outerShdw blurRad="190500" algn="tl" rotWithShape="0">
              <a:srgbClr val="000000">
                <a:alpha val="70000"/>
              </a:srgbClr>
            </a:outerShdw>
          </a:effectLst>
          <a:extLst>
            <a:ext uri="{909E8E84-426E-40DD-AFC4-6F175D3DCCD1}"/>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chool-internat.at.ua/images_2/ee463d45.jpg"/>
          <p:cNvPicPr>
            <a:picLocks noChangeAspect="1" noChangeArrowheads="1"/>
          </p:cNvPicPr>
          <p:nvPr/>
        </p:nvPicPr>
        <p:blipFill>
          <a:blip r:embed="rId2">
            <a:extLst>
              <a:ext uri="{28A0092B-C50C-407E-A947-70E740481C1C}"/>
            </a:extLst>
          </a:blip>
          <a:srcRect/>
          <a:stretch>
            <a:fillRect/>
          </a:stretch>
        </p:blipFill>
        <p:spPr bwMode="auto">
          <a:xfrm>
            <a:off x="5334000" y="3276600"/>
            <a:ext cx="2143125" cy="2990850"/>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a:ext uri="{909E8E84-426E-40DD-AFC4-6F175D3DCCD1}"/>
          </a:extLst>
        </p:spPr>
      </p:pic>
      <p:sp>
        <p:nvSpPr>
          <p:cNvPr id="2" name="Title 1"/>
          <p:cNvSpPr>
            <a:spLocks noGrp="1"/>
          </p:cNvSpPr>
          <p:nvPr>
            <p:ph type="title"/>
          </p:nvPr>
        </p:nvSpPr>
        <p:spPr>
          <a:xfrm>
            <a:off x="457200" y="253218"/>
            <a:ext cx="8229600" cy="2337582"/>
          </a:xfrm>
        </p:spPr>
        <p:style>
          <a:lnRef idx="1">
            <a:schemeClr val="accent6"/>
          </a:lnRef>
          <a:fillRef idx="2">
            <a:schemeClr val="accent6"/>
          </a:fillRef>
          <a:effectRef idx="1">
            <a:schemeClr val="accent6"/>
          </a:effectRef>
          <a:fontRef idx="minor">
            <a:schemeClr val="dk1"/>
          </a:fontRef>
        </p:style>
        <p:txBody>
          <a:bodyPr>
            <a:noAutofit/>
          </a:bodyPr>
          <a:lstStyle/>
          <a:p>
            <a:pPr marL="54864" algn="ctr" fontAlgn="auto">
              <a:spcAft>
                <a:spcPts val="0"/>
              </a:spcAft>
              <a:defRPr/>
            </a:pPr>
            <a:r>
              <a:rPr lang="ru-RU" sz="1800" b="1" i="1" dirty="0">
                <a:solidFill>
                  <a:schemeClr val="accent6">
                    <a:lumMod val="50000"/>
                  </a:schemeClr>
                </a:solidFill>
                <a:effectLst/>
              </a:rPr>
              <a:t>Цим шляхом прямували найвидатнiшi українськi письменники наступного поколiння - Марко Вовчок, Панас Мирний, Iван Франко, Михайло Коцюбинський, Леся Українка та iншi. Майже всi вони вважали Шевченка своїм учителем. Росiйськi письменники-демократи Чернишевський, Тургенєв i Некрасов також згадували про вплив творчостi Шевченка на свою. На думку М.  Горького, Шевченко "поглянув на життя народу оком поета i провидця".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2718582"/>
          </a:xfrm>
        </p:spPr>
        <p:style>
          <a:lnRef idx="2">
            <a:schemeClr val="accent1"/>
          </a:lnRef>
          <a:fillRef idx="1">
            <a:schemeClr val="lt1"/>
          </a:fillRef>
          <a:effectRef idx="0">
            <a:schemeClr val="accent1"/>
          </a:effectRef>
          <a:fontRef idx="minor">
            <a:schemeClr val="dk1"/>
          </a:fontRef>
        </p:style>
        <p:txBody>
          <a:bodyPr>
            <a:noAutofit/>
          </a:bodyPr>
          <a:lstStyle/>
          <a:p>
            <a:pPr marL="54864" algn="ctr" fontAlgn="auto">
              <a:spcAft>
                <a:spcPts val="0"/>
              </a:spcAft>
              <a:defRPr/>
            </a:pPr>
            <a:r>
              <a:rPr lang="ru-RU" sz="2400" b="1" i="1" dirty="0">
                <a:effectLst/>
              </a:rPr>
              <a:t>Його </a:t>
            </a:r>
            <a:r>
              <a:rPr lang="ru-RU" sz="2400" b="1" i="1" dirty="0" smtClean="0">
                <a:effectLst/>
              </a:rPr>
              <a:t>наступник</a:t>
            </a:r>
            <a:r>
              <a:rPr lang="uk-UA" sz="2400" b="1" i="1" dirty="0" err="1" smtClean="0">
                <a:effectLst/>
              </a:rPr>
              <a:t>і</a:t>
            </a:r>
            <a:r>
              <a:rPr lang="ru-RU" sz="2400" b="1" i="1" dirty="0" smtClean="0">
                <a:effectLst/>
              </a:rPr>
              <a:t>в </a:t>
            </a:r>
            <a:r>
              <a:rPr lang="ru-RU" sz="2400" b="1" i="1" dirty="0">
                <a:effectLst/>
              </a:rPr>
              <a:t>приваблювала </a:t>
            </a:r>
            <a:r>
              <a:rPr lang="uk-UA" sz="2400" b="1" i="1" dirty="0" err="1" smtClean="0">
                <a:effectLst/>
              </a:rPr>
              <a:t>і</a:t>
            </a:r>
            <a:r>
              <a:rPr lang="en-US" sz="2400" b="1" i="1" dirty="0" smtClean="0">
                <a:effectLst/>
              </a:rPr>
              <a:t> </a:t>
            </a:r>
            <a:r>
              <a:rPr lang="ru-RU" sz="2400" b="1" i="1" dirty="0">
                <a:effectLst/>
              </a:rPr>
              <a:t>громадська позиц</a:t>
            </a:r>
            <a:r>
              <a:rPr lang="en-US" sz="2400" b="1" i="1" dirty="0" err="1">
                <a:effectLst/>
              </a:rPr>
              <a:t>i</a:t>
            </a:r>
            <a:r>
              <a:rPr lang="ru-RU" sz="2400" b="1" i="1" dirty="0">
                <a:effectLst/>
              </a:rPr>
              <a:t>я Шевченка, надихав його особистий приклад. "Я не знаю, - писав </a:t>
            </a:r>
            <a:r>
              <a:rPr lang="en-US" sz="2400" b="1" i="1" dirty="0">
                <a:effectLst/>
              </a:rPr>
              <a:t>I</a:t>
            </a:r>
            <a:r>
              <a:rPr lang="ru-RU" sz="2400" b="1" i="1" dirty="0">
                <a:effectLst/>
              </a:rPr>
              <a:t>ван Франко про твори Шевченка, написан</a:t>
            </a:r>
            <a:r>
              <a:rPr lang="en-US" sz="2400" b="1" i="1" dirty="0" err="1">
                <a:effectLst/>
              </a:rPr>
              <a:t>i</a:t>
            </a:r>
            <a:r>
              <a:rPr lang="en-US" sz="2400" b="1" i="1" dirty="0">
                <a:effectLst/>
              </a:rPr>
              <a:t> </a:t>
            </a:r>
            <a:r>
              <a:rPr lang="ru-RU" sz="2400" b="1" i="1" dirty="0">
                <a:effectLst/>
              </a:rPr>
              <a:t>в умовах пол</a:t>
            </a:r>
            <a:r>
              <a:rPr lang="en-US" sz="2400" b="1" i="1" dirty="0" err="1">
                <a:effectLst/>
              </a:rPr>
              <a:t>i</a:t>
            </a:r>
            <a:r>
              <a:rPr lang="ru-RU" sz="2400" b="1" i="1" dirty="0">
                <a:effectLst/>
              </a:rPr>
              <a:t>цейського нагляду, - н</a:t>
            </a:r>
            <a:r>
              <a:rPr lang="en-US" sz="2400" b="1" i="1" dirty="0" err="1">
                <a:effectLst/>
              </a:rPr>
              <a:t>i</a:t>
            </a:r>
            <a:r>
              <a:rPr lang="en-US" sz="2400" b="1" i="1" dirty="0">
                <a:effectLst/>
              </a:rPr>
              <a:t> </a:t>
            </a:r>
            <a:r>
              <a:rPr lang="ru-RU" sz="2400" b="1" i="1" dirty="0">
                <a:effectLst/>
              </a:rPr>
              <a:t>в одн</a:t>
            </a:r>
            <a:r>
              <a:rPr lang="en-US" sz="2400" b="1" i="1" dirty="0" err="1">
                <a:effectLst/>
              </a:rPr>
              <a:t>i</a:t>
            </a:r>
            <a:r>
              <a:rPr lang="ru-RU" sz="2400" b="1" i="1" dirty="0">
                <a:effectLst/>
              </a:rPr>
              <a:t>й європейськ</a:t>
            </a:r>
            <a:r>
              <a:rPr lang="en-US" sz="2400" b="1" i="1" dirty="0" err="1">
                <a:effectLst/>
              </a:rPr>
              <a:t>i</a:t>
            </a:r>
            <a:r>
              <a:rPr lang="ru-RU" sz="2400" b="1" i="1" dirty="0">
                <a:effectLst/>
              </a:rPr>
              <a:t>й л</a:t>
            </a:r>
            <a:r>
              <a:rPr lang="en-US" sz="2400" b="1" i="1" dirty="0" err="1">
                <a:effectLst/>
              </a:rPr>
              <a:t>i</a:t>
            </a:r>
            <a:r>
              <a:rPr lang="ru-RU" sz="2400" b="1" i="1" dirty="0">
                <a:effectLst/>
              </a:rPr>
              <a:t>тератур</a:t>
            </a:r>
            <a:r>
              <a:rPr lang="en-US" sz="2400" b="1" i="1" dirty="0" err="1">
                <a:effectLst/>
              </a:rPr>
              <a:t>i</a:t>
            </a:r>
            <a:r>
              <a:rPr lang="en-US" sz="2400" b="1" i="1" dirty="0">
                <a:effectLst/>
              </a:rPr>
              <a:t> </a:t>
            </a:r>
            <a:r>
              <a:rPr lang="ru-RU" sz="2400" b="1" i="1" dirty="0">
                <a:effectLst/>
              </a:rPr>
              <a:t>под</a:t>
            </a:r>
            <a:r>
              <a:rPr lang="en-US" sz="2400" b="1" i="1" dirty="0" err="1">
                <a:effectLst/>
              </a:rPr>
              <a:t>i</a:t>
            </a:r>
            <a:r>
              <a:rPr lang="ru-RU" sz="2400" b="1" i="1" dirty="0">
                <a:effectLst/>
              </a:rPr>
              <a:t>бної поез</a:t>
            </a:r>
            <a:r>
              <a:rPr lang="en-US" sz="2400" b="1" i="1" dirty="0" err="1">
                <a:effectLst/>
              </a:rPr>
              <a:t>i</a:t>
            </a:r>
            <a:r>
              <a:rPr lang="ru-RU" sz="2400" b="1" i="1" dirty="0">
                <a:effectLst/>
              </a:rPr>
              <a:t>ї, написаної за под</a:t>
            </a:r>
            <a:r>
              <a:rPr lang="en-US" sz="2400" b="1" i="1" dirty="0" err="1">
                <a:effectLst/>
              </a:rPr>
              <a:t>i</a:t>
            </a:r>
            <a:r>
              <a:rPr lang="ru-RU" sz="2400" b="1" i="1" dirty="0">
                <a:effectLst/>
              </a:rPr>
              <a:t>бних обставин".</a:t>
            </a:r>
          </a:p>
        </p:txBody>
      </p:sp>
      <p:pic>
        <p:nvPicPr>
          <p:cNvPr id="5122" name="Picture 2" descr="http://www.personal.psu.edu/ema5093/blogs/evan_altneu_ukrainian_blog/taras.jpg"/>
          <p:cNvPicPr>
            <a:picLocks noChangeAspect="1" noChangeArrowheads="1"/>
          </p:cNvPicPr>
          <p:nvPr/>
        </p:nvPicPr>
        <p:blipFill>
          <a:blip r:embed="rId2">
            <a:extLst>
              <a:ext uri="{28A0092B-C50C-407E-A947-70E740481C1C}"/>
            </a:extLst>
          </a:blip>
          <a:srcRect/>
          <a:stretch>
            <a:fillRect/>
          </a:stretch>
        </p:blipFill>
        <p:spPr bwMode="auto">
          <a:xfrm>
            <a:off x="533400" y="2806700"/>
            <a:ext cx="2743200" cy="365531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2032782"/>
          </a:xfrm>
        </p:spPr>
        <p:style>
          <a:lnRef idx="1">
            <a:schemeClr val="accent3"/>
          </a:lnRef>
          <a:fillRef idx="2">
            <a:schemeClr val="accent3"/>
          </a:fillRef>
          <a:effectRef idx="1">
            <a:schemeClr val="accent3"/>
          </a:effectRef>
          <a:fontRef idx="minor">
            <a:schemeClr val="dk1"/>
          </a:fontRef>
        </p:style>
        <p:txBody>
          <a:bodyPr/>
          <a:lstStyle/>
          <a:p>
            <a:pPr marL="54864" algn="ctr" fontAlgn="auto">
              <a:spcAft>
                <a:spcPts val="0"/>
              </a:spcAft>
              <a:defRPr/>
            </a:pPr>
            <a:r>
              <a:rPr lang="ru-RU" sz="1100" dirty="0"/>
              <a:t>"</a:t>
            </a:r>
            <a:r>
              <a:rPr lang="ru-RU" sz="1800" b="1" i="1" dirty="0">
                <a:effectLst/>
              </a:rPr>
              <a:t>Всюди, де в</a:t>
            </a:r>
            <a:r>
              <a:rPr lang="en-US" sz="1800" b="1" i="1" dirty="0" err="1">
                <a:effectLst/>
              </a:rPr>
              <a:t>i</a:t>
            </a:r>
            <a:r>
              <a:rPr lang="ru-RU" sz="1800" b="1" i="1" dirty="0">
                <a:effectLst/>
              </a:rPr>
              <a:t>н т</a:t>
            </a:r>
            <a:r>
              <a:rPr lang="en-US" sz="1800" b="1" i="1" dirty="0" err="1">
                <a:effectLst/>
              </a:rPr>
              <a:t>i</a:t>
            </a:r>
            <a:r>
              <a:rPr lang="ru-RU" sz="1800" b="1" i="1" dirty="0">
                <a:effectLst/>
              </a:rPr>
              <a:t>льки бачив гн</a:t>
            </a:r>
            <a:r>
              <a:rPr lang="en-US" sz="1800" b="1" i="1" dirty="0" err="1">
                <a:effectLst/>
              </a:rPr>
              <a:t>i</a:t>
            </a:r>
            <a:r>
              <a:rPr lang="ru-RU" sz="1800" b="1" i="1" dirty="0">
                <a:effectLst/>
              </a:rPr>
              <a:t>т </a:t>
            </a:r>
            <a:r>
              <a:rPr lang="en-US" sz="1800" b="1" i="1" dirty="0" err="1">
                <a:effectLst/>
              </a:rPr>
              <a:t>i</a:t>
            </a:r>
            <a:r>
              <a:rPr lang="en-US" sz="1800" b="1" i="1" dirty="0">
                <a:effectLst/>
              </a:rPr>
              <a:t> </a:t>
            </a:r>
            <a:r>
              <a:rPr lang="ru-RU" sz="1800" b="1" i="1" dirty="0">
                <a:effectLst/>
              </a:rPr>
              <a:t>безправ'я, приниження людини, хай було це на волзькому пароплав</a:t>
            </a:r>
            <a:r>
              <a:rPr lang="en-US" sz="1800" b="1" i="1" dirty="0" err="1">
                <a:effectLst/>
              </a:rPr>
              <a:t>i</a:t>
            </a:r>
            <a:r>
              <a:rPr lang="en-US" sz="1800" b="1" i="1" dirty="0">
                <a:effectLst/>
              </a:rPr>
              <a:t>, </a:t>
            </a:r>
            <a:r>
              <a:rPr lang="ru-RU" sz="1800" b="1" i="1" dirty="0">
                <a:effectLst/>
              </a:rPr>
              <a:t>чи в аз</a:t>
            </a:r>
            <a:r>
              <a:rPr lang="en-US" sz="1800" b="1" i="1" dirty="0" err="1">
                <a:effectLst/>
              </a:rPr>
              <a:t>i</a:t>
            </a:r>
            <a:r>
              <a:rPr lang="ru-RU" sz="1800" b="1" i="1" dirty="0">
                <a:effectLst/>
              </a:rPr>
              <a:t>атських пустелях, чи гр</a:t>
            </a:r>
            <a:r>
              <a:rPr lang="en-US" sz="1800" b="1" i="1" dirty="0" err="1">
                <a:effectLst/>
              </a:rPr>
              <a:t>i</a:t>
            </a:r>
            <a:r>
              <a:rPr lang="ru-RU" sz="1800" b="1" i="1" dirty="0">
                <a:effectLst/>
              </a:rPr>
              <a:t>зним стогоном докочувалося </a:t>
            </a:r>
            <a:r>
              <a:rPr lang="en-US" sz="1800" b="1" i="1" dirty="0" err="1">
                <a:effectLst/>
              </a:rPr>
              <a:t>i</a:t>
            </a:r>
            <a:r>
              <a:rPr lang="ru-RU" sz="1800" b="1" i="1" dirty="0">
                <a:effectLst/>
              </a:rPr>
              <a:t>з кавказьких г</a:t>
            </a:r>
            <a:r>
              <a:rPr lang="en-US" sz="1800" b="1" i="1" dirty="0" err="1">
                <a:effectLst/>
              </a:rPr>
              <a:t>i</a:t>
            </a:r>
            <a:r>
              <a:rPr lang="ru-RU" sz="1800" b="1" i="1" dirty="0">
                <a:effectLst/>
              </a:rPr>
              <a:t>р, - всюди зло </a:t>
            </a:r>
            <a:r>
              <a:rPr lang="en-US" sz="1800" b="1" i="1" dirty="0" err="1">
                <a:effectLst/>
              </a:rPr>
              <a:t>i</a:t>
            </a:r>
            <a:r>
              <a:rPr lang="en-US" sz="1800" b="1" i="1" dirty="0">
                <a:effectLst/>
              </a:rPr>
              <a:t> </a:t>
            </a:r>
            <a:r>
              <a:rPr lang="ru-RU" sz="1800" b="1" i="1" dirty="0">
                <a:effectLst/>
              </a:rPr>
              <a:t>неправда викликали вибух поетового протесту, </a:t>
            </a:r>
            <a:r>
              <a:rPr lang="en-US" sz="1800" b="1" i="1" dirty="0" err="1">
                <a:effectLst/>
              </a:rPr>
              <a:t>i</a:t>
            </a:r>
            <a:r>
              <a:rPr lang="en-US" sz="1800" b="1" i="1" dirty="0">
                <a:effectLst/>
              </a:rPr>
              <a:t> </a:t>
            </a:r>
            <a:r>
              <a:rPr lang="ru-RU" sz="1800" b="1" i="1" dirty="0">
                <a:effectLst/>
              </a:rPr>
              <a:t>щоразу в</a:t>
            </a:r>
            <a:r>
              <a:rPr lang="en-US" sz="1800" b="1" i="1" dirty="0" err="1">
                <a:effectLst/>
              </a:rPr>
              <a:t>i</a:t>
            </a:r>
            <a:r>
              <a:rPr lang="ru-RU" sz="1800" b="1" i="1" dirty="0">
                <a:effectLst/>
              </a:rPr>
              <a:t>н був готовий стати до бою з насильством </a:t>
            </a:r>
            <a:r>
              <a:rPr lang="en-US" sz="1800" b="1" i="1" dirty="0" err="1">
                <a:effectLst/>
              </a:rPr>
              <a:t>i</a:t>
            </a:r>
            <a:r>
              <a:rPr lang="en-US" sz="1800" b="1" i="1" dirty="0">
                <a:effectLst/>
              </a:rPr>
              <a:t> </a:t>
            </a:r>
            <a:r>
              <a:rPr lang="ru-RU" sz="1800" b="1" i="1" dirty="0">
                <a:effectLst/>
              </a:rPr>
              <a:t>злом", - в</a:t>
            </a:r>
            <a:r>
              <a:rPr lang="en-US" sz="1800" b="1" i="1" dirty="0" err="1">
                <a:effectLst/>
              </a:rPr>
              <a:t>i</a:t>
            </a:r>
            <a:r>
              <a:rPr lang="ru-RU" sz="1800" b="1" i="1" dirty="0">
                <a:effectLst/>
              </a:rPr>
              <a:t>дзначав Олесь Гончар.</a:t>
            </a:r>
          </a:p>
        </p:txBody>
      </p:sp>
      <p:pic>
        <p:nvPicPr>
          <p:cNvPr id="6146" name="Picture 2" descr="http://asolina.ru/pics/attached/132_6.jpg"/>
          <p:cNvPicPr>
            <a:picLocks noChangeAspect="1" noChangeArrowheads="1"/>
          </p:cNvPicPr>
          <p:nvPr/>
        </p:nvPicPr>
        <p:blipFill>
          <a:blip r:embed="rId2">
            <a:extLst>
              <a:ext uri="{28A0092B-C50C-407E-A947-70E740481C1C}"/>
            </a:extLst>
          </a:blip>
          <a:srcRect/>
          <a:stretch>
            <a:fillRect/>
          </a:stretch>
        </p:blipFill>
        <p:spPr bwMode="auto">
          <a:xfrm>
            <a:off x="5181600" y="2667000"/>
            <a:ext cx="2705100" cy="381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2642382"/>
          </a:xfrm>
        </p:spPr>
        <p:style>
          <a:lnRef idx="1">
            <a:schemeClr val="accent5"/>
          </a:lnRef>
          <a:fillRef idx="2">
            <a:schemeClr val="accent5"/>
          </a:fillRef>
          <a:effectRef idx="1">
            <a:schemeClr val="accent5"/>
          </a:effectRef>
          <a:fontRef idx="minor">
            <a:schemeClr val="dk1"/>
          </a:fontRef>
        </p:style>
        <p:txBody>
          <a:bodyPr>
            <a:noAutofit/>
          </a:bodyPr>
          <a:lstStyle/>
          <a:p>
            <a:pPr marL="54864" algn="ctr" fontAlgn="auto">
              <a:spcAft>
                <a:spcPts val="0"/>
              </a:spcAft>
              <a:defRPr/>
            </a:pPr>
            <a:r>
              <a:rPr lang="ru-RU" sz="2400" b="1" i="1" dirty="0">
                <a:effectLst/>
              </a:rPr>
              <a:t>Постать Шевченко в</a:t>
            </a:r>
            <a:r>
              <a:rPr lang="en-US" sz="2400" b="1" i="1" dirty="0" err="1">
                <a:effectLst/>
              </a:rPr>
              <a:t>i</a:t>
            </a:r>
            <a:r>
              <a:rPr lang="ru-RU" sz="2400" b="1" i="1" dirty="0">
                <a:effectLst/>
              </a:rPr>
              <a:t>д</a:t>
            </a:r>
            <a:r>
              <a:rPr lang="en-US" sz="2400" b="1" i="1" dirty="0" err="1">
                <a:effectLst/>
              </a:rPr>
              <a:t>i</a:t>
            </a:r>
            <a:r>
              <a:rPr lang="ru-RU" sz="2400" b="1" i="1" dirty="0">
                <a:effectLst/>
              </a:rPr>
              <a:t>гравала важливу </a:t>
            </a:r>
            <a:r>
              <a:rPr lang="en-US" sz="2400" b="1" i="1" dirty="0" err="1">
                <a:effectLst/>
              </a:rPr>
              <a:t>i</a:t>
            </a:r>
            <a:r>
              <a:rPr lang="ru-RU" sz="2400" b="1" i="1" dirty="0">
                <a:effectLst/>
              </a:rPr>
              <a:t>сторичну роль не лише у розвитку л</a:t>
            </a:r>
            <a:r>
              <a:rPr lang="en-US" sz="2400" b="1" i="1" dirty="0" err="1">
                <a:effectLst/>
              </a:rPr>
              <a:t>i</a:t>
            </a:r>
            <a:r>
              <a:rPr lang="ru-RU" sz="2400" b="1" i="1" dirty="0">
                <a:effectLst/>
              </a:rPr>
              <a:t>тератури, а й у розвитку л</a:t>
            </a:r>
            <a:r>
              <a:rPr lang="en-US" sz="2400" b="1" i="1" dirty="0" err="1">
                <a:effectLst/>
              </a:rPr>
              <a:t>i</a:t>
            </a:r>
            <a:r>
              <a:rPr lang="ru-RU" sz="2400" b="1" i="1" dirty="0">
                <a:effectLst/>
              </a:rPr>
              <a:t>тературної мови. В</a:t>
            </a:r>
            <a:r>
              <a:rPr lang="en-US" sz="2400" b="1" i="1" dirty="0" err="1">
                <a:effectLst/>
              </a:rPr>
              <a:t>i</a:t>
            </a:r>
            <a:r>
              <a:rPr lang="ru-RU" sz="2400" b="1" i="1" dirty="0">
                <a:effectLst/>
              </a:rPr>
              <a:t>н заклав ту її структуру, яка збер</a:t>
            </a:r>
            <a:r>
              <a:rPr lang="en-US" sz="2400" b="1" i="1" dirty="0" err="1">
                <a:effectLst/>
              </a:rPr>
              <a:t>i</a:t>
            </a:r>
            <a:r>
              <a:rPr lang="ru-RU" sz="2400" b="1" i="1" dirty="0">
                <a:effectLst/>
              </a:rPr>
              <a:t>глася донин</a:t>
            </a:r>
            <a:r>
              <a:rPr lang="en-US" sz="2400" b="1" i="1" dirty="0" err="1">
                <a:effectLst/>
              </a:rPr>
              <a:t>i</a:t>
            </a:r>
            <a:r>
              <a:rPr lang="en-US" sz="2400" b="1" i="1" dirty="0">
                <a:effectLst/>
              </a:rPr>
              <a:t> </a:t>
            </a:r>
            <a:r>
              <a:rPr lang="ru-RU" sz="2400" b="1" i="1" dirty="0">
                <a:effectLst/>
              </a:rPr>
              <a:t>як основа сучасної української мови.</a:t>
            </a:r>
          </a:p>
        </p:txBody>
      </p:sp>
      <p:pic>
        <p:nvPicPr>
          <p:cNvPr id="7170" name="Picture 2" descr="http://www.yurtdisitecrubesi.com/photos/album/1351807200_85e3c810d64ea05cf5c92cd59981d207.jpg"/>
          <p:cNvPicPr>
            <a:picLocks noChangeAspect="1" noChangeArrowheads="1"/>
          </p:cNvPicPr>
          <p:nvPr/>
        </p:nvPicPr>
        <p:blipFill>
          <a:blip r:embed="rId2">
            <a:extLst>
              <a:ext uri="{28A0092B-C50C-407E-A947-70E740481C1C}"/>
            </a:extLst>
          </a:blip>
          <a:srcRect/>
          <a:stretch>
            <a:fillRect/>
          </a:stretch>
        </p:blipFill>
        <p:spPr bwMode="auto">
          <a:xfrm>
            <a:off x="533400" y="2819400"/>
            <a:ext cx="2809875" cy="360045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style>
          <a:lnRef idx="2">
            <a:schemeClr val="accent2">
              <a:shade val="50000"/>
            </a:schemeClr>
          </a:lnRef>
          <a:fillRef idx="1">
            <a:schemeClr val="accent2"/>
          </a:fillRef>
          <a:effectRef idx="0">
            <a:schemeClr val="accent2"/>
          </a:effectRef>
          <a:fontRef idx="minor">
            <a:schemeClr val="lt1"/>
          </a:fontRef>
        </p:style>
        <p:txBody>
          <a:bodyPr/>
          <a:lstStyle/>
          <a:p>
            <a:pPr marL="54864" algn="ctr" fontAlgn="auto">
              <a:spcAft>
                <a:spcPts val="0"/>
              </a:spcAft>
              <a:defRPr/>
            </a:pPr>
            <a:r>
              <a:rPr lang="ru-RU" sz="1600" b="1" i="1" dirty="0">
                <a:solidFill>
                  <a:srgbClr val="000000"/>
                </a:solidFill>
                <a:effectLst/>
                <a:latin typeface="Verdana"/>
              </a:rPr>
              <a:t>Тарас Шевченко - символ чесності, правди і безстрашності, великої любові до людини. Вся творчість великого Кобзаря зігріта гарячою любов’ю до Батьківщини, пройнята священною ненавистю до ворогів і гнобителів народу.</a:t>
            </a:r>
            <a:endParaRPr lang="ru-RU" sz="1600" b="1" i="1" dirty="0"/>
          </a:p>
        </p:txBody>
      </p:sp>
      <p:pic>
        <p:nvPicPr>
          <p:cNvPr id="8194" name="Picture 2" descr="http://krasyliv.com.ua/uploads/posts/2010-03/1268245703_473px-taras_shevchenko_selfportrait_oil_1840.jpg"/>
          <p:cNvPicPr>
            <a:picLocks noChangeAspect="1" noChangeArrowheads="1"/>
          </p:cNvPicPr>
          <p:nvPr/>
        </p:nvPicPr>
        <p:blipFill>
          <a:blip r:embed="rId2">
            <a:extLst>
              <a:ext uri="{28A0092B-C50C-407E-A947-70E740481C1C}"/>
            </a:extLst>
          </a:blip>
          <a:srcRect/>
          <a:stretch>
            <a:fillRect/>
          </a:stretch>
        </p:blipFill>
        <p:spPr bwMode="auto">
          <a:xfrm>
            <a:off x="4572000" y="1828800"/>
            <a:ext cx="3733800" cy="473632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35</TotalTime>
  <Words>7</Words>
  <Application>Microsoft Office PowerPoint</Application>
  <PresentationFormat>Экран (4:3)</PresentationFormat>
  <Paragraphs>4</Paragraphs>
  <Slides>11</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9</vt:i4>
      </vt:variant>
      <vt:variant>
        <vt:lpstr>Заголовки слайдов</vt:lpstr>
      </vt:variant>
      <vt:variant>
        <vt:i4>11</vt:i4>
      </vt:variant>
    </vt:vector>
  </HeadingPairs>
  <TitlesOfParts>
    <vt:vector size="25" baseType="lpstr">
      <vt:lpstr>Rockwell</vt:lpstr>
      <vt:lpstr>Arial</vt:lpstr>
      <vt:lpstr>Wingdings 2</vt:lpstr>
      <vt:lpstr>Calibri</vt:lpstr>
      <vt:lpstr>Cambria</vt:lpstr>
      <vt:lpstr>Foundry</vt:lpstr>
      <vt:lpstr>Foundry</vt:lpstr>
      <vt:lpstr>Foundry</vt:lpstr>
      <vt:lpstr>Foundry</vt:lpstr>
      <vt:lpstr>Foundry</vt:lpstr>
      <vt:lpstr>Foundry</vt:lpstr>
      <vt:lpstr>Foundry</vt:lpstr>
      <vt:lpstr>Foundry</vt:lpstr>
      <vt:lpstr>Foundry</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Значення творчості великого кобзаря</dc:title>
  <dc:creator>sams</dc:creator>
  <cp:lastModifiedBy>Лариса</cp:lastModifiedBy>
  <cp:revision>6</cp:revision>
  <dcterms:created xsi:type="dcterms:W3CDTF">2006-08-16T00:00:00Z</dcterms:created>
  <dcterms:modified xsi:type="dcterms:W3CDTF">2014-02-20T18:21:55Z</dcterms:modified>
</cp:coreProperties>
</file>