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dirty="0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27.02.2013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08720"/>
            <a:ext cx="5105400" cy="2319536"/>
          </a:xfrm>
        </p:spPr>
        <p:txBody>
          <a:bodyPr/>
          <a:lstStyle/>
          <a:p>
            <a:r>
              <a:rPr lang="uk-UA" dirty="0" smtClean="0"/>
              <a:t>Тарас Шевченко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en-US" dirty="0" smtClean="0"/>
              <a:t>“</a:t>
            </a:r>
            <a:r>
              <a:rPr lang="uk-UA" dirty="0" smtClean="0"/>
              <a:t>живописна Україна</a:t>
            </a:r>
            <a:r>
              <a:rPr lang="en-US" dirty="0" smtClean="0"/>
              <a:t>”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879304" y="4653136"/>
            <a:ext cx="4284984" cy="1401304"/>
          </a:xfrm>
        </p:spPr>
        <p:txBody>
          <a:bodyPr/>
          <a:lstStyle/>
          <a:p>
            <a:r>
              <a:rPr lang="uk-UA" dirty="0" smtClean="0"/>
              <a:t>Підготувала учениця 10а кл. </a:t>
            </a:r>
            <a:r>
              <a:rPr lang="uk-UA" dirty="0" smtClean="0"/>
              <a:t>Нагайло</a:t>
            </a:r>
            <a:r>
              <a:rPr lang="uk-UA" dirty="0" smtClean="0"/>
              <a:t> </a:t>
            </a:r>
            <a:r>
              <a:rPr lang="uk-UA" dirty="0" smtClean="0"/>
              <a:t>М</a:t>
            </a:r>
            <a:r>
              <a:rPr lang="uk-UA" dirty="0" smtClean="0"/>
              <a:t>арта</a:t>
            </a:r>
            <a:endParaRPr lang="uk-UA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Тарас Шевченко </a:t>
            </a:r>
            <a:r>
              <a:rPr lang="uk-UA" dirty="0" smtClean="0"/>
              <a:t>«Живописна Україна»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492896"/>
            <a:ext cx="3456384" cy="2880320"/>
          </a:xfrm>
        </p:spPr>
        <p:txBody>
          <a:bodyPr>
            <a:normAutofit/>
          </a:bodyPr>
          <a:lstStyle/>
          <a:p>
            <a:r>
              <a:rPr lang="uk-UA" sz="1600" i="1" dirty="0" smtClean="0">
                <a:latin typeface="Arial Narrow" pitchFamily="34" charset="0"/>
              </a:rPr>
              <a:t>Випуск складається з 6 офортів: «У Києві», «</a:t>
            </a:r>
            <a:r>
              <a:rPr lang="uk-UA" sz="1600" i="1" dirty="0" err="1" smtClean="0">
                <a:latin typeface="Arial Narrow" pitchFamily="34" charset="0"/>
              </a:rPr>
              <a:t>Видубецький</a:t>
            </a:r>
            <a:r>
              <a:rPr lang="uk-UA" sz="1600" i="1" dirty="0" smtClean="0">
                <a:latin typeface="Arial Narrow" pitchFamily="34" charset="0"/>
              </a:rPr>
              <a:t> монастир», «Судня рада», «Старости», «Казка», «Дари в </a:t>
            </a:r>
            <a:r>
              <a:rPr lang="uk-UA" sz="1600" i="1" dirty="0" err="1" smtClean="0">
                <a:latin typeface="Arial Narrow" pitchFamily="34" charset="0"/>
              </a:rPr>
              <a:t>Чигрині</a:t>
            </a:r>
            <a:r>
              <a:rPr lang="uk-UA" sz="1600" i="1" dirty="0" smtClean="0">
                <a:latin typeface="Arial Narrow" pitchFamily="34" charset="0"/>
              </a:rPr>
              <a:t> 1649 року». В офортах всі підписи, дати і написи зроблені Шевченком. </a:t>
            </a:r>
            <a:endParaRPr lang="uk-UA" sz="1600" i="1" dirty="0">
              <a:latin typeface="Arial Narrow" pitchFamily="34" charset="0"/>
            </a:endParaRPr>
          </a:p>
        </p:txBody>
      </p:sp>
      <p:pic>
        <p:nvPicPr>
          <p:cNvPr id="1026" name="Picture 2" descr="&amp;Acy;&amp;vcy;&amp;tcy;&amp;ocy;&amp;pcy;&amp;ocy;&amp;rcy;&amp;tcy;&amp;rcy;&amp;iecy;&amp;tcy;. (&amp;YAcy;&amp;gcy;&amp;ocy;&amp;tcy;&amp;icy;&amp;ncy;. 23-26.&amp;KHcy;&amp;Iukcy;.184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501" y="1772816"/>
            <a:ext cx="2987795" cy="400364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Києві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5301208"/>
            <a:ext cx="7643192" cy="1296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300" i="1" dirty="0" smtClean="0">
                <a:latin typeface="Arial Narrow" pitchFamily="34" charset="0"/>
              </a:rPr>
              <a:t>     Зліва </a:t>
            </a:r>
            <a:r>
              <a:rPr lang="uk-UA" sz="2300" i="1" dirty="0" smtClean="0">
                <a:latin typeface="Arial Narrow" pitchFamily="34" charset="0"/>
              </a:rPr>
              <a:t>внизу рукою Шевченка вигравірувано дату і підпис: </a:t>
            </a:r>
            <a:r>
              <a:rPr lang="uk-UA" sz="2300" b="1" i="1" dirty="0" smtClean="0">
                <a:latin typeface="Arial Narrow" pitchFamily="34" charset="0"/>
              </a:rPr>
              <a:t>1844 || Шевченко. </a:t>
            </a:r>
            <a:r>
              <a:rPr lang="uk-UA" sz="2300" i="1" dirty="0" smtClean="0">
                <a:latin typeface="Arial Narrow" pitchFamily="34" charset="0"/>
              </a:rPr>
              <a:t>Під </a:t>
            </a:r>
            <a:r>
              <a:rPr lang="uk-UA" sz="2300" i="1" dirty="0" smtClean="0">
                <a:latin typeface="Arial Narrow" pitchFamily="34" charset="0"/>
              </a:rPr>
              <a:t>зображенням посередині назва: </a:t>
            </a:r>
            <a:r>
              <a:rPr lang="uk-UA" sz="2300" b="1" i="1" dirty="0" smtClean="0">
                <a:latin typeface="Arial Narrow" pitchFamily="34" charset="0"/>
              </a:rPr>
              <a:t>у </a:t>
            </a:r>
            <a:r>
              <a:rPr lang="uk-UA" sz="2300" b="1" i="1" dirty="0" err="1" smtClean="0">
                <a:latin typeface="Arial Narrow" pitchFamily="34" charset="0"/>
              </a:rPr>
              <a:t>Кыеви</a:t>
            </a:r>
            <a:r>
              <a:rPr lang="uk-UA" sz="2300" b="1" i="1" dirty="0" smtClean="0">
                <a:latin typeface="Arial Narrow" pitchFamily="34" charset="0"/>
              </a:rPr>
              <a:t>. </a:t>
            </a:r>
            <a:r>
              <a:rPr lang="uk-UA" sz="2300" i="1" dirty="0" smtClean="0">
                <a:latin typeface="Arial Narrow" pitchFamily="34" charset="0"/>
              </a:rPr>
              <a:t>Цей офорт в листах Шевченко називав «</a:t>
            </a:r>
            <a:r>
              <a:rPr lang="uk-UA" sz="2300" b="1" i="1" dirty="0" smtClean="0">
                <a:latin typeface="Arial Narrow" pitchFamily="34" charset="0"/>
              </a:rPr>
              <a:t>Печерська Київська криниця». </a:t>
            </a:r>
            <a:r>
              <a:rPr lang="uk-UA" sz="2300" i="1" dirty="0" smtClean="0">
                <a:latin typeface="Arial Narrow" pitchFamily="34" charset="0"/>
              </a:rPr>
              <a:t/>
            </a:r>
            <a:br>
              <a:rPr lang="uk-UA" sz="2300" i="1" dirty="0" smtClean="0">
                <a:latin typeface="Arial Narrow" pitchFamily="34" charset="0"/>
              </a:rPr>
            </a:br>
            <a:r>
              <a:rPr lang="uk-UA" sz="2300" i="1" dirty="0" smtClean="0">
                <a:latin typeface="Arial Narrow" pitchFamily="34" charset="0"/>
              </a:rPr>
              <a:t>Офортна дошка належала К. </a:t>
            </a:r>
            <a:r>
              <a:rPr lang="uk-UA" sz="2300" i="1" dirty="0" err="1" smtClean="0">
                <a:latin typeface="Arial Narrow" pitchFamily="34" charset="0"/>
              </a:rPr>
              <a:t>Свідзінському</a:t>
            </a:r>
            <a:r>
              <a:rPr lang="uk-UA" sz="2300" i="1" dirty="0" smtClean="0">
                <a:latin typeface="Arial Narrow" pitchFamily="34" charset="0"/>
              </a:rPr>
              <a:t>, а після 1855 р. знаходилась в бібліотеці </a:t>
            </a:r>
            <a:r>
              <a:rPr lang="uk-UA" sz="2300" i="1" dirty="0" err="1" smtClean="0">
                <a:latin typeface="Arial Narrow" pitchFamily="34" charset="0"/>
              </a:rPr>
              <a:t>Красінських</a:t>
            </a:r>
            <a:r>
              <a:rPr lang="uk-UA" sz="2300" i="1" dirty="0" smtClean="0">
                <a:latin typeface="Arial Narrow" pitchFamily="34" charset="0"/>
              </a:rPr>
              <a:t> у Варшаві. Сучасне місцезнаходження цієї дошки не встановлено.</a:t>
            </a:r>
          </a:p>
          <a:p>
            <a:endParaRPr lang="uk-UA" dirty="0"/>
          </a:p>
        </p:txBody>
      </p:sp>
      <p:pic>
        <p:nvPicPr>
          <p:cNvPr id="15362" name="Picture 2" descr="&amp;Ucy; &amp;Kcy;&amp;icy;&amp;jukcy;&amp;vcy;&amp;iu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6119361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Видубецький</a:t>
            </a:r>
            <a:r>
              <a:rPr lang="uk-UA" dirty="0" smtClean="0"/>
              <a:t> монастир у Києві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229200"/>
            <a:ext cx="7239000" cy="1368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1600" dirty="0" smtClean="0">
                <a:latin typeface="Arial Narrow" pitchFamily="34" charset="0"/>
              </a:rPr>
              <a:t>       </a:t>
            </a:r>
            <a:endParaRPr lang="uk-UA" sz="1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uk-UA" sz="1600" dirty="0" smtClean="0">
                <a:latin typeface="Arial Narrow" pitchFamily="34" charset="0"/>
              </a:rPr>
              <a:t>       Під </a:t>
            </a:r>
            <a:r>
              <a:rPr lang="uk-UA" sz="1600" dirty="0" smtClean="0">
                <a:latin typeface="Arial Narrow" pitchFamily="34" charset="0"/>
              </a:rPr>
              <a:t>краєвидом зліва підпис автора і дата: </a:t>
            </a:r>
            <a:r>
              <a:rPr lang="uk-UA" sz="1600" b="1" dirty="0" smtClean="0">
                <a:latin typeface="Arial Narrow" pitchFamily="34" charset="0"/>
              </a:rPr>
              <a:t>Шевченко 1844.</a:t>
            </a:r>
            <a:r>
              <a:rPr lang="uk-UA" sz="16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uk-UA" sz="1600" dirty="0" smtClean="0">
                <a:latin typeface="Arial Narrow" pitchFamily="34" charset="0"/>
              </a:rPr>
              <a:t>      Справа </a:t>
            </a:r>
            <a:r>
              <a:rPr lang="uk-UA" sz="1600" dirty="0" smtClean="0">
                <a:latin typeface="Arial Narrow" pitchFamily="34" charset="0"/>
              </a:rPr>
              <a:t>від підпису назва: </a:t>
            </a:r>
            <a:r>
              <a:rPr lang="uk-UA" sz="1600" b="1" dirty="0" err="1" smtClean="0">
                <a:latin typeface="Arial Narrow" pitchFamily="34" charset="0"/>
              </a:rPr>
              <a:t>Выдубецкій</a:t>
            </a:r>
            <a:r>
              <a:rPr lang="uk-UA" sz="1600" b="1" dirty="0" smtClean="0">
                <a:latin typeface="Arial Narrow" pitchFamily="34" charset="0"/>
              </a:rPr>
              <a:t> </a:t>
            </a:r>
            <a:r>
              <a:rPr lang="uk-UA" sz="1600" b="1" dirty="0" err="1" smtClean="0">
                <a:latin typeface="Arial Narrow" pitchFamily="34" charset="0"/>
              </a:rPr>
              <a:t>монастырь</a:t>
            </a:r>
            <a:r>
              <a:rPr lang="uk-UA" sz="1600" b="1" dirty="0" smtClean="0">
                <a:latin typeface="Arial Narrow" pitchFamily="34" charset="0"/>
              </a:rPr>
              <a:t> || у </a:t>
            </a:r>
            <a:r>
              <a:rPr lang="uk-UA" sz="1600" b="1" dirty="0" err="1" smtClean="0">
                <a:latin typeface="Arial Narrow" pitchFamily="34" charset="0"/>
              </a:rPr>
              <a:t>Кыеви</a:t>
            </a:r>
            <a:r>
              <a:rPr lang="uk-UA" sz="1600" b="1" dirty="0" smtClean="0">
                <a:latin typeface="Arial Narrow" pitchFamily="34" charset="0"/>
              </a:rPr>
              <a:t>.</a:t>
            </a:r>
            <a:r>
              <a:rPr lang="uk-UA" sz="1600" dirty="0" smtClean="0">
                <a:latin typeface="Arial Narrow" pitchFamily="34" charset="0"/>
              </a:rPr>
              <a:t> Поруч назву повторено французькою мовою. </a:t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>Офортна дошка належала К. </a:t>
            </a:r>
            <a:r>
              <a:rPr lang="uk-UA" sz="1600" dirty="0" err="1" smtClean="0">
                <a:latin typeface="Arial Narrow" pitchFamily="34" charset="0"/>
              </a:rPr>
              <a:t>Свідзінському</a:t>
            </a:r>
            <a:r>
              <a:rPr lang="uk-UA" sz="1600" dirty="0" smtClean="0">
                <a:latin typeface="Arial Narrow" pitchFamily="34" charset="0"/>
              </a:rPr>
              <a:t>, а після 1855 р. знаходилась в бібліотеці </a:t>
            </a:r>
            <a:r>
              <a:rPr lang="uk-UA" sz="1600" dirty="0" err="1" smtClean="0">
                <a:latin typeface="Arial Narrow" pitchFamily="34" charset="0"/>
              </a:rPr>
              <a:t>Красінських</a:t>
            </a:r>
            <a:r>
              <a:rPr lang="uk-UA" sz="1600" dirty="0" smtClean="0">
                <a:latin typeface="Arial Narrow" pitchFamily="34" charset="0"/>
              </a:rPr>
              <a:t> у Варшаві. Сучасне місцезнаходження цієї дошки не встановлено.</a:t>
            </a:r>
          </a:p>
          <a:p>
            <a:endParaRPr lang="uk-UA" dirty="0"/>
          </a:p>
        </p:txBody>
      </p:sp>
      <p:pic>
        <p:nvPicPr>
          <p:cNvPr id="16386" name="Picture 2" descr="&amp;Vcy;&amp;icy;&amp;dcy;&amp;ucy;&amp;bcy;&amp;iecy;&amp;tscy;&amp;softcy;&amp;kcy;&amp;icy;&amp;jcy; &amp;mcy;&amp;ocy;&amp;ncy;&amp;acy;&amp;scy;&amp;tcy;&amp;icy;&amp;rcy; &amp;ucy; &amp;Kcy;&amp;icy;&amp;jukcy;&amp;vcy;&amp;iu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6120680" cy="360400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uk-UA" dirty="0" smtClean="0"/>
              <a:t>Судня рада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5085184"/>
            <a:ext cx="7239000" cy="15121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700" dirty="0" smtClean="0">
                <a:latin typeface="Arial Narrow" pitchFamily="34" charset="0"/>
              </a:rPr>
              <a:t> </a:t>
            </a:r>
            <a:r>
              <a:rPr lang="ru-RU" sz="1700" dirty="0" smtClean="0">
                <a:latin typeface="Arial Narrow" pitchFamily="34" charset="0"/>
              </a:rPr>
              <a:t>      </a:t>
            </a:r>
            <a:r>
              <a:rPr lang="ru-RU" sz="1700" dirty="0" err="1" smtClean="0">
                <a:latin typeface="Arial Narrow" pitchFamily="34" charset="0"/>
              </a:rPr>
              <a:t>Під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зображенням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зліва</a:t>
            </a:r>
            <a:r>
              <a:rPr lang="ru-RU" sz="1700" dirty="0" smtClean="0">
                <a:latin typeface="Arial Narrow" pitchFamily="34" charset="0"/>
              </a:rPr>
              <a:t> дата </a:t>
            </a:r>
            <a:r>
              <a:rPr lang="ru-RU" sz="1700" dirty="0" err="1" smtClean="0">
                <a:latin typeface="Arial Narrow" pitchFamily="34" charset="0"/>
              </a:rPr>
              <a:t>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підпис</a:t>
            </a:r>
            <a:r>
              <a:rPr lang="ru-RU" sz="1700" dirty="0" smtClean="0">
                <a:latin typeface="Arial Narrow" pitchFamily="34" charset="0"/>
              </a:rPr>
              <a:t> автора: </a:t>
            </a:r>
            <a:r>
              <a:rPr lang="ru-RU" sz="1700" b="1" dirty="0" smtClean="0">
                <a:latin typeface="Arial Narrow" pitchFamily="34" charset="0"/>
              </a:rPr>
              <a:t>1844. Т.Шевченко. </a:t>
            </a:r>
            <a:endParaRPr lang="ru-RU" sz="1700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sz="1700" dirty="0" smtClean="0">
                <a:latin typeface="Arial Narrow" pitchFamily="34" charset="0"/>
              </a:rPr>
              <a:t>       </a:t>
            </a:r>
            <a:r>
              <a:rPr lang="ru-RU" sz="1700" dirty="0" err="1" smtClean="0">
                <a:latin typeface="Arial Narrow" pitchFamily="34" charset="0"/>
              </a:rPr>
              <a:t>Посередині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назва</a:t>
            </a:r>
            <a:r>
              <a:rPr lang="ru-RU" sz="1700" dirty="0" smtClean="0">
                <a:latin typeface="Arial Narrow" pitchFamily="34" charset="0"/>
              </a:rPr>
              <a:t>: </a:t>
            </a:r>
            <a:r>
              <a:rPr lang="ru-RU" sz="1700" b="1" dirty="0" smtClean="0">
                <a:latin typeface="Arial Narrow" pitchFamily="34" charset="0"/>
              </a:rPr>
              <a:t>СУДНЯ РАДА</a:t>
            </a:r>
            <a:r>
              <a:rPr lang="ru-RU" sz="1700" dirty="0" smtClean="0">
                <a:latin typeface="Arial Narrow" pitchFamily="34" charset="0"/>
              </a:rPr>
              <a:t>. </a:t>
            </a:r>
            <a:r>
              <a:rPr lang="ru-RU" sz="1700" dirty="0" err="1" smtClean="0">
                <a:latin typeface="Arial Narrow" pitchFamily="34" charset="0"/>
              </a:rPr>
              <a:t>Зліва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від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неї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пояснювальний</a:t>
            </a:r>
            <a:r>
              <a:rPr lang="ru-RU" sz="1700" dirty="0" smtClean="0">
                <a:latin typeface="Arial Narrow" pitchFamily="34" charset="0"/>
              </a:rPr>
              <a:t> текст </a:t>
            </a:r>
            <a:r>
              <a:rPr lang="ru-RU" sz="1700" dirty="0" err="1" smtClean="0">
                <a:latin typeface="Arial Narrow" pitchFamily="34" charset="0"/>
              </a:rPr>
              <a:t>Шевченка</a:t>
            </a:r>
            <a:r>
              <a:rPr lang="ru-RU" sz="1700" dirty="0" smtClean="0">
                <a:latin typeface="Arial Narrow" pitchFamily="34" charset="0"/>
              </a:rPr>
              <a:t> до офорта: </a:t>
            </a:r>
            <a:r>
              <a:rPr lang="ru-RU" sz="1700" b="1" dirty="0" err="1" smtClean="0">
                <a:latin typeface="Arial Narrow" pitchFamily="34" charset="0"/>
              </a:rPr>
              <a:t>Отаманъ</a:t>
            </a:r>
            <a:r>
              <a:rPr lang="ru-RU" sz="1700" b="1" dirty="0" smtClean="0">
                <a:latin typeface="Arial Narrow" pitchFamily="34" charset="0"/>
              </a:rPr>
              <a:t> сбира насело громаду колы </a:t>
            </a:r>
            <a:r>
              <a:rPr lang="ru-RU" sz="1700" b="1" dirty="0" err="1" smtClean="0">
                <a:latin typeface="Arial Narrow" pitchFamily="34" charset="0"/>
              </a:rPr>
              <a:t>що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трапиця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незвичайне</a:t>
            </a:r>
            <a:r>
              <a:rPr lang="ru-RU" sz="1700" b="1" dirty="0" smtClean="0">
                <a:latin typeface="Arial Narrow" pitchFamily="34" charset="0"/>
              </a:rPr>
              <a:t> на раду и </a:t>
            </a:r>
            <a:r>
              <a:rPr lang="ru-RU" sz="1700" b="1" dirty="0" err="1" smtClean="0">
                <a:latin typeface="Arial Narrow" pitchFamily="34" charset="0"/>
              </a:rPr>
              <a:t>судъ</a:t>
            </a:r>
            <a:r>
              <a:rPr lang="ru-RU" sz="1700" b="1" dirty="0" smtClean="0">
                <a:latin typeface="Arial Narrow" pitchFamily="34" charset="0"/>
              </a:rPr>
              <a:t>, коло </a:t>
            </a:r>
            <a:r>
              <a:rPr lang="ru-RU" sz="1700" b="1" dirty="0" err="1" smtClean="0">
                <a:latin typeface="Arial Narrow" pitchFamily="34" charset="0"/>
              </a:rPr>
              <a:t>оранды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або</a:t>
            </a:r>
            <a:r>
              <a:rPr lang="ru-RU" sz="1700" b="1" dirty="0" smtClean="0">
                <a:latin typeface="Arial Narrow" pitchFamily="34" charset="0"/>
              </a:rPr>
              <a:t> на </a:t>
            </a:r>
            <a:r>
              <a:rPr lang="ru-RU" sz="1700" b="1" dirty="0" err="1" smtClean="0">
                <a:latin typeface="Arial Narrow" pitchFamily="34" charset="0"/>
              </a:rPr>
              <a:t>майдани</a:t>
            </a:r>
            <a:r>
              <a:rPr lang="ru-RU" sz="1700" b="1" dirty="0" smtClean="0">
                <a:latin typeface="Arial Narrow" pitchFamily="34" charset="0"/>
              </a:rPr>
              <a:t>, громада, </a:t>
            </a:r>
            <a:r>
              <a:rPr lang="ru-RU" sz="1700" b="1" dirty="0" err="1" smtClean="0">
                <a:latin typeface="Arial Narrow" pitchFamily="34" charset="0"/>
              </a:rPr>
              <a:t>порадывше</a:t>
            </a:r>
            <a:r>
              <a:rPr lang="ru-RU" sz="1700" b="1" dirty="0" smtClean="0">
                <a:latin typeface="Arial Narrow" pitchFamily="34" charset="0"/>
              </a:rPr>
              <a:t> и </a:t>
            </a:r>
            <a:r>
              <a:rPr lang="ru-RU" sz="1700" b="1" dirty="0" err="1" smtClean="0">
                <a:latin typeface="Arial Narrow" pitchFamily="34" charset="0"/>
              </a:rPr>
              <a:t>посудывше</a:t>
            </a:r>
            <a:r>
              <a:rPr lang="ru-RU" sz="1700" b="1" dirty="0" smtClean="0">
                <a:latin typeface="Arial Narrow" pitchFamily="34" charset="0"/>
              </a:rPr>
              <a:t> добре и </a:t>
            </a:r>
            <a:r>
              <a:rPr lang="ru-RU" sz="1700" b="1" dirty="0" err="1" smtClean="0">
                <a:latin typeface="Arial Narrow" pitchFamily="34" charset="0"/>
              </a:rPr>
              <a:t>давше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миръ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ворогамъ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чито</a:t>
            </a:r>
            <a:r>
              <a:rPr lang="ru-RU" sz="1700" b="1" dirty="0" smtClean="0">
                <a:latin typeface="Arial Narrow" pitchFamily="34" charset="0"/>
              </a:rPr>
              <a:t> кару, </a:t>
            </a:r>
            <a:r>
              <a:rPr lang="ru-RU" sz="1700" b="1" dirty="0" err="1" smtClean="0">
                <a:latin typeface="Arial Narrow" pitchFamily="34" charset="0"/>
              </a:rPr>
              <a:t>розходыця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пьючи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почарци</a:t>
            </a:r>
            <a:r>
              <a:rPr lang="ru-RU" sz="1700" b="1" dirty="0" smtClean="0">
                <a:latin typeface="Arial Narrow" pitchFamily="34" charset="0"/>
              </a:rPr>
              <a:t> </a:t>
            </a:r>
            <a:r>
              <a:rPr lang="ru-RU" sz="1700" b="1" dirty="0" err="1" smtClean="0">
                <a:latin typeface="Arial Narrow" pitchFamily="34" charset="0"/>
              </a:rPr>
              <a:t>позвовои</a:t>
            </a:r>
            <a:r>
              <a:rPr lang="ru-RU" sz="1700" b="1" dirty="0" smtClean="0">
                <a:latin typeface="Arial Narrow" pitchFamily="34" charset="0"/>
              </a:rPr>
              <a:t>. </a:t>
            </a:r>
            <a:r>
              <a:rPr lang="ru-RU" sz="1700" dirty="0" smtClean="0">
                <a:latin typeface="Arial Narrow" pitchFamily="34" charset="0"/>
              </a:rPr>
              <a:t>Справа </a:t>
            </a:r>
            <a:r>
              <a:rPr lang="ru-RU" sz="1700" dirty="0" err="1" smtClean="0">
                <a:latin typeface="Arial Narrow" pitchFamily="34" charset="0"/>
              </a:rPr>
              <a:t>від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назви</a:t>
            </a:r>
            <a:r>
              <a:rPr lang="ru-RU" sz="1700" dirty="0" smtClean="0">
                <a:latin typeface="Arial Narrow" pitchFamily="34" charset="0"/>
              </a:rPr>
              <a:t> — </a:t>
            </a:r>
            <a:r>
              <a:rPr lang="ru-RU" sz="1700" dirty="0" err="1" smtClean="0">
                <a:latin typeface="Arial Narrow" pitchFamily="34" charset="0"/>
              </a:rPr>
              <a:t>цей</a:t>
            </a:r>
            <a:r>
              <a:rPr lang="ru-RU" sz="1700" dirty="0" smtClean="0">
                <a:latin typeface="Arial Narrow" pitchFamily="34" charset="0"/>
              </a:rPr>
              <a:t> же текст, повторений </a:t>
            </a:r>
            <a:r>
              <a:rPr lang="ru-RU" sz="1700" dirty="0" err="1" smtClean="0">
                <a:latin typeface="Arial Narrow" pitchFamily="34" charset="0"/>
              </a:rPr>
              <a:t>французькою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мовою</a:t>
            </a:r>
            <a:r>
              <a:rPr lang="ru-RU" sz="1700" dirty="0" smtClean="0">
                <a:latin typeface="Arial Narrow" pitchFamily="34" charset="0"/>
              </a:rPr>
              <a:t>. </a:t>
            </a:r>
            <a:br>
              <a:rPr lang="ru-RU" sz="1700" dirty="0" smtClean="0">
                <a:latin typeface="Arial Narrow" pitchFamily="34" charset="0"/>
              </a:rPr>
            </a:br>
            <a:r>
              <a:rPr lang="ru-RU" sz="1700" dirty="0" err="1" smtClean="0">
                <a:latin typeface="Arial Narrow" pitchFamily="34" charset="0"/>
              </a:rPr>
              <a:t>Офортна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дошка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зберігається</a:t>
            </a:r>
            <a:r>
              <a:rPr lang="ru-RU" sz="1700" dirty="0" smtClean="0">
                <a:latin typeface="Arial Narrow" pitchFamily="34" charset="0"/>
              </a:rPr>
              <a:t> в </a:t>
            </a:r>
            <a:r>
              <a:rPr lang="ru-RU" sz="1700" dirty="0" err="1" smtClean="0">
                <a:latin typeface="Arial Narrow" pitchFamily="34" charset="0"/>
              </a:rPr>
              <a:t>Київському</a:t>
            </a:r>
            <a:r>
              <a:rPr lang="ru-RU" sz="1700" dirty="0" smtClean="0">
                <a:latin typeface="Arial Narrow" pitchFamily="34" charset="0"/>
              </a:rPr>
              <a:t> державному </a:t>
            </a:r>
            <a:r>
              <a:rPr lang="ru-RU" sz="1700" dirty="0" err="1" smtClean="0">
                <a:latin typeface="Arial Narrow" pitchFamily="34" charset="0"/>
              </a:rPr>
              <a:t>музеї</a:t>
            </a: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700" dirty="0" err="1" smtClean="0">
                <a:latin typeface="Arial Narrow" pitchFamily="34" charset="0"/>
              </a:rPr>
              <a:t>Т.Г.Шевченка</a:t>
            </a:r>
            <a:r>
              <a:rPr lang="ru-RU" sz="1700" dirty="0" smtClean="0">
                <a:latin typeface="Arial Narrow" pitchFamily="34" charset="0"/>
              </a:rPr>
              <a:t> АН УРСР.</a:t>
            </a:r>
          </a:p>
          <a:p>
            <a:endParaRPr lang="uk-UA" dirty="0"/>
          </a:p>
        </p:txBody>
      </p:sp>
      <p:pic>
        <p:nvPicPr>
          <p:cNvPr id="17410" name="Picture 2" descr="&amp;Scy;&amp;ucy;&amp;dcy;&amp;ncy;&amp;yacy; &amp;rcy;&amp;acy;&amp;d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5760640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uk-UA" dirty="0" smtClean="0"/>
              <a:t>Старости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4941168"/>
            <a:ext cx="7239000" cy="19168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200" dirty="0" smtClean="0">
                <a:latin typeface="Arial Narrow" pitchFamily="34" charset="0"/>
              </a:rPr>
              <a:t>       </a:t>
            </a:r>
            <a:r>
              <a:rPr lang="ru-RU" sz="1200" dirty="0" err="1" smtClean="0">
                <a:latin typeface="Arial Narrow" pitchFamily="34" charset="0"/>
              </a:rPr>
              <a:t>Під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зображенням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зліва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підпис</a:t>
            </a:r>
            <a:r>
              <a:rPr lang="ru-RU" sz="1200" dirty="0" smtClean="0">
                <a:latin typeface="Arial Narrow" pitchFamily="34" charset="0"/>
              </a:rPr>
              <a:t> автора </a:t>
            </a:r>
            <a:r>
              <a:rPr lang="ru-RU" sz="1200" dirty="0" err="1" smtClean="0">
                <a:latin typeface="Arial Narrow" pitchFamily="34" charset="0"/>
              </a:rPr>
              <a:t>і</a:t>
            </a:r>
            <a:r>
              <a:rPr lang="ru-RU" sz="1200" dirty="0" smtClean="0">
                <a:latin typeface="Arial Narrow" pitchFamily="34" charset="0"/>
              </a:rPr>
              <a:t> дата: </a:t>
            </a:r>
            <a:r>
              <a:rPr lang="ru-RU" sz="1200" b="1" dirty="0" smtClean="0">
                <a:latin typeface="Arial Narrow" pitchFamily="34" charset="0"/>
              </a:rPr>
              <a:t>Шевченко 1844. </a:t>
            </a:r>
            <a:r>
              <a:rPr lang="ru-RU" sz="1200" dirty="0" smtClean="0">
                <a:latin typeface="Arial Narrow" pitchFamily="34" charset="0"/>
              </a:rPr>
              <a:t/>
            </a:r>
            <a:br>
              <a:rPr lang="ru-RU" sz="1200" dirty="0" smtClean="0">
                <a:latin typeface="Arial Narrow" pitchFamily="34" charset="0"/>
              </a:rPr>
            </a:br>
            <a:r>
              <a:rPr lang="ru-RU" sz="1200" dirty="0" err="1" smtClean="0">
                <a:latin typeface="Arial Narrow" pitchFamily="34" charset="0"/>
              </a:rPr>
              <a:t>Посередині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назва</a:t>
            </a:r>
            <a:r>
              <a:rPr lang="ru-RU" sz="1200" dirty="0" smtClean="0">
                <a:latin typeface="Arial Narrow" pitchFamily="34" charset="0"/>
              </a:rPr>
              <a:t>: </a:t>
            </a:r>
            <a:r>
              <a:rPr lang="ru-RU" sz="1200" b="1" dirty="0" smtClean="0">
                <a:latin typeface="Arial Narrow" pitchFamily="34" charset="0"/>
              </a:rPr>
              <a:t>СТАРΩСТЫ</a:t>
            </a:r>
            <a:r>
              <a:rPr lang="ru-RU" sz="1200" dirty="0" smtClean="0">
                <a:latin typeface="Arial Narrow" pitchFamily="34" charset="0"/>
              </a:rPr>
              <a:t>, </a:t>
            </a:r>
            <a:r>
              <a:rPr lang="ru-RU" sz="1200" dirty="0" err="1" smtClean="0">
                <a:latin typeface="Arial Narrow" pitchFamily="34" charset="0"/>
              </a:rPr>
              <a:t>нижче</a:t>
            </a:r>
            <a:r>
              <a:rPr lang="ru-RU" sz="1200" dirty="0" smtClean="0">
                <a:latin typeface="Arial Narrow" pitchFamily="34" charset="0"/>
              </a:rPr>
              <a:t> — </a:t>
            </a:r>
            <a:r>
              <a:rPr lang="ru-RU" sz="1200" dirty="0" err="1" smtClean="0">
                <a:latin typeface="Arial Narrow" pitchFamily="34" charset="0"/>
              </a:rPr>
              <a:t>ця</a:t>
            </a:r>
            <a:r>
              <a:rPr lang="ru-RU" sz="1200" dirty="0" smtClean="0">
                <a:latin typeface="Arial Narrow" pitchFamily="34" charset="0"/>
              </a:rPr>
              <a:t> ж </a:t>
            </a:r>
            <a:r>
              <a:rPr lang="ru-RU" sz="1200" dirty="0" err="1" smtClean="0">
                <a:latin typeface="Arial Narrow" pitchFamily="34" charset="0"/>
              </a:rPr>
              <a:t>назва</a:t>
            </a:r>
            <a:r>
              <a:rPr lang="ru-RU" sz="1200" dirty="0" smtClean="0">
                <a:latin typeface="Arial Narrow" pitchFamily="34" charset="0"/>
              </a:rPr>
              <a:t>, повторена </a:t>
            </a:r>
            <a:r>
              <a:rPr lang="ru-RU" sz="1200" dirty="0" err="1" smtClean="0">
                <a:latin typeface="Arial Narrow" pitchFamily="34" charset="0"/>
              </a:rPr>
              <a:t>французькою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мовою</a:t>
            </a:r>
            <a:r>
              <a:rPr lang="ru-RU" sz="1200" dirty="0" smtClean="0">
                <a:latin typeface="Arial Narrow" pitchFamily="34" charset="0"/>
              </a:rPr>
              <a:t>. </a:t>
            </a:r>
            <a:r>
              <a:rPr lang="ru-RU" sz="1200" dirty="0" err="1" smtClean="0">
                <a:latin typeface="Arial Narrow" pitchFamily="34" charset="0"/>
              </a:rPr>
              <a:t>Зліва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від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неї</a:t>
            </a:r>
            <a:r>
              <a:rPr lang="ru-RU" sz="1200" dirty="0" smtClean="0">
                <a:latin typeface="Arial Narrow" pitchFamily="34" charset="0"/>
              </a:rPr>
              <a:t> — </a:t>
            </a:r>
            <a:r>
              <a:rPr lang="ru-RU" sz="1200" dirty="0" err="1" smtClean="0">
                <a:latin typeface="Arial Narrow" pitchFamily="34" charset="0"/>
              </a:rPr>
              <a:t>пояснювальний</a:t>
            </a:r>
            <a:r>
              <a:rPr lang="ru-RU" sz="1200" dirty="0" smtClean="0">
                <a:latin typeface="Arial Narrow" pitchFamily="34" charset="0"/>
              </a:rPr>
              <a:t> текст </a:t>
            </a:r>
            <a:r>
              <a:rPr lang="ru-RU" sz="1200" dirty="0" err="1" smtClean="0">
                <a:latin typeface="Arial Narrow" pitchFamily="34" charset="0"/>
              </a:rPr>
              <a:t>Шевченка</a:t>
            </a:r>
            <a:r>
              <a:rPr lang="ru-RU" sz="1200" dirty="0" smtClean="0">
                <a:latin typeface="Arial Narrow" pitchFamily="34" charset="0"/>
              </a:rPr>
              <a:t> до офорта: </a:t>
            </a:r>
            <a:r>
              <a:rPr lang="ru-RU" sz="1200" b="1" dirty="0" err="1" smtClean="0">
                <a:latin typeface="Arial Narrow" pitchFamily="34" charset="0"/>
              </a:rPr>
              <a:t>Покохавшись</a:t>
            </a:r>
            <a:r>
              <a:rPr lang="ru-RU" sz="1200" b="1" dirty="0" smtClean="0">
                <a:latin typeface="Arial Narrow" pitchFamily="34" charset="0"/>
              </a:rPr>
              <a:t> лито </a:t>
            </a:r>
            <a:r>
              <a:rPr lang="ru-RU" sz="1200" b="1" dirty="0" err="1" smtClean="0">
                <a:latin typeface="Arial Narrow" pitchFamily="34" charset="0"/>
              </a:rPr>
              <a:t>чито</a:t>
            </a:r>
            <a:r>
              <a:rPr lang="ru-RU" sz="1200" b="1" dirty="0" smtClean="0">
                <a:latin typeface="Arial Narrow" pitchFamily="34" charset="0"/>
              </a:rPr>
              <a:t> два </a:t>
            </a:r>
            <a:r>
              <a:rPr lang="ru-RU" sz="1200" b="1" dirty="0" err="1" smtClean="0">
                <a:latin typeface="Arial Narrow" pitchFamily="34" charset="0"/>
              </a:rPr>
              <a:t>парубокъ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здивчиною</a:t>
            </a:r>
            <a:r>
              <a:rPr lang="ru-RU" sz="1200" b="1" dirty="0" smtClean="0">
                <a:latin typeface="Arial Narrow" pitchFamily="34" charset="0"/>
              </a:rPr>
              <a:t>, </a:t>
            </a:r>
            <a:r>
              <a:rPr lang="ru-RU" sz="1200" b="1" dirty="0" err="1" smtClean="0">
                <a:latin typeface="Arial Narrow" pitchFamily="34" charset="0"/>
              </a:rPr>
              <a:t>роспизнавше</a:t>
            </a:r>
            <a:r>
              <a:rPr lang="ru-RU" sz="1200" b="1" dirty="0" smtClean="0">
                <a:latin typeface="Arial Narrow" pitchFamily="34" charset="0"/>
              </a:rPr>
              <a:t> и </a:t>
            </a:r>
            <a:r>
              <a:rPr lang="ru-RU" sz="1200" b="1" dirty="0" err="1" smtClean="0">
                <a:latin typeface="Arial Narrow" pitchFamily="34" charset="0"/>
              </a:rPr>
              <a:t>уподобавше</a:t>
            </a:r>
            <a:r>
              <a:rPr lang="ru-RU" sz="1200" b="1" dirty="0" smtClean="0">
                <a:latin typeface="Arial Narrow" pitchFamily="34" charset="0"/>
              </a:rPr>
              <a:t> одно другого, </a:t>
            </a:r>
            <a:r>
              <a:rPr lang="ru-RU" sz="1200" b="1" dirty="0" err="1" smtClean="0">
                <a:latin typeface="Arial Narrow" pitchFamily="34" charset="0"/>
              </a:rPr>
              <a:t>парубокъ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додивчининого</a:t>
            </a:r>
            <a:r>
              <a:rPr lang="ru-RU" sz="1200" b="1" dirty="0" smtClean="0">
                <a:latin typeface="Arial Narrow" pitchFamily="34" charset="0"/>
              </a:rPr>
              <a:t> батька и матери посыла </a:t>
            </a:r>
            <a:r>
              <a:rPr lang="ru-RU" sz="1200" b="1" dirty="0" err="1" smtClean="0">
                <a:latin typeface="Arial Narrow" pitchFamily="34" charset="0"/>
              </a:rPr>
              <a:t>Старостивъ</a:t>
            </a:r>
            <a:r>
              <a:rPr lang="ru-RU" sz="1200" b="1" dirty="0" smtClean="0">
                <a:latin typeface="Arial Narrow" pitchFamily="34" charset="0"/>
              </a:rPr>
              <a:t>, людей </a:t>
            </a:r>
            <a:r>
              <a:rPr lang="ru-RU" sz="1200" b="1" dirty="0" err="1" smtClean="0">
                <a:latin typeface="Arial Narrow" pitchFamily="34" charset="0"/>
              </a:rPr>
              <a:t>добромовыхъ</a:t>
            </a:r>
            <a:r>
              <a:rPr lang="ru-RU" sz="1200" b="1" dirty="0" smtClean="0">
                <a:latin typeface="Arial Narrow" pitchFamily="34" charset="0"/>
              </a:rPr>
              <a:t> и </a:t>
            </a:r>
            <a:r>
              <a:rPr lang="ru-RU" sz="1200" b="1" dirty="0" err="1" smtClean="0">
                <a:latin typeface="Arial Narrow" pitchFamily="34" charset="0"/>
              </a:rPr>
              <a:t>натаку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ричъ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дотепныхъ</a:t>
            </a:r>
            <a:r>
              <a:rPr lang="ru-RU" sz="1200" b="1" dirty="0" smtClean="0">
                <a:latin typeface="Arial Narrow" pitchFamily="34" charset="0"/>
              </a:rPr>
              <a:t>; коли </a:t>
            </a:r>
            <a:r>
              <a:rPr lang="ru-RU" sz="1200" b="1" dirty="0" err="1" smtClean="0">
                <a:latin typeface="Arial Narrow" pitchFamily="34" charset="0"/>
              </a:rPr>
              <a:t>батько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й</a:t>
            </a:r>
            <a:r>
              <a:rPr lang="ru-RU" sz="1200" b="1" dirty="0" smtClean="0">
                <a:latin typeface="Arial Narrow" pitchFamily="34" charset="0"/>
              </a:rPr>
              <a:t> маты </a:t>
            </a:r>
            <a:r>
              <a:rPr lang="ru-RU" sz="1200" b="1" dirty="0" err="1" smtClean="0">
                <a:latin typeface="Arial Narrow" pitchFamily="34" charset="0"/>
              </a:rPr>
              <a:t>побласловлять</a:t>
            </a:r>
            <a:r>
              <a:rPr lang="ru-RU" sz="1200" b="1" dirty="0" smtClean="0">
                <a:latin typeface="Arial Narrow" pitchFamily="34" charset="0"/>
              </a:rPr>
              <a:t>, то дивчина </a:t>
            </a:r>
            <a:r>
              <a:rPr lang="ru-RU" sz="1200" b="1" dirty="0" err="1" smtClean="0">
                <a:latin typeface="Arial Narrow" pitchFamily="34" charset="0"/>
              </a:rPr>
              <a:t>перевязавше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старостамъ</a:t>
            </a:r>
            <a:r>
              <a:rPr lang="ru-RU" sz="1200" b="1" dirty="0" smtClean="0">
                <a:latin typeface="Arial Narrow" pitchFamily="34" charset="0"/>
              </a:rPr>
              <a:t> рушники </a:t>
            </a:r>
            <a:r>
              <a:rPr lang="ru-RU" sz="1200" b="1" dirty="0" err="1" smtClean="0">
                <a:latin typeface="Arial Narrow" pitchFamily="34" charset="0"/>
              </a:rPr>
              <a:t>черезъ</a:t>
            </a:r>
            <a:r>
              <a:rPr lang="ru-RU" sz="1200" b="1" dirty="0" smtClean="0">
                <a:latin typeface="Arial Narrow" pitchFamily="34" charset="0"/>
              </a:rPr>
              <a:t> плечи, </a:t>
            </a:r>
            <a:r>
              <a:rPr lang="ru-RU" sz="1200" b="1" dirty="0" err="1" smtClean="0">
                <a:latin typeface="Arial Narrow" pitchFamily="34" charset="0"/>
              </a:rPr>
              <a:t>подае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зарученому</a:t>
            </a:r>
            <a:r>
              <a:rPr lang="ru-RU" sz="1200" b="1" dirty="0" smtClean="0">
                <a:latin typeface="Arial Narrow" pitchFamily="34" charset="0"/>
              </a:rPr>
              <a:t> своему на </a:t>
            </a:r>
            <a:r>
              <a:rPr lang="ru-RU" sz="1200" b="1" dirty="0" err="1" smtClean="0">
                <a:latin typeface="Arial Narrow" pitchFamily="34" charset="0"/>
              </a:rPr>
              <a:t>тарильци</a:t>
            </a:r>
            <a:r>
              <a:rPr lang="ru-RU" sz="1200" b="1" dirty="0" smtClean="0">
                <a:latin typeface="Arial Narrow" pitchFamily="34" charset="0"/>
              </a:rPr>
              <a:t>, </a:t>
            </a:r>
            <a:r>
              <a:rPr lang="ru-RU" sz="1200" b="1" dirty="0" err="1" smtClean="0">
                <a:latin typeface="Arial Narrow" pitchFamily="34" charset="0"/>
              </a:rPr>
              <a:t>або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крамну</a:t>
            </a:r>
            <a:r>
              <a:rPr lang="ru-RU" sz="1200" b="1" dirty="0" smtClean="0">
                <a:latin typeface="Arial Narrow" pitchFamily="34" charset="0"/>
              </a:rPr>
              <a:t>, </a:t>
            </a:r>
            <a:r>
              <a:rPr lang="ru-RU" sz="1200" b="1" dirty="0" err="1" smtClean="0">
                <a:latin typeface="Arial Narrow" pitchFamily="34" charset="0"/>
              </a:rPr>
              <a:t>або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самодильну</a:t>
            </a:r>
            <a:r>
              <a:rPr lang="ru-RU" sz="1200" b="1" dirty="0" smtClean="0">
                <a:latin typeface="Arial Narrow" pitchFamily="34" charset="0"/>
              </a:rPr>
              <a:t> </a:t>
            </a:r>
            <a:r>
              <a:rPr lang="ru-RU" sz="1200" b="1" dirty="0" err="1" smtClean="0">
                <a:latin typeface="Arial Narrow" pitchFamily="34" charset="0"/>
              </a:rPr>
              <a:t>хустку</a:t>
            </a:r>
            <a:r>
              <a:rPr lang="ru-RU" sz="1200" b="1" dirty="0" smtClean="0">
                <a:latin typeface="Arial Narrow" pitchFamily="34" charset="0"/>
              </a:rPr>
              <a:t>. </a:t>
            </a:r>
            <a:r>
              <a:rPr lang="ru-RU" sz="1200" dirty="0" smtClean="0">
                <a:latin typeface="Arial Narrow" pitchFamily="34" charset="0"/>
              </a:rPr>
              <a:t>Справа </a:t>
            </a:r>
            <a:r>
              <a:rPr lang="ru-RU" sz="1200" dirty="0" err="1" smtClean="0">
                <a:latin typeface="Arial Narrow" pitchFamily="34" charset="0"/>
              </a:rPr>
              <a:t>від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назви</a:t>
            </a:r>
            <a:r>
              <a:rPr lang="ru-RU" sz="1200" dirty="0" smtClean="0">
                <a:latin typeface="Arial Narrow" pitchFamily="34" charset="0"/>
              </a:rPr>
              <a:t> — </a:t>
            </a:r>
            <a:r>
              <a:rPr lang="ru-RU" sz="1200" dirty="0" err="1" smtClean="0">
                <a:latin typeface="Arial Narrow" pitchFamily="34" charset="0"/>
              </a:rPr>
              <a:t>цей</a:t>
            </a:r>
            <a:r>
              <a:rPr lang="ru-RU" sz="1200" dirty="0" smtClean="0">
                <a:latin typeface="Arial Narrow" pitchFamily="34" charset="0"/>
              </a:rPr>
              <a:t> же текст, повторений </a:t>
            </a:r>
            <a:r>
              <a:rPr lang="ru-RU" sz="1200" dirty="0" err="1" smtClean="0">
                <a:latin typeface="Arial Narrow" pitchFamily="34" charset="0"/>
              </a:rPr>
              <a:t>французькою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мовою</a:t>
            </a:r>
            <a:r>
              <a:rPr lang="ru-RU" sz="1200" dirty="0" smtClean="0">
                <a:latin typeface="Arial Narrow" pitchFamily="34" charset="0"/>
              </a:rPr>
              <a:t>. </a:t>
            </a:r>
            <a:br>
              <a:rPr lang="ru-RU" sz="1200" dirty="0" smtClean="0">
                <a:latin typeface="Arial Narrow" pitchFamily="34" charset="0"/>
              </a:rPr>
            </a:br>
            <a:r>
              <a:rPr lang="ru-RU" sz="1200" dirty="0" err="1" smtClean="0">
                <a:latin typeface="Arial Narrow" pitchFamily="34" charset="0"/>
              </a:rPr>
              <a:t>Офортна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дошка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зберігається</a:t>
            </a:r>
            <a:r>
              <a:rPr lang="ru-RU" sz="1200" dirty="0" smtClean="0">
                <a:latin typeface="Arial Narrow" pitchFamily="34" charset="0"/>
              </a:rPr>
              <a:t> в </a:t>
            </a:r>
            <a:r>
              <a:rPr lang="ru-RU" sz="1200" dirty="0" err="1" smtClean="0">
                <a:latin typeface="Arial Narrow" pitchFamily="34" charset="0"/>
              </a:rPr>
              <a:t>Київському</a:t>
            </a:r>
            <a:r>
              <a:rPr lang="ru-RU" sz="1200" dirty="0" smtClean="0">
                <a:latin typeface="Arial Narrow" pitchFamily="34" charset="0"/>
              </a:rPr>
              <a:t> державному </a:t>
            </a:r>
            <a:r>
              <a:rPr lang="ru-RU" sz="1200" dirty="0" err="1" smtClean="0">
                <a:latin typeface="Arial Narrow" pitchFamily="34" charset="0"/>
              </a:rPr>
              <a:t>музеї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 err="1" smtClean="0">
                <a:latin typeface="Arial Narrow" pitchFamily="34" charset="0"/>
              </a:rPr>
              <a:t>Т.Г.Шевченка</a:t>
            </a:r>
            <a:r>
              <a:rPr lang="ru-RU" sz="1200" dirty="0" smtClean="0">
                <a:latin typeface="Arial Narrow" pitchFamily="34" charset="0"/>
              </a:rPr>
              <a:t> АН УРСР.</a:t>
            </a:r>
          </a:p>
          <a:p>
            <a:pPr>
              <a:buNone/>
            </a:pPr>
            <a:r>
              <a:rPr lang="ru-RU" dirty="0" smtClean="0"/>
              <a:t>   </a:t>
            </a:r>
            <a:endParaRPr lang="uk-UA" dirty="0"/>
          </a:p>
        </p:txBody>
      </p:sp>
      <p:pic>
        <p:nvPicPr>
          <p:cNvPr id="18434" name="Picture 2" descr="&amp;Scy;&amp;tcy;&amp;acy;&amp;rcy;&amp;ocy;&amp;scy;&amp;t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6840760" cy="367240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uk-UA" dirty="0" smtClean="0"/>
              <a:t>Казка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268760"/>
            <a:ext cx="3275856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1500" dirty="0" smtClean="0"/>
              <a:t>Справа </a:t>
            </a:r>
            <a:r>
              <a:rPr lang="ru-RU" sz="1500" dirty="0" smtClean="0"/>
              <a:t>внизу на </a:t>
            </a:r>
            <a:r>
              <a:rPr lang="ru-RU" sz="1500" dirty="0" err="1" smtClean="0"/>
              <a:t>зображенні</a:t>
            </a:r>
            <a:r>
              <a:rPr lang="ru-RU" sz="1500" dirty="0" smtClean="0"/>
              <a:t> автограф </a:t>
            </a:r>
            <a:r>
              <a:rPr lang="ru-RU" sz="1500" dirty="0" err="1" smtClean="0"/>
              <a:t>і</a:t>
            </a:r>
            <a:r>
              <a:rPr lang="ru-RU" sz="1500" dirty="0" smtClean="0"/>
              <a:t> дата: </a:t>
            </a:r>
            <a:r>
              <a:rPr lang="ru-RU" sz="1500" b="1" dirty="0" smtClean="0"/>
              <a:t>Шевченко || 1844.</a:t>
            </a:r>
            <a:r>
              <a:rPr lang="ru-RU" sz="1500" dirty="0" smtClean="0"/>
              <a:t> </a:t>
            </a:r>
            <a:r>
              <a:rPr lang="ru-RU" sz="1500" dirty="0" err="1" smtClean="0"/>
              <a:t>Посередині</a:t>
            </a:r>
            <a:r>
              <a:rPr lang="ru-RU" sz="1500" dirty="0" smtClean="0"/>
              <a:t> </a:t>
            </a:r>
            <a:r>
              <a:rPr lang="ru-RU" sz="1500" dirty="0" err="1" smtClean="0"/>
              <a:t>назва</a:t>
            </a:r>
            <a:r>
              <a:rPr lang="ru-RU" sz="1500" dirty="0" smtClean="0"/>
              <a:t>: </a:t>
            </a:r>
            <a:r>
              <a:rPr lang="ru-RU" sz="1500" b="1" dirty="0" smtClean="0"/>
              <a:t>КАЗКА</a:t>
            </a:r>
            <a:r>
              <a:rPr lang="ru-RU" sz="1500" dirty="0" smtClean="0"/>
              <a:t>. </a:t>
            </a:r>
            <a:r>
              <a:rPr lang="ru-RU" sz="1500" dirty="0" err="1" smtClean="0"/>
              <a:t>Нижче</a:t>
            </a:r>
            <a:r>
              <a:rPr lang="ru-RU" sz="1500" dirty="0" smtClean="0"/>
              <a:t> </a:t>
            </a:r>
            <a:r>
              <a:rPr lang="ru-RU" sz="1500" dirty="0" err="1" smtClean="0"/>
              <a:t>неї</a:t>
            </a:r>
            <a:r>
              <a:rPr lang="ru-RU" sz="1500" dirty="0" smtClean="0"/>
              <a:t> — </a:t>
            </a:r>
            <a:r>
              <a:rPr lang="ru-RU" sz="1500" dirty="0" err="1" smtClean="0"/>
              <a:t>пояснювальний</a:t>
            </a:r>
            <a:r>
              <a:rPr lang="ru-RU" sz="1500" dirty="0" smtClean="0"/>
              <a:t> текст </a:t>
            </a:r>
            <a:r>
              <a:rPr lang="ru-RU" sz="1500" dirty="0" err="1" smtClean="0"/>
              <a:t>Шевченка</a:t>
            </a:r>
            <a:r>
              <a:rPr lang="ru-RU" sz="1500" dirty="0" smtClean="0"/>
              <a:t> до офорта: </a:t>
            </a:r>
            <a:r>
              <a:rPr lang="ru-RU" sz="1500" b="1" dirty="0" smtClean="0"/>
              <a:t>А </a:t>
            </a:r>
            <a:r>
              <a:rPr lang="ru-RU" sz="1500" b="1" dirty="0" err="1" smtClean="0"/>
              <a:t>видкиля</a:t>
            </a:r>
            <a:r>
              <a:rPr lang="ru-RU" sz="1500" b="1" dirty="0" smtClean="0"/>
              <a:t> и </a:t>
            </a:r>
            <a:r>
              <a:rPr lang="ru-RU" sz="1500" b="1" dirty="0" err="1" smtClean="0"/>
              <a:t>куди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богъ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несе</a:t>
            </a:r>
            <a:r>
              <a:rPr lang="ru-RU" sz="1500" b="1" dirty="0" smtClean="0"/>
              <a:t> Господа москалю? и де таки табачку </a:t>
            </a:r>
            <a:r>
              <a:rPr lang="ru-RU" sz="1500" b="1" dirty="0" err="1" smtClean="0"/>
              <a:t>бралы</a:t>
            </a:r>
            <a:r>
              <a:rPr lang="ru-RU" sz="1500" b="1" dirty="0" smtClean="0"/>
              <a:t>: </a:t>
            </a:r>
            <a:r>
              <a:rPr lang="ru-RU" sz="1500" b="1" dirty="0" err="1" smtClean="0"/>
              <a:t>чи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несчимиричкою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часомъ</a:t>
            </a:r>
            <a:r>
              <a:rPr lang="ru-RU" sz="1500" b="1" dirty="0" smtClean="0"/>
              <a:t>?! </a:t>
            </a:r>
            <a:r>
              <a:rPr lang="ru-RU" sz="1500" b="1" dirty="0" err="1" smtClean="0"/>
              <a:t>бо</a:t>
            </a:r>
            <a:r>
              <a:rPr lang="ru-RU" sz="1500" b="1" dirty="0" smtClean="0"/>
              <a:t> мы </a:t>
            </a:r>
            <a:r>
              <a:rPr lang="ru-RU" sz="1500" b="1" dirty="0" err="1" smtClean="0"/>
              <a:t>васъ</a:t>
            </a:r>
            <a:r>
              <a:rPr lang="ru-RU" sz="1500" b="1" dirty="0" smtClean="0"/>
              <a:t> знаемо </a:t>
            </a:r>
            <a:r>
              <a:rPr lang="ru-RU" sz="1500" b="1" dirty="0" err="1" smtClean="0"/>
              <a:t>пиддобрики</a:t>
            </a:r>
            <a:r>
              <a:rPr lang="ru-RU" sz="1500" b="1" dirty="0" smtClean="0"/>
              <a:t>!!! ...</a:t>
            </a:r>
            <a:r>
              <a:rPr lang="ru-RU" sz="1500" b="1" dirty="0" err="1" smtClean="0"/>
              <a:t>Изъ</a:t>
            </a:r>
            <a:r>
              <a:rPr lang="ru-RU" sz="1500" b="1" dirty="0" smtClean="0"/>
              <a:t> самой </a:t>
            </a:r>
            <a:r>
              <a:rPr lang="ru-RU" sz="1500" b="1" dirty="0" err="1" smtClean="0"/>
              <a:t>расЂи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идемъ</a:t>
            </a:r>
            <a:r>
              <a:rPr lang="ru-RU" sz="1500" b="1" dirty="0" smtClean="0"/>
              <a:t> на </a:t>
            </a:r>
            <a:r>
              <a:rPr lang="ru-RU" sz="1500" b="1" dirty="0" err="1" smtClean="0"/>
              <a:t>тотъ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свЂтъ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судариня</a:t>
            </a:r>
            <a:r>
              <a:rPr lang="ru-RU" sz="1500" b="1" dirty="0" smtClean="0"/>
              <a:t> смерть... а табачок истинно </a:t>
            </a:r>
            <a:r>
              <a:rPr lang="ru-RU" sz="1500" b="1" dirty="0" err="1" smtClean="0"/>
              <a:t>Лубенскій</a:t>
            </a:r>
            <a:r>
              <a:rPr lang="ru-RU" sz="1500" b="1" dirty="0" smtClean="0"/>
              <a:t>...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err="1" smtClean="0"/>
              <a:t>Офортна</a:t>
            </a:r>
            <a:r>
              <a:rPr lang="ru-RU" sz="1500" dirty="0" smtClean="0"/>
              <a:t> </a:t>
            </a:r>
            <a:r>
              <a:rPr lang="ru-RU" sz="1500" dirty="0" err="1" smtClean="0"/>
              <a:t>дошка</a:t>
            </a:r>
            <a:r>
              <a:rPr lang="ru-RU" sz="1500" dirty="0" smtClean="0"/>
              <a:t> належала К. </a:t>
            </a:r>
            <a:r>
              <a:rPr lang="ru-RU" sz="1500" dirty="0" err="1" smtClean="0"/>
              <a:t>Свідзінському</a:t>
            </a:r>
            <a:r>
              <a:rPr lang="ru-RU" sz="1500" dirty="0" smtClean="0"/>
              <a:t>, а </a:t>
            </a:r>
            <a:r>
              <a:rPr lang="ru-RU" sz="1500" dirty="0" err="1" smtClean="0"/>
              <a:t>після</a:t>
            </a:r>
            <a:r>
              <a:rPr lang="ru-RU" sz="1500" dirty="0" smtClean="0"/>
              <a:t> 1855 р. </a:t>
            </a:r>
            <a:r>
              <a:rPr lang="ru-RU" sz="1500" dirty="0" err="1" smtClean="0"/>
              <a:t>знаходилась</a:t>
            </a:r>
            <a:r>
              <a:rPr lang="ru-RU" sz="1500" dirty="0" smtClean="0"/>
              <a:t> в </a:t>
            </a:r>
            <a:r>
              <a:rPr lang="ru-RU" sz="1500" dirty="0" err="1" smtClean="0"/>
              <a:t>бібліотеці</a:t>
            </a:r>
            <a:r>
              <a:rPr lang="ru-RU" sz="1500" dirty="0" smtClean="0"/>
              <a:t> </a:t>
            </a:r>
            <a:r>
              <a:rPr lang="ru-RU" sz="1500" dirty="0" err="1" smtClean="0"/>
              <a:t>Красінських</a:t>
            </a:r>
            <a:r>
              <a:rPr lang="ru-RU" sz="1500" dirty="0" smtClean="0"/>
              <a:t> у </a:t>
            </a:r>
            <a:r>
              <a:rPr lang="ru-RU" sz="1500" dirty="0" err="1" smtClean="0"/>
              <a:t>Варшаві</a:t>
            </a:r>
            <a:r>
              <a:rPr lang="ru-RU" sz="1500" dirty="0" smtClean="0"/>
              <a:t>. </a:t>
            </a:r>
            <a:r>
              <a:rPr lang="ru-RU" sz="1500" dirty="0" err="1" smtClean="0"/>
              <a:t>Сучасне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місцезнаходження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офортної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дошки</a:t>
            </a:r>
            <a:r>
              <a:rPr lang="ru-RU" sz="1500" dirty="0" smtClean="0"/>
              <a:t> не </a:t>
            </a:r>
            <a:r>
              <a:rPr lang="ru-RU" sz="1500" dirty="0" err="1" smtClean="0"/>
              <a:t>встановлено</a:t>
            </a:r>
            <a:r>
              <a:rPr lang="ru-RU" sz="1500" dirty="0" smtClean="0"/>
              <a:t>.</a:t>
            </a:r>
            <a:endParaRPr lang="uk-UA" sz="1500" dirty="0"/>
          </a:p>
        </p:txBody>
      </p:sp>
      <p:pic>
        <p:nvPicPr>
          <p:cNvPr id="19458" name="Picture 2" descr="&amp;Kcy;&amp;acy;&amp;z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764704"/>
            <a:ext cx="4680520" cy="550741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ru-RU" dirty="0" smtClean="0"/>
              <a:t>Дари в </a:t>
            </a:r>
            <a:r>
              <a:rPr lang="ru-RU" dirty="0" smtClean="0"/>
              <a:t>Чигрині</a:t>
            </a:r>
            <a:r>
              <a:rPr lang="ru-RU" dirty="0" smtClean="0"/>
              <a:t> </a:t>
            </a:r>
            <a:r>
              <a:rPr lang="ru-RU" dirty="0" smtClean="0"/>
              <a:t>1649 року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4797152"/>
            <a:ext cx="7239000" cy="1747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1500" dirty="0" smtClean="0"/>
              <a:t>Під</a:t>
            </a:r>
            <a:r>
              <a:rPr lang="ru-RU" sz="1500" dirty="0" smtClean="0"/>
              <a:t> </a:t>
            </a:r>
            <a:r>
              <a:rPr lang="ru-RU" sz="1500" dirty="0" smtClean="0"/>
              <a:t>зображенням</a:t>
            </a:r>
            <a:r>
              <a:rPr lang="ru-RU" sz="1500" dirty="0" smtClean="0"/>
              <a:t> </a:t>
            </a:r>
            <a:r>
              <a:rPr lang="ru-RU" sz="1500" dirty="0" smtClean="0"/>
              <a:t>зліва</a:t>
            </a:r>
            <a:r>
              <a:rPr lang="ru-RU" sz="1500" dirty="0" smtClean="0"/>
              <a:t> </a:t>
            </a:r>
            <a:r>
              <a:rPr lang="ru-RU" sz="1500" dirty="0" smtClean="0"/>
              <a:t>підпис</a:t>
            </a:r>
            <a:r>
              <a:rPr lang="ru-RU" sz="1500" dirty="0" smtClean="0"/>
              <a:t> автора </a:t>
            </a:r>
            <a:r>
              <a:rPr lang="ru-RU" sz="1500" dirty="0" err="1" smtClean="0"/>
              <a:t>і</a:t>
            </a:r>
            <a:r>
              <a:rPr lang="ru-RU" sz="1500" dirty="0" smtClean="0"/>
              <a:t> дата: </a:t>
            </a:r>
            <a:r>
              <a:rPr lang="ru-RU" sz="1500" b="1" dirty="0" smtClean="0"/>
              <a:t>Т.Шевченко 1844.</a:t>
            </a:r>
            <a:r>
              <a:rPr lang="ru-RU" sz="1500" dirty="0" smtClean="0"/>
              <a:t> </a:t>
            </a:r>
            <a:r>
              <a:rPr lang="ru-RU" sz="1500" dirty="0" err="1" smtClean="0"/>
              <a:t>Посередині</a:t>
            </a:r>
            <a:r>
              <a:rPr lang="ru-RU" sz="1500" dirty="0" smtClean="0"/>
              <a:t> </a:t>
            </a:r>
            <a:r>
              <a:rPr lang="ru-RU" sz="1500" dirty="0" err="1" smtClean="0"/>
              <a:t>назва</a:t>
            </a:r>
            <a:r>
              <a:rPr lang="ru-RU" sz="1500" dirty="0" smtClean="0"/>
              <a:t>: </a:t>
            </a:r>
            <a:r>
              <a:rPr lang="ru-RU" sz="1500" b="1" dirty="0" smtClean="0"/>
              <a:t>Дары || </a:t>
            </a:r>
            <a:r>
              <a:rPr lang="ru-RU" sz="1500" b="1" dirty="0" err="1" smtClean="0"/>
              <a:t>въ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Чигрыни</a:t>
            </a:r>
            <a:r>
              <a:rPr lang="ru-RU" sz="1500" b="1" dirty="0" smtClean="0"/>
              <a:t> 1649 року</a:t>
            </a:r>
            <a:r>
              <a:rPr lang="ru-RU" sz="1500" dirty="0" smtClean="0"/>
              <a:t>. </a:t>
            </a:r>
            <a:r>
              <a:rPr lang="ru-RU" sz="1500" dirty="0" err="1" smtClean="0"/>
              <a:t>Зліва</a:t>
            </a:r>
            <a:r>
              <a:rPr lang="ru-RU" sz="1500" dirty="0" smtClean="0"/>
              <a:t>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назви</a:t>
            </a:r>
            <a:r>
              <a:rPr lang="ru-RU" sz="1500" dirty="0" smtClean="0"/>
              <a:t> — </a:t>
            </a:r>
            <a:r>
              <a:rPr lang="ru-RU" sz="1500" dirty="0" err="1" smtClean="0"/>
              <a:t>пояснювальний</a:t>
            </a:r>
            <a:r>
              <a:rPr lang="ru-RU" sz="1500" dirty="0" smtClean="0"/>
              <a:t> текст </a:t>
            </a:r>
            <a:r>
              <a:rPr lang="ru-RU" sz="1500" dirty="0" err="1" smtClean="0"/>
              <a:t>Шевченка</a:t>
            </a:r>
            <a:r>
              <a:rPr lang="ru-RU" sz="1500" dirty="0" smtClean="0"/>
              <a:t> до офорта: </a:t>
            </a:r>
            <a:r>
              <a:rPr lang="ru-RU" sz="1500" b="1" dirty="0" err="1" smtClean="0"/>
              <a:t>Изъ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Царяграда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изъ</a:t>
            </a:r>
            <a:r>
              <a:rPr lang="ru-RU" sz="1500" b="1" dirty="0" smtClean="0"/>
              <a:t> Варшавы и Москвы, </a:t>
            </a:r>
            <a:r>
              <a:rPr lang="ru-RU" sz="1500" b="1" dirty="0" err="1" smtClean="0"/>
              <a:t>прыбували</a:t>
            </a:r>
            <a:r>
              <a:rPr lang="ru-RU" sz="1500" b="1" dirty="0" smtClean="0"/>
              <a:t> послы </a:t>
            </a:r>
            <a:r>
              <a:rPr lang="ru-RU" sz="1500" b="1" dirty="0" err="1" smtClean="0"/>
              <a:t>зъ</a:t>
            </a:r>
            <a:r>
              <a:rPr lang="ru-RU" sz="1500" b="1" dirty="0" smtClean="0"/>
              <a:t> великими дарами </a:t>
            </a:r>
            <a:r>
              <a:rPr lang="ru-RU" sz="1500" b="1" dirty="0" err="1" smtClean="0"/>
              <a:t>еднать</a:t>
            </a:r>
            <a:r>
              <a:rPr lang="ru-RU" sz="1500" b="1" dirty="0" smtClean="0"/>
              <a:t> Богдана и </a:t>
            </a:r>
            <a:r>
              <a:rPr lang="ru-RU" sz="1500" b="1" dirty="0" err="1" smtClean="0"/>
              <a:t>народъ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Украинскій</a:t>
            </a:r>
            <a:r>
              <a:rPr lang="ru-RU" sz="1500" b="1" dirty="0" smtClean="0"/>
              <a:t> уже вольный и сильный. </a:t>
            </a:r>
            <a:r>
              <a:rPr lang="ru-RU" sz="1500" b="1" dirty="0" err="1" smtClean="0"/>
              <a:t>Султанъ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окроме</a:t>
            </a:r>
            <a:r>
              <a:rPr lang="ru-RU" sz="1500" b="1" dirty="0" smtClean="0"/>
              <a:t> великого скарбу </a:t>
            </a:r>
            <a:r>
              <a:rPr lang="ru-RU" sz="1500" b="1" dirty="0" err="1" smtClean="0"/>
              <a:t>приславъ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Богданови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червоный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оксамитовый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жупанъ</a:t>
            </a:r>
            <a:r>
              <a:rPr lang="ru-RU" sz="1500" b="1" dirty="0" smtClean="0"/>
              <a:t> на </a:t>
            </a:r>
            <a:r>
              <a:rPr lang="ru-RU" sz="1500" b="1" dirty="0" err="1" smtClean="0"/>
              <a:t>горностаевій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хутри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шталтъ</a:t>
            </a:r>
            <a:r>
              <a:rPr lang="ru-RU" sz="1500" b="1" dirty="0" smtClean="0"/>
              <a:t> княжой — порфиры, булаву и </a:t>
            </a:r>
            <a:r>
              <a:rPr lang="ru-RU" sz="1500" b="1" dirty="0" err="1" smtClean="0"/>
              <a:t>шаблю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одначе</a:t>
            </a:r>
            <a:r>
              <a:rPr lang="ru-RU" sz="1500" b="1" dirty="0" smtClean="0"/>
              <a:t> рада (</a:t>
            </a:r>
            <a:r>
              <a:rPr lang="ru-RU" sz="1500" b="1" dirty="0" err="1" smtClean="0"/>
              <a:t>опрыче</a:t>
            </a:r>
            <a:r>
              <a:rPr lang="ru-RU" sz="1500" b="1" dirty="0" smtClean="0"/>
              <a:t> Славного </a:t>
            </a:r>
            <a:r>
              <a:rPr lang="ru-RU" sz="1500" b="1" dirty="0" err="1" smtClean="0"/>
              <a:t>лыцаря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Богуна</a:t>
            </a:r>
            <a:r>
              <a:rPr lang="ru-RU" sz="1500" b="1" dirty="0" smtClean="0"/>
              <a:t>) </a:t>
            </a:r>
            <a:r>
              <a:rPr lang="ru-RU" sz="1500" b="1" dirty="0" err="1" smtClean="0"/>
              <a:t>присудыла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еднать</a:t>
            </a:r>
            <a:r>
              <a:rPr lang="ru-RU" sz="1500" b="1" dirty="0" smtClean="0"/>
              <a:t> Царя </a:t>
            </a:r>
            <a:r>
              <a:rPr lang="ru-RU" sz="1500" b="1" dirty="0" err="1" smtClean="0"/>
              <a:t>Московського</a:t>
            </a:r>
            <a:r>
              <a:rPr lang="ru-RU" sz="1500" b="1" dirty="0" smtClean="0"/>
              <a:t>.</a:t>
            </a:r>
            <a:r>
              <a:rPr lang="ru-RU" sz="1500" dirty="0" smtClean="0"/>
              <a:t> Справа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назви</a:t>
            </a:r>
            <a:r>
              <a:rPr lang="ru-RU" sz="1500" dirty="0" smtClean="0"/>
              <a:t> </a:t>
            </a:r>
            <a:r>
              <a:rPr lang="ru-RU" sz="1500" dirty="0" err="1" smtClean="0"/>
              <a:t>цей</a:t>
            </a:r>
            <a:r>
              <a:rPr lang="ru-RU" sz="1500" dirty="0" smtClean="0"/>
              <a:t> же текст повторено </a:t>
            </a:r>
            <a:r>
              <a:rPr lang="ru-RU" sz="1500" dirty="0" err="1" smtClean="0"/>
              <a:t>французькою</a:t>
            </a:r>
            <a:r>
              <a:rPr lang="ru-RU" sz="1500" dirty="0" smtClean="0"/>
              <a:t> </a:t>
            </a:r>
            <a:r>
              <a:rPr lang="ru-RU" sz="1500" dirty="0" err="1" smtClean="0"/>
              <a:t>мовою</a:t>
            </a:r>
            <a:r>
              <a:rPr lang="ru-RU" sz="1500" dirty="0" smtClean="0"/>
              <a:t>. У </a:t>
            </a:r>
            <a:r>
              <a:rPr lang="ru-RU" sz="1500" dirty="0" err="1" smtClean="0"/>
              <a:t>листі</a:t>
            </a:r>
            <a:r>
              <a:rPr lang="ru-RU" sz="1500" dirty="0" smtClean="0"/>
              <a:t> до О. М. </a:t>
            </a:r>
            <a:r>
              <a:rPr lang="ru-RU" sz="1500" dirty="0" err="1" smtClean="0"/>
              <a:t>Бодянського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6-7.V 1844 р. Шевченко </a:t>
            </a:r>
            <a:r>
              <a:rPr lang="ru-RU" sz="1500" dirty="0" err="1" smtClean="0"/>
              <a:t>цей</a:t>
            </a:r>
            <a:r>
              <a:rPr lang="ru-RU" sz="1500" dirty="0" smtClean="0"/>
              <a:t> же офорт </a:t>
            </a:r>
            <a:r>
              <a:rPr lang="ru-RU" sz="1500" dirty="0" err="1" smtClean="0"/>
              <a:t>називає</a:t>
            </a:r>
            <a:r>
              <a:rPr lang="ru-RU" sz="1500" dirty="0" smtClean="0"/>
              <a:t> </a:t>
            </a:r>
            <a:r>
              <a:rPr lang="ru-RU" sz="1500" b="1" dirty="0" smtClean="0"/>
              <a:t>«Дари </a:t>
            </a:r>
            <a:r>
              <a:rPr lang="ru-RU" sz="1500" b="1" dirty="0" err="1" smtClean="0"/>
              <a:t>Богданові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українському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народові</a:t>
            </a:r>
            <a:r>
              <a:rPr lang="ru-RU" sz="1500" b="1" dirty="0" smtClean="0"/>
              <a:t>» .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err="1" smtClean="0"/>
              <a:t>Офортна</a:t>
            </a:r>
            <a:r>
              <a:rPr lang="ru-RU" sz="1500" dirty="0" smtClean="0"/>
              <a:t> </a:t>
            </a:r>
            <a:r>
              <a:rPr lang="ru-RU" sz="1500" dirty="0" err="1" smtClean="0"/>
              <a:t>дошка</a:t>
            </a:r>
            <a:r>
              <a:rPr lang="ru-RU" sz="1500" dirty="0" smtClean="0"/>
              <a:t> належала К. </a:t>
            </a:r>
            <a:r>
              <a:rPr lang="ru-RU" sz="1500" dirty="0" err="1" smtClean="0"/>
              <a:t>Свідзінському</a:t>
            </a:r>
            <a:r>
              <a:rPr lang="ru-RU" sz="1500" dirty="0" smtClean="0"/>
              <a:t>, а </a:t>
            </a:r>
            <a:r>
              <a:rPr lang="ru-RU" sz="1500" dirty="0" err="1" smtClean="0"/>
              <a:t>після</a:t>
            </a:r>
            <a:r>
              <a:rPr lang="ru-RU" sz="1500" dirty="0" smtClean="0"/>
              <a:t> 1855 р. </a:t>
            </a:r>
            <a:r>
              <a:rPr lang="ru-RU" sz="1500" dirty="0" err="1" smtClean="0"/>
              <a:t>знаходилась</a:t>
            </a:r>
            <a:r>
              <a:rPr lang="ru-RU" sz="1500" dirty="0" smtClean="0"/>
              <a:t> в </a:t>
            </a:r>
            <a:r>
              <a:rPr lang="ru-RU" sz="1500" dirty="0" err="1" smtClean="0"/>
              <a:t>бібліотеці</a:t>
            </a:r>
            <a:r>
              <a:rPr lang="ru-RU" sz="1500" dirty="0" smtClean="0"/>
              <a:t> </a:t>
            </a:r>
            <a:r>
              <a:rPr lang="ru-RU" sz="1500" dirty="0" err="1" smtClean="0"/>
              <a:t>Красінських</a:t>
            </a:r>
            <a:r>
              <a:rPr lang="ru-RU" sz="1500" dirty="0" smtClean="0"/>
              <a:t> у </a:t>
            </a:r>
            <a:r>
              <a:rPr lang="ru-RU" sz="1500" dirty="0" err="1" smtClean="0"/>
              <a:t>Варшаві</a:t>
            </a:r>
            <a:r>
              <a:rPr lang="ru-RU" sz="1500" dirty="0" smtClean="0"/>
              <a:t>. </a:t>
            </a:r>
            <a:r>
              <a:rPr lang="ru-RU" sz="1500" dirty="0" err="1" smtClean="0"/>
              <a:t>Сучасне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місцезнаходження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офортної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дошки</a:t>
            </a:r>
            <a:r>
              <a:rPr lang="ru-RU" sz="1500" dirty="0" smtClean="0"/>
              <a:t> не </a:t>
            </a:r>
            <a:r>
              <a:rPr lang="ru-RU" sz="1500" dirty="0" err="1" smtClean="0"/>
              <a:t>встановлено</a:t>
            </a:r>
            <a:r>
              <a:rPr lang="ru-RU" sz="1500" dirty="0" smtClean="0"/>
              <a:t>.</a:t>
            </a:r>
            <a:endParaRPr lang="uk-UA" sz="1500" dirty="0"/>
          </a:p>
        </p:txBody>
      </p:sp>
      <p:pic>
        <p:nvPicPr>
          <p:cNvPr id="20482" name="Picture 2" descr="&amp;Dcy;&amp;acy;&amp;rcy;&amp;icy; &amp;vcy; &amp;CHcy;&amp;icy;&amp;gcy;&amp;rcy;&amp;icy;&amp;ncy;&amp;iukcy; 1649 &amp;rcy;&amp;o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3"/>
            <a:ext cx="6696744" cy="36004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342</Words>
  <Application>Microsoft Office PowerPoint</Application>
  <PresentationFormat>Екран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Вишукана</vt:lpstr>
      <vt:lpstr>Тарас Шевченко   “живописна Україна”</vt:lpstr>
      <vt:lpstr>Тарас Шевченко «Живописна Україна» </vt:lpstr>
      <vt:lpstr>У Києві  </vt:lpstr>
      <vt:lpstr>Видубецький монастир у Києві </vt:lpstr>
      <vt:lpstr>Судня рада</vt:lpstr>
      <vt:lpstr>Старости</vt:lpstr>
      <vt:lpstr>Казка</vt:lpstr>
      <vt:lpstr>Дари в Чигрині 1649 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Шевченко   “живописна Україна”</dc:title>
  <dc:creator>Администратор</dc:creator>
  <cp:lastModifiedBy>Пользователь Windows</cp:lastModifiedBy>
  <cp:revision>3</cp:revision>
  <dcterms:created xsi:type="dcterms:W3CDTF">2013-02-27T14:35:22Z</dcterms:created>
  <dcterms:modified xsi:type="dcterms:W3CDTF">2013-02-27T15:01:22Z</dcterms:modified>
</cp:coreProperties>
</file>