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  <p:sp>
        <p:nvSpPr>
          <p:cNvPr id="9" name="Подзаголовок 8"/>
          <p:cNvSpPr txBox="1">
            <a:spLocks noGrp="1"/>
          </p:cNvSpPr>
          <p:nvPr>
            <p:ph type="subTitle" idx="1"/>
          </p:nvPr>
        </p:nvSpPr>
        <p:spPr>
          <a:xfrm>
            <a:off x="381000" y="2428868"/>
            <a:ext cx="3476625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202834" y="285728"/>
            <a:ext cx="664156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i="1" dirty="0" smtClean="0">
                <a:latin typeface="Book Antiqua" pitchFamily="18" charset="0"/>
              </a:rPr>
              <a:t>  </a:t>
            </a:r>
            <a:r>
              <a:rPr lang="ru-RU" sz="4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Book Antiqua" pitchFamily="18" charset="0"/>
              </a:rPr>
              <a:t>Франко </a:t>
            </a:r>
            <a:r>
              <a:rPr lang="ru-RU" sz="48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Book Antiqua" pitchFamily="18" charset="0"/>
              </a:rPr>
              <a:t>Іван</a:t>
            </a:r>
            <a:r>
              <a:rPr lang="ru-RU" sz="4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Book Antiqua" pitchFamily="18" charset="0"/>
              </a:rPr>
              <a:t> Якович </a:t>
            </a:r>
            <a:br>
              <a:rPr lang="ru-RU" sz="4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Book Antiqua" pitchFamily="18" charset="0"/>
              </a:rPr>
            </a:br>
            <a:r>
              <a:rPr lang="en-US" sz="4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Book Antiqua" pitchFamily="18" charset="0"/>
              </a:rPr>
              <a:t>       </a:t>
            </a:r>
            <a:r>
              <a:rPr lang="ru-RU" sz="4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Book Antiqua" pitchFamily="18" charset="0"/>
              </a:rPr>
              <a:t>(1856-1916) </a:t>
            </a:r>
            <a:endParaRPr lang="ru-RU" sz="4800" dirty="0" smtClean="0">
              <a:solidFill>
                <a:schemeClr val="accent6">
                  <a:lumMod val="20000"/>
                  <a:lumOff val="80000"/>
                </a:schemeClr>
              </a:solidFill>
              <a:latin typeface="Book Antiqua" pitchFamily="18" charset="0"/>
            </a:endParaRPr>
          </a:p>
          <a:p>
            <a:r>
              <a:rPr lang="ru-RU" dirty="0" smtClean="0">
                <a:latin typeface="Book Antiqua" pitchFamily="18" charset="0"/>
              </a:rPr>
              <a:t/>
            </a:r>
            <a:br>
              <a:rPr lang="ru-RU" dirty="0" smtClean="0">
                <a:latin typeface="Book Antiqua" pitchFamily="18" charset="0"/>
              </a:rPr>
            </a:br>
            <a:endParaRPr lang="ru-RU" dirty="0" smtClean="0">
              <a:latin typeface="Book Antiqua" pitchFamily="18" charset="0"/>
            </a:endParaRPr>
          </a:p>
          <a:p>
            <a:endParaRPr lang="uk-UA" dirty="0"/>
          </a:p>
        </p:txBody>
      </p:sp>
      <p:sp>
        <p:nvSpPr>
          <p:cNvPr id="10" name="TextBox 9"/>
          <p:cNvSpPr txBox="1"/>
          <p:nvPr/>
        </p:nvSpPr>
        <p:spPr>
          <a:xfrm>
            <a:off x="571472" y="49291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 dirty="0"/>
          </a:p>
        </p:txBody>
      </p:sp>
      <p:sp>
        <p:nvSpPr>
          <p:cNvPr id="12" name="TextBox 11"/>
          <p:cNvSpPr txBox="1"/>
          <p:nvPr/>
        </p:nvSpPr>
        <p:spPr>
          <a:xfrm flipV="1">
            <a:off x="285720" y="2643182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4214818"/>
            <a:ext cx="89297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atin typeface="Monotype Corsiva" pitchFamily="66" charset="0"/>
              </a:rPr>
              <a:t>Як </a:t>
            </a:r>
            <a:r>
              <a:rPr lang="ru-RU" sz="3200" b="1" i="1" dirty="0" err="1" smtClean="0">
                <a:latin typeface="Monotype Corsiva" pitchFamily="66" charset="0"/>
              </a:rPr>
              <a:t>син</a:t>
            </a:r>
            <a:r>
              <a:rPr lang="ru-RU" sz="3200" b="1" i="1" dirty="0" smtClean="0">
                <a:latin typeface="Monotype Corsiva" pitchFamily="66" charset="0"/>
              </a:rPr>
              <a:t> селянина, </a:t>
            </a:r>
            <a:r>
              <a:rPr lang="ru-RU" sz="3200" b="1" i="1" dirty="0" err="1" smtClean="0">
                <a:latin typeface="Monotype Corsiva" pitchFamily="66" charset="0"/>
              </a:rPr>
              <a:t>вигодуваний</a:t>
            </a:r>
            <a:r>
              <a:rPr lang="ru-RU" sz="3200" b="1" i="1" dirty="0" smtClean="0">
                <a:latin typeface="Monotype Corsiva" pitchFamily="66" charset="0"/>
              </a:rPr>
              <a:t> твердим </a:t>
            </a:r>
            <a:r>
              <a:rPr lang="ru-RU" sz="3200" b="1" i="1" dirty="0" err="1" smtClean="0">
                <a:latin typeface="Monotype Corsiva" pitchFamily="66" charset="0"/>
              </a:rPr>
              <a:t>мужицьким</a:t>
            </a:r>
            <a:r>
              <a:rPr lang="ru-RU" sz="3200" b="1" i="1" dirty="0" smtClean="0">
                <a:latin typeface="Monotype Corsiva" pitchFamily="66" charset="0"/>
              </a:rPr>
              <a:t> </a:t>
            </a:r>
            <a:r>
              <a:rPr lang="ru-RU" sz="3200" b="1" i="1" dirty="0" err="1" smtClean="0">
                <a:latin typeface="Monotype Corsiva" pitchFamily="66" charset="0"/>
              </a:rPr>
              <a:t>хлібом</a:t>
            </a:r>
            <a:r>
              <a:rPr lang="ru-RU" sz="3200" b="1" i="1" dirty="0" smtClean="0">
                <a:latin typeface="Monotype Corsiva" pitchFamily="66" charset="0"/>
              </a:rPr>
              <a:t>, я </a:t>
            </a:r>
            <a:r>
              <a:rPr lang="ru-RU" sz="3200" b="1" i="1" dirty="0" err="1" smtClean="0">
                <a:latin typeface="Monotype Corsiva" pitchFamily="66" charset="0"/>
              </a:rPr>
              <a:t>почуваю</a:t>
            </a:r>
            <a:r>
              <a:rPr lang="ru-RU" sz="3200" b="1" i="1" dirty="0" smtClean="0">
                <a:latin typeface="Monotype Corsiva" pitchFamily="66" charset="0"/>
              </a:rPr>
              <a:t> </a:t>
            </a:r>
            <a:br>
              <a:rPr lang="ru-RU" sz="3200" b="1" i="1" dirty="0" smtClean="0">
                <a:latin typeface="Monotype Corsiva" pitchFamily="66" charset="0"/>
              </a:rPr>
            </a:br>
            <a:r>
              <a:rPr lang="ru-RU" sz="3200" b="1" i="1" dirty="0" smtClean="0">
                <a:latin typeface="Monotype Corsiva" pitchFamily="66" charset="0"/>
              </a:rPr>
              <a:t>себе до </a:t>
            </a:r>
            <a:r>
              <a:rPr lang="ru-RU" sz="3200" b="1" i="1" dirty="0" err="1" smtClean="0">
                <a:latin typeface="Monotype Corsiva" pitchFamily="66" charset="0"/>
              </a:rPr>
              <a:t>обов'язку</a:t>
            </a:r>
            <a:r>
              <a:rPr lang="ru-RU" sz="3200" b="1" i="1" dirty="0" smtClean="0">
                <a:latin typeface="Monotype Corsiva" pitchFamily="66" charset="0"/>
              </a:rPr>
              <a:t> </a:t>
            </a:r>
            <a:r>
              <a:rPr lang="ru-RU" sz="3200" b="1" i="1" dirty="0" err="1" smtClean="0">
                <a:latin typeface="Monotype Corsiva" pitchFamily="66" charset="0"/>
              </a:rPr>
              <a:t>віддати</a:t>
            </a:r>
            <a:r>
              <a:rPr lang="ru-RU" sz="3200" b="1" i="1" dirty="0" smtClean="0">
                <a:latin typeface="Monotype Corsiva" pitchFamily="66" charset="0"/>
              </a:rPr>
              <a:t> </a:t>
            </a:r>
            <a:r>
              <a:rPr lang="ru-RU" sz="3200" b="1" i="1" dirty="0" err="1" smtClean="0">
                <a:latin typeface="Monotype Corsiva" pitchFamily="66" charset="0"/>
              </a:rPr>
              <a:t>працю</a:t>
            </a:r>
            <a:r>
              <a:rPr lang="ru-RU" sz="3200" b="1" i="1" dirty="0" smtClean="0">
                <a:latin typeface="Monotype Corsiva" pitchFamily="66" charset="0"/>
              </a:rPr>
              <a:t> </a:t>
            </a:r>
            <a:r>
              <a:rPr lang="ru-RU" sz="3200" b="1" i="1" dirty="0" err="1" smtClean="0">
                <a:latin typeface="Monotype Corsiva" pitchFamily="66" charset="0"/>
              </a:rPr>
              <a:t>свого</a:t>
            </a:r>
            <a:r>
              <a:rPr lang="ru-RU" sz="3200" b="1" i="1" dirty="0" smtClean="0">
                <a:latin typeface="Monotype Corsiva" pitchFamily="66" charset="0"/>
              </a:rPr>
              <a:t> </a:t>
            </a:r>
            <a:r>
              <a:rPr lang="ru-RU" sz="3200" b="1" i="1" dirty="0" err="1" smtClean="0">
                <a:latin typeface="Monotype Corsiva" pitchFamily="66" charset="0"/>
              </a:rPr>
              <a:t>життя</a:t>
            </a:r>
            <a:r>
              <a:rPr lang="ru-RU" sz="3200" b="1" i="1" dirty="0" smtClean="0">
                <a:latin typeface="Monotype Corsiva" pitchFamily="66" charset="0"/>
              </a:rPr>
              <a:t> тому простому </a:t>
            </a:r>
            <a:r>
              <a:rPr lang="ru-RU" sz="3200" b="1" i="1" dirty="0" err="1" smtClean="0">
                <a:latin typeface="Monotype Corsiva" pitchFamily="66" charset="0"/>
              </a:rPr>
              <a:t>народові</a:t>
            </a:r>
            <a:r>
              <a:rPr lang="ru-RU" sz="3200" b="1" i="1" dirty="0" smtClean="0">
                <a:latin typeface="Monotype Corsiva" pitchFamily="66" charset="0"/>
              </a:rPr>
              <a:t>. </a:t>
            </a:r>
            <a:br>
              <a:rPr lang="ru-RU" sz="3200" b="1" i="1" dirty="0" smtClean="0">
                <a:latin typeface="Monotype Corsiva" pitchFamily="66" charset="0"/>
              </a:rPr>
            </a:br>
            <a:r>
              <a:rPr lang="ru-RU" sz="3200" b="1" i="1" dirty="0" err="1" smtClean="0">
                <a:latin typeface="Monotype Corsiva" pitchFamily="66" charset="0"/>
              </a:rPr>
              <a:t>Іван</a:t>
            </a:r>
            <a:r>
              <a:rPr lang="ru-RU" sz="3200" b="1" i="1" dirty="0" smtClean="0">
                <a:latin typeface="Monotype Corsiva" pitchFamily="66" charset="0"/>
              </a:rPr>
              <a:t> </a:t>
            </a:r>
            <a:r>
              <a:rPr lang="ru-RU" sz="3200" b="1" i="1" dirty="0" smtClean="0">
                <a:latin typeface="Monotype Corsiva" pitchFamily="66" charset="0"/>
              </a:rPr>
              <a:t>Франко</a:t>
            </a:r>
          </a:p>
          <a:p>
            <a:endParaRPr lang="uk-UA" sz="32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_769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85728"/>
            <a:ext cx="8229600" cy="3322716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Після невдачі з українським часописом Франко став співредактором польської газети «</a:t>
            </a:r>
            <a:r>
              <a:rPr lang="en-US" dirty="0" err="1" smtClean="0">
                <a:solidFill>
                  <a:schemeClr val="bg1"/>
                </a:solidFill>
              </a:rPr>
              <a:t>Kurier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Lwowski</a:t>
            </a:r>
            <a:r>
              <a:rPr lang="en-US" dirty="0" smtClean="0">
                <a:solidFill>
                  <a:schemeClr val="bg1"/>
                </a:solidFill>
              </a:rPr>
              <a:t>». </a:t>
            </a:r>
            <a:r>
              <a:rPr lang="uk-UA" dirty="0" smtClean="0">
                <a:solidFill>
                  <a:schemeClr val="bg1"/>
                </a:solidFill>
              </a:rPr>
              <a:t>Період десятилітньої (1887—1897 рр.) праці в польській (також «</a:t>
            </a:r>
            <a:r>
              <a:rPr lang="en-US" dirty="0" err="1" smtClean="0">
                <a:solidFill>
                  <a:schemeClr val="bg1"/>
                </a:solidFill>
              </a:rPr>
              <a:t>Przyjaciel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Ludu</a:t>
            </a:r>
            <a:r>
              <a:rPr lang="en-US" dirty="0" smtClean="0">
                <a:solidFill>
                  <a:schemeClr val="bg1"/>
                </a:solidFill>
              </a:rPr>
              <a:t>») </a:t>
            </a:r>
            <a:r>
              <a:rPr lang="uk-UA" dirty="0" smtClean="0">
                <a:solidFill>
                  <a:schemeClr val="bg1"/>
                </a:solidFill>
              </a:rPr>
              <a:t>і австрійській («</a:t>
            </a:r>
            <a:r>
              <a:rPr lang="en-US" dirty="0" smtClean="0">
                <a:solidFill>
                  <a:schemeClr val="bg1"/>
                </a:solidFill>
              </a:rPr>
              <a:t>Die </a:t>
            </a:r>
            <a:r>
              <a:rPr lang="en-US" dirty="0" err="1" smtClean="0">
                <a:solidFill>
                  <a:schemeClr val="bg1"/>
                </a:solidFill>
              </a:rPr>
              <a:t>Zeit</a:t>
            </a:r>
            <a:r>
              <a:rPr lang="en-US" dirty="0" smtClean="0">
                <a:solidFill>
                  <a:schemeClr val="bg1"/>
                </a:solidFill>
              </a:rPr>
              <a:t>») </a:t>
            </a:r>
            <a:r>
              <a:rPr lang="uk-UA" dirty="0" smtClean="0">
                <a:solidFill>
                  <a:schemeClr val="bg1"/>
                </a:solidFill>
              </a:rPr>
              <a:t>пресі Франко назвав «в наймах у сусідів».</a:t>
            </a:r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 1908 р. стан </a:t>
            </a:r>
            <a:r>
              <a:rPr lang="ru-RU" dirty="0" err="1" smtClean="0"/>
              <a:t>здоров'я</a:t>
            </a:r>
            <a:r>
              <a:rPr lang="ru-RU" dirty="0" smtClean="0"/>
              <a:t> Франка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погіршився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продовжував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За </a:t>
            </a:r>
            <a:r>
              <a:rPr lang="ru-RU" dirty="0" err="1" smtClean="0"/>
              <a:t>останній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написав «</a:t>
            </a:r>
            <a:r>
              <a:rPr lang="ru-RU" dirty="0" err="1" smtClean="0"/>
              <a:t>Нарис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українсько-руської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» (1910 р.), «</a:t>
            </a:r>
            <a:r>
              <a:rPr lang="ru-RU" dirty="0" err="1" smtClean="0"/>
              <a:t>Студії</a:t>
            </a:r>
            <a:r>
              <a:rPr lang="ru-RU" dirty="0" smtClean="0"/>
              <a:t> над </a:t>
            </a:r>
            <a:r>
              <a:rPr lang="ru-RU" dirty="0" err="1" smtClean="0"/>
              <a:t>українськими</a:t>
            </a:r>
            <a:r>
              <a:rPr lang="ru-RU" dirty="0" smtClean="0"/>
              <a:t> </a:t>
            </a:r>
            <a:r>
              <a:rPr lang="ru-RU" dirty="0" err="1" smtClean="0"/>
              <a:t>народними</a:t>
            </a:r>
            <a:r>
              <a:rPr lang="ru-RU" dirty="0" smtClean="0"/>
              <a:t> </a:t>
            </a:r>
            <a:r>
              <a:rPr lang="ru-RU" dirty="0" err="1" smtClean="0"/>
              <a:t>піснями</a:t>
            </a:r>
            <a:r>
              <a:rPr lang="ru-RU" dirty="0" smtClean="0"/>
              <a:t>» (1913 р.)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3571868" cy="43251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Помер </a:t>
            </a:r>
            <a:r>
              <a:rPr lang="ru-RU" dirty="0" err="1" smtClean="0"/>
              <a:t>Іван</a:t>
            </a:r>
            <a:r>
              <a:rPr lang="ru-RU" dirty="0" smtClean="0"/>
              <a:t> Франко 28 </a:t>
            </a:r>
            <a:r>
              <a:rPr lang="ru-RU" dirty="0" err="1" smtClean="0"/>
              <a:t>травня</a:t>
            </a:r>
            <a:r>
              <a:rPr lang="ru-RU" dirty="0" smtClean="0"/>
              <a:t> 1916 р. у </a:t>
            </a:r>
            <a:r>
              <a:rPr lang="ru-RU" dirty="0" err="1" smtClean="0"/>
              <a:t>Львові</a:t>
            </a:r>
            <a:r>
              <a:rPr lang="ru-RU" dirty="0" smtClean="0"/>
              <a:t>. Через два </a:t>
            </a:r>
            <a:r>
              <a:rPr lang="ru-RU" dirty="0" err="1" smtClean="0"/>
              <a:t>дні</a:t>
            </a:r>
            <a:r>
              <a:rPr lang="ru-RU" dirty="0" smtClean="0"/>
              <a:t> </a:t>
            </a:r>
            <a:r>
              <a:rPr lang="ru-RU" dirty="0" err="1" smtClean="0"/>
              <a:t>відбулося</a:t>
            </a:r>
            <a:r>
              <a:rPr lang="ru-RU" dirty="0" smtClean="0"/>
              <a:t> </a:t>
            </a:r>
            <a:r>
              <a:rPr lang="ru-RU" dirty="0" err="1" smtClean="0"/>
              <a:t>кількатисячне</a:t>
            </a:r>
            <a:r>
              <a:rPr lang="ru-RU" dirty="0" smtClean="0"/>
              <a:t> </a:t>
            </a:r>
            <a:r>
              <a:rPr lang="ru-RU" dirty="0" err="1" smtClean="0"/>
              <a:t>урочисте</a:t>
            </a:r>
            <a:r>
              <a:rPr lang="ru-RU" dirty="0" smtClean="0"/>
              <a:t> </a:t>
            </a:r>
            <a:r>
              <a:rPr lang="ru-RU" dirty="0" err="1" smtClean="0"/>
              <a:t>поховання</a:t>
            </a:r>
            <a:r>
              <a:rPr lang="ru-RU" dirty="0" smtClean="0"/>
              <a:t>  </a:t>
            </a:r>
            <a:r>
              <a:rPr lang="ru-RU" dirty="0" smtClean="0"/>
              <a:t>на </a:t>
            </a:r>
            <a:r>
              <a:rPr lang="ru-RU" dirty="0" err="1" smtClean="0"/>
              <a:t>Личаківському</a:t>
            </a:r>
            <a:r>
              <a:rPr lang="ru-RU" dirty="0" smtClean="0"/>
              <a:t> </a:t>
            </a:r>
            <a:r>
              <a:rPr lang="ru-RU" dirty="0" err="1" smtClean="0"/>
              <a:t>цвинтарі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Рисунок 3" descr="2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5" y="0"/>
            <a:ext cx="542925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29px-Івана_Франка_будинок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4340" y="357166"/>
            <a:ext cx="6169660" cy="65008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8604"/>
            <a:ext cx="2695564" cy="5651521"/>
          </a:xfrm>
        </p:spPr>
        <p:txBody>
          <a:bodyPr>
            <a:noAutofit/>
          </a:bodyPr>
          <a:lstStyle/>
          <a:p>
            <a:r>
              <a:rPr lang="ru-RU" sz="2000" dirty="0" smtClean="0"/>
              <a:t> </a:t>
            </a:r>
            <a:r>
              <a:rPr lang="ru-RU" sz="2000" dirty="0" err="1" smtClean="0"/>
              <a:t>Народився</a:t>
            </a:r>
            <a:r>
              <a:rPr lang="ru-RU" sz="2000" dirty="0" smtClean="0"/>
              <a:t> 27 </a:t>
            </a:r>
            <a:r>
              <a:rPr lang="ru-RU" sz="2000" dirty="0" err="1" smtClean="0"/>
              <a:t>серпня</a:t>
            </a:r>
            <a:r>
              <a:rPr lang="ru-RU" sz="2000" dirty="0" smtClean="0"/>
              <a:t> 1856 р. в </a:t>
            </a:r>
            <a:r>
              <a:rPr lang="ru-RU" sz="2000" dirty="0" err="1" smtClean="0"/>
              <a:t>селі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Нагуєвичі</a:t>
            </a:r>
            <a:r>
              <a:rPr lang="ru-RU" sz="2000" dirty="0" smtClean="0"/>
              <a:t> (</a:t>
            </a:r>
            <a:r>
              <a:rPr lang="ru-RU" sz="2000" dirty="0" err="1" smtClean="0"/>
              <a:t>нині</a:t>
            </a:r>
            <a:r>
              <a:rPr lang="ru-RU" sz="2000" dirty="0" smtClean="0"/>
              <a:t> с. </a:t>
            </a:r>
            <a:r>
              <a:rPr lang="ru-RU" sz="2000" dirty="0" err="1" smtClean="0"/>
              <a:t>Івана</a:t>
            </a:r>
            <a:r>
              <a:rPr lang="ru-RU" sz="2000" dirty="0" smtClean="0"/>
              <a:t> Франка) </a:t>
            </a:r>
            <a:r>
              <a:rPr lang="ru-RU" sz="2000" dirty="0" err="1" smtClean="0"/>
              <a:t>Львівської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області</a:t>
            </a:r>
            <a:r>
              <a:rPr lang="ru-RU" sz="2000" dirty="0" smtClean="0"/>
              <a:t>. </a:t>
            </a:r>
            <a:r>
              <a:rPr lang="ru-RU" sz="2000" dirty="0" err="1" smtClean="0"/>
              <a:t>Його</a:t>
            </a:r>
            <a:r>
              <a:rPr lang="uk-UA" sz="2000" dirty="0" smtClean="0"/>
              <a:t> батько</a:t>
            </a:r>
            <a:r>
              <a:rPr lang="uk-UA" sz="2000" dirty="0" smtClean="0"/>
              <a:t>, коваль, заробляв не тільки на власну сім’ю, але й на всю рідню, він дуже хотів дати синові хорошу освіту. Мати Івана Франка — Марія </a:t>
            </a:r>
            <a:r>
              <a:rPr lang="uk-UA" sz="2000" dirty="0" err="1" smtClean="0"/>
              <a:t>Кульчицька</a:t>
            </a:r>
            <a:r>
              <a:rPr lang="uk-UA" sz="2000" dirty="0" smtClean="0"/>
              <a:t> походила із зубожілого польського роду. </a:t>
            </a:r>
            <a:endParaRPr lang="uk-U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2066" y="1143000"/>
            <a:ext cx="3614734" cy="1066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4" name="Содержимое 3" descr="21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642918"/>
            <a:ext cx="4429124" cy="5643578"/>
          </a:xfrm>
        </p:spPr>
      </p:pic>
      <p:sp>
        <p:nvSpPr>
          <p:cNvPr id="5" name="TextBox 4"/>
          <p:cNvSpPr txBox="1"/>
          <p:nvPr/>
        </p:nvSpPr>
        <p:spPr>
          <a:xfrm>
            <a:off x="5429257" y="2285992"/>
            <a:ext cx="35718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Навчався спочатку в школі села </a:t>
            </a:r>
            <a:r>
              <a:rPr lang="uk-UA" sz="2400" dirty="0" err="1" smtClean="0"/>
              <a:t>Ясениця-Сільна</a:t>
            </a:r>
            <a:r>
              <a:rPr lang="uk-UA" sz="2400" dirty="0" smtClean="0"/>
              <a:t> (1862—1864), потім у так званій нормальній школі при василіанському монастирі у Дрогобичі (1864—1867). У 1875 році закінчив у Дрогобичі гімназію. </a:t>
            </a:r>
            <a:endParaRPr lang="uk-UA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857884" y="1357298"/>
            <a:ext cx="15616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latin typeface="Cambria Math" pitchFamily="18" charset="0"/>
                <a:ea typeface="Cambria Math" pitchFamily="18" charset="0"/>
              </a:rPr>
              <a:t>Освіта</a:t>
            </a:r>
            <a:endParaRPr lang="uk-UA" sz="36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00px-Lwow-StaryUniwersytet-kosciolSwMikolaj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6357950" cy="1500198"/>
          </a:xfrm>
        </p:spPr>
        <p:txBody>
          <a:bodyPr>
            <a:normAutofit/>
          </a:bodyPr>
          <a:lstStyle/>
          <a:p>
            <a:r>
              <a:rPr lang="ru-RU" dirty="0" err="1" smtClean="0"/>
              <a:t>Восени</a:t>
            </a:r>
            <a:r>
              <a:rPr lang="ru-RU" dirty="0" smtClean="0"/>
              <a:t> 1875 р. </a:t>
            </a:r>
            <a:r>
              <a:rPr lang="ru-RU" dirty="0" err="1" smtClean="0"/>
              <a:t>Іван</a:t>
            </a:r>
            <a:r>
              <a:rPr lang="ru-RU" dirty="0" smtClean="0"/>
              <a:t> став студентом </a:t>
            </a:r>
            <a:r>
              <a:rPr lang="ru-RU" dirty="0" err="1" smtClean="0"/>
              <a:t>філософського</a:t>
            </a:r>
            <a:r>
              <a:rPr lang="ru-RU" dirty="0" smtClean="0"/>
              <a:t> факультету у </a:t>
            </a:r>
            <a:r>
              <a:rPr lang="ru-RU" dirty="0" err="1" smtClean="0"/>
              <a:t>Львівському</a:t>
            </a:r>
            <a:r>
              <a:rPr lang="ru-RU" dirty="0" smtClean="0"/>
              <a:t> </a:t>
            </a:r>
            <a:r>
              <a:rPr lang="ru-RU" dirty="0" err="1" smtClean="0"/>
              <a:t>університеті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Активна </a:t>
            </a:r>
            <a:r>
              <a:rPr lang="ru-RU" dirty="0" err="1" smtClean="0"/>
              <a:t>громадсько-політична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видавнича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та </a:t>
            </a:r>
            <a:r>
              <a:rPr lang="ru-RU" dirty="0" err="1" smtClean="0"/>
              <a:t>листування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М. </a:t>
            </a:r>
            <a:r>
              <a:rPr lang="ru-RU" dirty="0" err="1" smtClean="0"/>
              <a:t>Драгомановим</a:t>
            </a:r>
            <a:r>
              <a:rPr lang="ru-RU" dirty="0" smtClean="0"/>
              <a:t> привернули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поліції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uk-UA" dirty="0" smtClean="0">
                <a:latin typeface="Book Antiqua" pitchFamily="18" charset="0"/>
              </a:rPr>
              <a:t>1877 році </a:t>
            </a:r>
            <a:r>
              <a:rPr lang="uk-UA" dirty="0" smtClean="0">
                <a:latin typeface="Book Antiqua" pitchFamily="18" charset="0"/>
              </a:rPr>
              <a:t>Іван Франко переживає перший арешт. </a:t>
            </a:r>
            <a:r>
              <a:rPr lang="uk-UA" dirty="0" smtClean="0">
                <a:latin typeface="Monotype Corsiva" pitchFamily="66" charset="0"/>
              </a:rPr>
              <a:t>"</a:t>
            </a:r>
            <a:r>
              <a:rPr lang="uk-UA" dirty="0" smtClean="0">
                <a:latin typeface="Monotype Corsiva" pitchFamily="66" charset="0"/>
              </a:rPr>
              <a:t>Протягом дев'яти місяців, - писав він, - проведених у тюрмі, сидів я переважно у </a:t>
            </a:r>
            <a:r>
              <a:rPr lang="uk-UA" dirty="0" err="1" smtClean="0">
                <a:latin typeface="Monotype Corsiva" pitchFamily="66" charset="0"/>
              </a:rPr>
              <a:t>велик</a:t>
            </a:r>
            <a:r>
              <a:rPr lang="en-US" dirty="0" err="1" smtClean="0">
                <a:latin typeface="Monotype Corsiva" pitchFamily="66" charset="0"/>
              </a:rPr>
              <a:t>i</a:t>
            </a:r>
            <a:r>
              <a:rPr lang="uk-UA" dirty="0" smtClean="0">
                <a:latin typeface="Monotype Corsiva" pitchFamily="66" charset="0"/>
              </a:rPr>
              <a:t>й камері, де перебувало 18-28 злочинців, де зимою ніколи вікно не зачинялося і де я, слабий на груди, з бідою добився привілею спати під вікном… але зате прокидався майже завжди з повним снігу волоссям на голові".</a:t>
            </a:r>
            <a:endParaRPr lang="uk-UA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3929090" cy="5360114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надії</a:t>
            </a:r>
            <a:r>
              <a:rPr lang="ru-RU" dirty="0" smtClean="0"/>
              <a:t> на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літературних</a:t>
            </a:r>
            <a:r>
              <a:rPr lang="ru-RU" dirty="0" smtClean="0"/>
              <a:t> </a:t>
            </a:r>
            <a:r>
              <a:rPr lang="ru-RU" dirty="0" err="1" smtClean="0"/>
              <a:t>намірів</a:t>
            </a:r>
            <a:r>
              <a:rPr lang="ru-RU" dirty="0" smtClean="0"/>
              <a:t> </a:t>
            </a:r>
            <a:r>
              <a:rPr lang="ru-RU" dirty="0" err="1" smtClean="0"/>
              <a:t>покладав</a:t>
            </a:r>
            <a:r>
              <a:rPr lang="ru-RU" dirty="0" smtClean="0"/>
              <a:t> Франко на </a:t>
            </a:r>
            <a:r>
              <a:rPr lang="ru-RU" dirty="0" err="1" smtClean="0"/>
              <a:t>Київ</a:t>
            </a:r>
            <a:r>
              <a:rPr lang="ru-RU" dirty="0" smtClean="0"/>
              <a:t>, </a:t>
            </a:r>
            <a:r>
              <a:rPr lang="ru-RU" dirty="0" err="1" smtClean="0"/>
              <a:t>куди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прибув</a:t>
            </a:r>
            <a:r>
              <a:rPr lang="ru-RU" dirty="0" smtClean="0"/>
              <a:t> </a:t>
            </a:r>
            <a:r>
              <a:rPr lang="ru-RU" dirty="0" err="1" smtClean="0"/>
              <a:t>наприкінці</a:t>
            </a:r>
            <a:r>
              <a:rPr lang="ru-RU" dirty="0" smtClean="0"/>
              <a:t> лютого 1885 року. </a:t>
            </a:r>
            <a:r>
              <a:rPr lang="ru-RU" dirty="0" err="1" smtClean="0"/>
              <a:t>Теплий</a:t>
            </a:r>
            <a:r>
              <a:rPr lang="ru-RU" dirty="0" smtClean="0"/>
              <a:t> </a:t>
            </a:r>
            <a:r>
              <a:rPr lang="ru-RU" dirty="0" err="1" smtClean="0"/>
              <a:t>спогад</a:t>
            </a:r>
            <a:r>
              <a:rPr lang="ru-RU" dirty="0" smtClean="0"/>
              <a:t> </a:t>
            </a:r>
            <a:r>
              <a:rPr lang="ru-RU" dirty="0" err="1" smtClean="0"/>
              <a:t>залишили</a:t>
            </a:r>
            <a:r>
              <a:rPr lang="ru-RU" dirty="0" smtClean="0"/>
              <a:t> </a:t>
            </a:r>
            <a:r>
              <a:rPr lang="ru-RU" dirty="0" err="1" smtClean="0"/>
              <a:t>зустрічі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родинами </a:t>
            </a:r>
            <a:r>
              <a:rPr lang="ru-RU" dirty="0" err="1" smtClean="0"/>
              <a:t>Лисенків</a:t>
            </a:r>
            <a:r>
              <a:rPr lang="ru-RU" dirty="0" smtClean="0"/>
              <a:t>, </a:t>
            </a:r>
            <a:r>
              <a:rPr lang="ru-RU" dirty="0" err="1" smtClean="0"/>
              <a:t>Старицьких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Косачів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5" name="Рисунок 4" descr="2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325" y="714356"/>
            <a:ext cx="5019675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r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04"/>
            <a:ext cx="5429256" cy="64293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57818" y="928670"/>
            <a:ext cx="3786182" cy="5645866"/>
          </a:xfrm>
        </p:spPr>
        <p:txBody>
          <a:bodyPr/>
          <a:lstStyle/>
          <a:p>
            <a:r>
              <a:rPr lang="ru-RU" dirty="0" err="1" smtClean="0"/>
              <a:t>Приїхавши</a:t>
            </a:r>
            <a:r>
              <a:rPr lang="ru-RU" dirty="0" smtClean="0"/>
              <a:t> в </a:t>
            </a:r>
            <a:r>
              <a:rPr lang="ru-RU" dirty="0" err="1" smtClean="0"/>
              <a:t>Київ</a:t>
            </a:r>
            <a:r>
              <a:rPr lang="ru-RU" dirty="0" smtClean="0"/>
              <a:t> </a:t>
            </a:r>
            <a:r>
              <a:rPr lang="ru-RU" dirty="0" err="1" smtClean="0"/>
              <a:t>наступного</a:t>
            </a:r>
            <a:r>
              <a:rPr lang="ru-RU" dirty="0" smtClean="0"/>
              <a:t> року, Франко </a:t>
            </a:r>
            <a:r>
              <a:rPr lang="ru-RU" dirty="0" err="1" smtClean="0"/>
              <a:t>одружується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Ольгою </a:t>
            </a:r>
            <a:r>
              <a:rPr lang="ru-RU" dirty="0" err="1" smtClean="0"/>
              <a:t>Хорунжинською</a:t>
            </a:r>
            <a:r>
              <a:rPr lang="ru-RU" dirty="0" smtClean="0"/>
              <a:t>.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uk-UA" dirty="0" smtClean="0"/>
              <a:t>ув'язнення Франко ще активніше включається в громадсько-політичну роботу, допомагає в організації гуртків у Львові, дописує до польської газети «</a:t>
            </a:r>
            <a:r>
              <a:rPr lang="en-US" dirty="0" err="1" smtClean="0"/>
              <a:t>Praca</a:t>
            </a:r>
            <a:r>
              <a:rPr lang="en-US" dirty="0" smtClean="0"/>
              <a:t>»</a:t>
            </a:r>
            <a:r>
              <a:rPr lang="ru-RU" dirty="0" smtClean="0"/>
              <a:t> , </a:t>
            </a:r>
            <a:r>
              <a:rPr lang="ru-RU" dirty="0" err="1" smtClean="0"/>
              <a:t>з</a:t>
            </a:r>
            <a:r>
              <a:rPr lang="ru-RU" dirty="0" smtClean="0"/>
              <a:t> Павликом </a:t>
            </a:r>
            <a:r>
              <a:rPr lang="ru-RU" dirty="0" err="1" smtClean="0"/>
              <a:t>засновує</a:t>
            </a:r>
            <a:r>
              <a:rPr lang="ru-RU" dirty="0" smtClean="0"/>
              <a:t> 1878 р. </a:t>
            </a:r>
            <a:r>
              <a:rPr lang="ru-RU" dirty="0" err="1" smtClean="0"/>
              <a:t>часопис</a:t>
            </a:r>
            <a:r>
              <a:rPr lang="ru-RU" dirty="0" smtClean="0"/>
              <a:t> «</a:t>
            </a:r>
            <a:r>
              <a:rPr lang="ru-RU" dirty="0" err="1" smtClean="0"/>
              <a:t>Громадський</a:t>
            </a:r>
            <a:r>
              <a:rPr lang="ru-RU" dirty="0" smtClean="0"/>
              <a:t> Друг. 1880 р. Франка </a:t>
            </a:r>
            <a:r>
              <a:rPr lang="ru-RU" dirty="0" err="1" smtClean="0"/>
              <a:t>вдруге</a:t>
            </a:r>
            <a:r>
              <a:rPr lang="ru-RU" dirty="0" smtClean="0"/>
              <a:t> </a:t>
            </a:r>
            <a:r>
              <a:rPr lang="ru-RU" dirty="0" err="1" smtClean="0"/>
              <a:t>заарештовують</a:t>
            </a:r>
            <a:r>
              <a:rPr lang="ru-RU" dirty="0" smtClean="0"/>
              <a:t>, </a:t>
            </a:r>
            <a:r>
              <a:rPr lang="ru-RU" dirty="0" err="1" smtClean="0"/>
              <a:t>обвинувачуючи</a:t>
            </a:r>
            <a:r>
              <a:rPr lang="ru-RU" dirty="0" smtClean="0"/>
              <a:t> в </a:t>
            </a:r>
            <a:r>
              <a:rPr lang="ru-RU" dirty="0" err="1" smtClean="0"/>
              <a:t>підбурюванні</a:t>
            </a:r>
            <a:r>
              <a:rPr lang="ru-RU" dirty="0" smtClean="0"/>
              <a:t> селян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3114668" cy="4786330"/>
          </a:xfrm>
        </p:spPr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4" name="Содержимое 3" descr="21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868" y="0"/>
            <a:ext cx="5572132" cy="6858000"/>
          </a:xfrm>
        </p:spPr>
      </p:pic>
      <p:sp>
        <p:nvSpPr>
          <p:cNvPr id="5" name="TextBox 4"/>
          <p:cNvSpPr txBox="1"/>
          <p:nvPr/>
        </p:nvSpPr>
        <p:spPr>
          <a:xfrm>
            <a:off x="785786" y="500042"/>
            <a:ext cx="250033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Перший період </a:t>
            </a:r>
            <a:r>
              <a:rPr lang="uk-UA" dirty="0" smtClean="0"/>
              <a:t> творчості Франка </a:t>
            </a:r>
            <a:r>
              <a:rPr lang="uk-UA" dirty="0" smtClean="0"/>
              <a:t>визначають його політичні поезії, своєрідні народні гімни: «Каменярі» (1878 р.), «Вічний революціонер» (1880 р.), «Не пора…» (1880 р.) та інші, а також повісті «</a:t>
            </a:r>
            <a:r>
              <a:rPr lang="en-US" dirty="0" smtClean="0"/>
              <a:t>Boa constrictor» (1881 </a:t>
            </a:r>
            <a:r>
              <a:rPr lang="uk-UA" dirty="0" smtClean="0"/>
              <a:t>р.), «Борислав сміється» (1881 р.), «Захар Беркут» (1882 р.) та низка літературознавчих і публіцистичних статей.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107</TotalTime>
  <Words>426</Words>
  <PresentationFormat>Экран (4:3)</PresentationFormat>
  <Paragraphs>27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13</cp:revision>
  <dcterms:modified xsi:type="dcterms:W3CDTF">2012-12-09T16:15:57Z</dcterms:modified>
</cp:coreProperties>
</file>