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204" autoAdjust="0"/>
  </p:normalViewPr>
  <p:slideViewPr>
    <p:cSldViewPr>
      <p:cViewPr varScale="1">
        <p:scale>
          <a:sx n="62" d="100"/>
          <a:sy n="62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uk.wikipedia.org/wiki/%D0%A4%D0%B0%D0%B9%D0%BB:Val_Pidmohil.gi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uk.wikipedia.org/wiki/%D0%A0%D0%BE%D0%B7%D1%81%D1%82%D1%80%D1%96%D0%BB%D1%8F%D0%BD%D0%B5_%D0%B2%D1%96%D0%B4%D1%80%D0%BE%D0%B4%D0%B6%D0%B5%D0%BD%D0%BD%D1%8F" TargetMode="External"/><Relationship Id="rId4" Type="http://schemas.openxmlformats.org/officeDocument/2006/relationships/hyperlink" Target="http://uk.wikipedia.org/wiki/%D0%9F%D0%B8%D1%81%D1%8C%D0%BC%D0%B5%D0%BD%D0%BD%D0%B8%D0%B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0%D1%80%D0%B5%D0%BB%D1%96%D1%8F" TargetMode="External"/><Relationship Id="rId2" Type="http://schemas.openxmlformats.org/officeDocument/2006/relationships/hyperlink" Target="http://uk.wikipedia.org/wiki/%D0%A1%D0%B0%D0%BD%D0%B4%D0%B0%D1%80%D0%BC%D0%BE%D1%8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Val Pidmohil.gif">
            <a:hlinkClick r:id="rId2"/>
          </p:cNvPr>
          <p:cNvPicPr/>
          <p:nvPr/>
        </p:nvPicPr>
        <p:blipFill>
          <a:blip r:embed="rId3">
            <a:clrChange>
              <a:clrFrom>
                <a:srgbClr val="333333"/>
              </a:clrFrom>
              <a:clrTo>
                <a:srgbClr val="33333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11695" y="2285992"/>
            <a:ext cx="3232305" cy="42955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1142976" y="0"/>
            <a:ext cx="664373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dirty="0" smtClean="0"/>
              <a:t>Підмогильний </a:t>
            </a:r>
            <a:r>
              <a:rPr lang="en-US" sz="7200" b="1" dirty="0" smtClean="0"/>
              <a:t>                     </a:t>
            </a:r>
            <a:r>
              <a:rPr lang="uk-UA" sz="7200" b="1" dirty="0" smtClean="0"/>
              <a:t>Валер'ян </a:t>
            </a:r>
            <a:endParaRPr lang="en-US" sz="7200" b="1" dirty="0" smtClean="0"/>
          </a:p>
          <a:p>
            <a:r>
              <a:rPr lang="uk-UA" sz="7200" b="1" dirty="0" smtClean="0"/>
              <a:t>Петрович</a:t>
            </a:r>
            <a:endParaRPr lang="ru-RU" sz="7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3214686"/>
            <a:ext cx="4057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(1901 – 1937)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4180344"/>
            <a:ext cx="4786346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український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 tooltip="Письменник"/>
              </a:rPr>
              <a:t>письменник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і перекладач, один з найвидатніших прозаїків українського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 tooltip="Розстріляне відродження"/>
              </a:rPr>
              <a:t>«розстріляного відродження»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0" y="0"/>
            <a:ext cx="964320" cy="6708375"/>
            <a:chOff x="0" y="0"/>
            <a:chExt cx="964320" cy="6708375"/>
          </a:xfrm>
        </p:grpSpPr>
        <p:sp>
          <p:nvSpPr>
            <p:cNvPr id="19457" name="Rectangle 1"/>
            <p:cNvSpPr>
              <a:spLocks noChangeArrowheads="1"/>
            </p:cNvSpPr>
            <p:nvPr/>
          </p:nvSpPr>
          <p:spPr bwMode="auto">
            <a:xfrm>
              <a:off x="500034" y="0"/>
              <a:ext cx="464286" cy="67083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І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  <a:ea typeface="Times New Roman" pitchFamily="18" charset="0"/>
                </a:rPr>
                <a:t>и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  <a:ea typeface="Times New Roman" pitchFamily="18" charset="0"/>
                </a:rPr>
                <a:t>н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  <a:ea typeface="Times New Roman" pitchFamily="18" charset="0"/>
                </a:rPr>
                <a:t>а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К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  <a:ea typeface="Times New Roman" pitchFamily="18" charset="0"/>
                </a:rPr>
                <a:t>о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  <a:ea typeface="Times New Roman" pitchFamily="18" charset="0"/>
                </a:rPr>
                <a:t>т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  <a:ea typeface="Times New Roman" pitchFamily="18" charset="0"/>
                </a:rPr>
                <a:t>е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  <a:ea typeface="Times New Roman" pitchFamily="18" charset="0"/>
                </a:rPr>
                <a:t>л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  <a:ea typeface="Times New Roman" pitchFamily="18" charset="0"/>
                </a:rPr>
                <a:t>ю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х</a:t>
              </a:r>
              <a:endParaRPr kumimoji="0" lang="uk-U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0" y="714356"/>
              <a:ext cx="357157" cy="558063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</a:rPr>
                <a:t>П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solidFill>
                    <a:schemeClr val="tx1"/>
                  </a:solidFill>
                  <a:latin typeface="Arial" pitchFamily="34" charset="0"/>
                </a:rPr>
                <a:t>і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</a:rPr>
                <a:t>д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г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</a:rPr>
                <a:t>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solidFill>
                    <a:schemeClr val="tx1"/>
                  </a:solidFill>
                  <a:latin typeface="Arial" pitchFamily="34" charset="0"/>
                </a:rPr>
                <a:t>т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</a:rPr>
                <a:t>у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solidFill>
                    <a:schemeClr val="tx1"/>
                  </a:solidFill>
                  <a:latin typeface="Arial" pitchFamily="34" charset="0"/>
                </a:rPr>
                <a:t>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solidFill>
                    <a:schemeClr val="tx1"/>
                  </a:solidFill>
                  <a:latin typeface="Arial" pitchFamily="34" charset="0"/>
                </a:rPr>
                <a:t>а</a:t>
              </a:r>
              <a:endParaRPr lang="uk-UA" sz="3200" b="1" dirty="0" smtClean="0">
                <a:latin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solidFill>
                    <a:schemeClr val="tx1"/>
                  </a:solidFill>
                  <a:latin typeface="Arial" pitchFamily="34" charset="0"/>
                </a:rPr>
                <a:t>л</a:t>
              </a:r>
              <a:endPara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3200" b="1" dirty="0" smtClean="0">
                  <a:latin typeface="Arial" pitchFamily="34" charset="0"/>
                </a:rPr>
                <a:t>а</a:t>
              </a: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3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142976" y="214291"/>
            <a:ext cx="7786741" cy="3046988"/>
            <a:chOff x="1142976" y="214291"/>
            <a:chExt cx="7786741" cy="304698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214414" y="214291"/>
              <a:ext cx="7715303" cy="304698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Народився </a:t>
              </a:r>
              <a:endPara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  <a:p>
              <a:pPr algn="ctr"/>
              <a:r>
                <a:rPr lang="uk-UA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 селі </a:t>
              </a:r>
              <a:r>
                <a:rPr lang="uk-UA" sz="48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Писарівка</a:t>
              </a:r>
              <a:r>
                <a:rPr lang="uk-UA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uk-UA" sz="4800" b="1" dirty="0" err="1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Павлоградського</a:t>
              </a:r>
              <a:r>
                <a:rPr lang="uk-UA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повіту </a:t>
              </a:r>
              <a:r>
                <a:rPr lang="uk-UA" sz="4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 бідній селянській родині. 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1142976" y="571480"/>
              <a:ext cx="642942" cy="642942"/>
            </a:xfrm>
            <a:prstGeom prst="sun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000100" y="3500438"/>
            <a:ext cx="8143900" cy="2800767"/>
            <a:chOff x="1000100" y="3500438"/>
            <a:chExt cx="8143900" cy="2800767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000100" y="3500438"/>
              <a:ext cx="8143900" cy="280076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uk-UA" sz="4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1910–1918</a:t>
              </a:r>
              <a:r>
                <a:rPr lang="uk-UA" sz="4400" b="1" cap="none" spc="0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роки навчався в Першому катеринославському реальному училищі, яке закінчив з «відзнакою». </a:t>
              </a:r>
              <a:endParaRPr lang="ru-RU" sz="4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6" name="Солнце 5"/>
            <p:cNvSpPr/>
            <p:nvPr/>
          </p:nvSpPr>
          <p:spPr>
            <a:xfrm>
              <a:off x="1071538" y="3643314"/>
              <a:ext cx="642942" cy="642942"/>
            </a:xfrm>
            <a:prstGeom prst="sun">
              <a:avLst>
                <a:gd name="adj" fmla="val 22706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1538" y="0"/>
            <a:ext cx="8072462" cy="3416320"/>
            <a:chOff x="1071538" y="1"/>
            <a:chExt cx="8072462" cy="341632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071538" y="1"/>
              <a:ext cx="8072462" cy="34163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у </a:t>
              </a:r>
              <a:r>
                <a:rPr lang="uk-UA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1920–1921</a:t>
              </a:r>
              <a:r>
                <a:rPr lang="uk-UA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роках Підмогильний вчителював у Павлограді на Катеринославщині.</a:t>
              </a:r>
              <a:endPara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4" name="Солнце 3"/>
            <p:cNvSpPr/>
            <p:nvPr/>
          </p:nvSpPr>
          <p:spPr>
            <a:xfrm>
              <a:off x="1428728" y="285728"/>
              <a:ext cx="642942" cy="642942"/>
            </a:xfrm>
            <a:prstGeom prst="sun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000100" y="3357562"/>
            <a:ext cx="8143900" cy="3046988"/>
            <a:chOff x="1000100" y="3357562"/>
            <a:chExt cx="8143900" cy="3046988"/>
          </a:xfrm>
        </p:grpSpPr>
        <p:sp>
          <p:nvSpPr>
            <p:cNvPr id="7" name="Солнце 6"/>
            <p:cNvSpPr/>
            <p:nvPr/>
          </p:nvSpPr>
          <p:spPr>
            <a:xfrm>
              <a:off x="1000100" y="3571876"/>
              <a:ext cx="642942" cy="642942"/>
            </a:xfrm>
            <a:prstGeom prst="sun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71538" y="3357562"/>
              <a:ext cx="8072462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48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1921</a:t>
              </a:r>
              <a:r>
                <a:rPr lang="uk-UA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року Підмогильний переїхав до Києва, де працював бібліографом Книжкової палати. </a:t>
              </a:r>
              <a:endParaRPr lang="ru-RU" sz="4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214414" y="357166"/>
            <a:ext cx="7643866" cy="1938992"/>
            <a:chOff x="1214414" y="357166"/>
            <a:chExt cx="7643866" cy="19389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285852" y="357166"/>
              <a:ext cx="7572428" cy="19389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У </a:t>
              </a:r>
              <a:r>
                <a:rPr lang="uk-UA" sz="40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1921–1923</a:t>
              </a:r>
              <a:r>
                <a:rPr lang="uk-UA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роки викладав українську мову та політосвіту у Ворзельській  трудовій школі. 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4" name="Солнце 3"/>
            <p:cNvSpPr/>
            <p:nvPr/>
          </p:nvSpPr>
          <p:spPr>
            <a:xfrm>
              <a:off x="1214414" y="428604"/>
              <a:ext cx="642942" cy="642942"/>
            </a:xfrm>
            <a:prstGeom prst="sun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285852" y="2571744"/>
            <a:ext cx="7643866" cy="4154984"/>
            <a:chOff x="1285852" y="2571744"/>
            <a:chExt cx="7643866" cy="415498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85852" y="2571744"/>
              <a:ext cx="7643866" cy="4154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4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1921</a:t>
              </a:r>
              <a:r>
                <a:rPr lang="uk-UA" sz="44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року письменник одружився з донькою </a:t>
              </a:r>
              <a:r>
                <a:rPr lang="uk-UA" sz="44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ворзелівського</a:t>
              </a:r>
              <a:r>
                <a:rPr lang="uk-UA" sz="44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священика Катрею </a:t>
              </a:r>
              <a:r>
                <a:rPr lang="uk-UA" sz="44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Червінською</a:t>
              </a:r>
              <a:r>
                <a:rPr lang="uk-UA" sz="44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актрисою Театру юного глядача. </a:t>
              </a:r>
              <a:endParaRPr lang="ru-RU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1571604" y="2786058"/>
              <a:ext cx="642942" cy="642942"/>
            </a:xfrm>
            <a:prstGeom prst="sun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214414" y="214290"/>
            <a:ext cx="7929586" cy="1938992"/>
            <a:chOff x="1214414" y="214290"/>
            <a:chExt cx="7929586" cy="19389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214414" y="214290"/>
              <a:ext cx="7929586" cy="193899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Підмогильний брав участь у літературній дискусії </a:t>
              </a:r>
              <a:r>
                <a:rPr lang="uk-UA" sz="40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1925-1928 </a:t>
              </a:r>
              <a:r>
                <a:rPr lang="uk-UA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років.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4" name="Солнце 3"/>
            <p:cNvSpPr/>
            <p:nvPr/>
          </p:nvSpPr>
          <p:spPr>
            <a:xfrm>
              <a:off x="1214414" y="214290"/>
              <a:ext cx="642942" cy="642942"/>
            </a:xfrm>
            <a:prstGeom prst="sun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071538" y="2285992"/>
            <a:ext cx="8072462" cy="3970318"/>
            <a:chOff x="1071538" y="2285992"/>
            <a:chExt cx="8072462" cy="397031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071538" y="2285992"/>
              <a:ext cx="8072462" cy="3970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36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24.05.1925</a:t>
              </a:r>
              <a:r>
                <a:rPr lang="uk-UA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року він виступив у </a:t>
              </a:r>
            </a:p>
            <a:p>
              <a:pPr algn="ctr"/>
              <a:r>
                <a:rPr lang="uk-UA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великій залі </a:t>
              </a:r>
              <a:r>
                <a:rPr lang="uk-UA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Всенародноï</a:t>
              </a:r>
              <a:r>
                <a:rPr lang="uk-UA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бібліотеки перед представниками літературно-громадських організацій, вузівською молоддю, міською інтелігенцією на диспуті «Шляхи розвитку </a:t>
              </a:r>
              <a:r>
                <a:rPr lang="uk-UA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сучасноï</a:t>
              </a:r>
              <a:r>
                <a:rPr lang="uk-UA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літератури»</a:t>
              </a:r>
              <a:endPara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1214414" y="2357430"/>
              <a:ext cx="642942" cy="642942"/>
            </a:xfrm>
            <a:prstGeom prst="sun">
              <a:avLst>
                <a:gd name="adj" fmla="val 31773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071538" y="357166"/>
            <a:ext cx="8072462" cy="1754326"/>
            <a:chOff x="1071538" y="357166"/>
            <a:chExt cx="8072462" cy="175432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229076" y="357166"/>
              <a:ext cx="7914924" cy="1754326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54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1931</a:t>
              </a:r>
              <a:r>
                <a:rPr lang="uk-UA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року переїхав до </a:t>
              </a:r>
            </a:p>
            <a:p>
              <a:pPr algn="ctr"/>
              <a:r>
                <a:rPr lang="uk-UA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Харкова.</a:t>
              </a:r>
              <a:endPara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1071538" y="571480"/>
              <a:ext cx="642942" cy="642942"/>
            </a:xfrm>
            <a:prstGeom prst="sun">
              <a:avLst>
                <a:gd name="adj" fmla="val 31773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142976" y="2786058"/>
            <a:ext cx="7500990" cy="3170099"/>
            <a:chOff x="1142976" y="2786058"/>
            <a:chExt cx="7500990" cy="3170099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142976" y="2786058"/>
              <a:ext cx="7500990" cy="3170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 Харкові він працює у видавництві </a:t>
              </a:r>
              <a:r>
                <a:rPr lang="uk-UA" sz="40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“ЛіМ”а</a:t>
              </a:r>
              <a:r>
                <a:rPr lang="uk-UA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згодом отримує посаду консультанта з </a:t>
              </a:r>
              <a:r>
                <a:rPr lang="uk-UA" sz="40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іноземноï</a:t>
              </a:r>
              <a:r>
                <a:rPr lang="uk-UA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літератури при видавництві «Рух». </a:t>
              </a:r>
              <a:endPara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9" name="Солнце 8"/>
            <p:cNvSpPr/>
            <p:nvPr/>
          </p:nvSpPr>
          <p:spPr>
            <a:xfrm>
              <a:off x="1357290" y="2857496"/>
              <a:ext cx="642942" cy="642942"/>
            </a:xfrm>
            <a:prstGeom prst="sun">
              <a:avLst>
                <a:gd name="adj" fmla="val 31773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142976" y="428604"/>
            <a:ext cx="8001024" cy="5016758"/>
            <a:chOff x="1142976" y="0"/>
            <a:chExt cx="8001024" cy="5016758"/>
          </a:xfrm>
        </p:grpSpPr>
        <p:sp>
          <p:nvSpPr>
            <p:cNvPr id="1025" name="Rectangle 1"/>
            <p:cNvSpPr>
              <a:spLocks noChangeArrowheads="1"/>
            </p:cNvSpPr>
            <p:nvPr/>
          </p:nvSpPr>
          <p:spPr bwMode="auto">
            <a:xfrm>
              <a:off x="1142976" y="0"/>
              <a:ext cx="8001024" cy="5016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4000" b="1" i="0" u="none" strike="noStrike" normalizeH="0" baseline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ea typeface="Times New Roman" pitchFamily="18" charset="0"/>
                </a:rPr>
                <a:t>8.12.</a:t>
              </a:r>
              <a:r>
                <a:rPr kumimoji="0" lang="uk-UA" sz="4000" b="1" i="0" u="none" strike="noStrike" normalizeH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ea typeface="Times New Roman" pitchFamily="18" charset="0"/>
                </a:rPr>
                <a:t> 1934 </a:t>
              </a:r>
              <a:r>
                <a:rPr kumimoji="0" lang="uk-UA" sz="4000" b="1" i="0" u="none" strike="noStrike" normalizeH="0" baseline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</a:rPr>
                <a:t>року Валер'яна Підмогильного було заарештовано зі звинуваченням в «участі у роботі терористичної організації, що ставила собі за мету організацію терору проти керівників партії».</a:t>
              </a:r>
              <a:endParaRPr kumimoji="0" lang="uk-UA" sz="54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" name="Солнце 3"/>
            <p:cNvSpPr/>
            <p:nvPr/>
          </p:nvSpPr>
          <p:spPr>
            <a:xfrm>
              <a:off x="1142976" y="0"/>
              <a:ext cx="642942" cy="642942"/>
            </a:xfrm>
            <a:prstGeom prst="sun">
              <a:avLst>
                <a:gd name="adj" fmla="val 31773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00100" y="0"/>
            <a:ext cx="8143900" cy="6247864"/>
            <a:chOff x="1000100" y="0"/>
            <a:chExt cx="8143900" cy="624786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0"/>
              <a:ext cx="8143900" cy="62478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4000" b="1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13.11.1937</a:t>
              </a:r>
              <a:r>
                <a:rPr lang="uk-UA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року до двадцятилітнього ювілею Жовтневої революції особлива трійка УНКВС винесла новий вирок: «Розстріляти», щоб звільнити місце для нових мучеників режиму. Разом із Валер'яном Підмогильним в урочищі </a:t>
              </a:r>
              <a:r>
                <a:rPr lang="uk-UA" sz="4000" b="1" u="sng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2" tooltip="Сандармох"/>
                </a:rPr>
                <a:t>Сандармох</a:t>
              </a:r>
              <a:r>
                <a:rPr lang="uk-UA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у </a:t>
              </a:r>
              <a:r>
                <a:rPr lang="uk-UA" sz="4000" b="1" u="sng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Карелія"/>
                </a:rPr>
                <a:t>Карелії</a:t>
              </a:r>
              <a:r>
                <a:rPr lang="uk-UA" sz="40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було розстріляно більше 1000 в'язнів,</a:t>
              </a:r>
              <a:endPara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214546" y="214290"/>
              <a:ext cx="642942" cy="642942"/>
            </a:xfrm>
            <a:prstGeom prst="sun">
              <a:avLst>
                <a:gd name="adj" fmla="val 31773"/>
              </a:avLst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endParaRPr lang="ru-RU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29618" cy="65833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Валеріана Підмогильного було реабілітовано 1956 року.</a:t>
            </a:r>
            <a:r>
              <a:rPr lang="uk-UA" sz="6000" b="1" u="sng" baseline="30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 Байковому кладовищі Києва є могила сім'ї Підмогильних.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1">
      <a:dk1>
        <a:srgbClr val="300061"/>
      </a:dk1>
      <a:lt1>
        <a:srgbClr val="F3EEF6"/>
      </a:lt1>
      <a:dk2>
        <a:srgbClr val="5D3972"/>
      </a:dk2>
      <a:lt2>
        <a:srgbClr val="A982BE"/>
      </a:lt2>
      <a:accent1>
        <a:srgbClr val="C7AED6"/>
      </a:accent1>
      <a:accent2>
        <a:srgbClr val="7D4D99"/>
      </a:accent2>
      <a:accent3>
        <a:srgbClr val="3D8DA9"/>
      </a:accent3>
      <a:accent4>
        <a:srgbClr val="365BB0"/>
      </a:accent4>
      <a:accent5>
        <a:srgbClr val="7D4D99"/>
      </a:accent5>
      <a:accent6>
        <a:srgbClr val="A379BB"/>
      </a:accent6>
      <a:hlink>
        <a:srgbClr val="B83482"/>
      </a:hlink>
      <a:folHlink>
        <a:srgbClr val="6E1E4E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262</Words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Валеріана Підмогильного було реабілітовано 1956 року.  На Байковому кладовищі Києва є могила сім'ї Підмогильних.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15</cp:revision>
  <dcterms:modified xsi:type="dcterms:W3CDTF">2013-11-07T16:50:21Z</dcterms:modified>
</cp:coreProperties>
</file>