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1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0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8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2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82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0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5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0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0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3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7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5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1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3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9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4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7255-1CAE-43EE-B3DB-D8616F9A42A4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73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7815" y="2415119"/>
            <a:ext cx="9448800" cy="2842890"/>
          </a:xfrm>
        </p:spPr>
        <p:txBody>
          <a:bodyPr>
            <a:noAutofit/>
          </a:bodyPr>
          <a:lstStyle/>
          <a:p>
            <a:r>
              <a:rPr lang="ru-RU" sz="8800" b="1" i="1" dirty="0" err="1"/>
              <a:t>Мико́ла</a:t>
            </a:r>
            <a:r>
              <a:rPr lang="ru-RU" sz="8800" b="1" i="1" dirty="0"/>
              <a:t> </a:t>
            </a:r>
            <a:r>
              <a:rPr lang="ru-RU" sz="8800" b="1" i="1" dirty="0" err="1" smtClean="0"/>
              <a:t>Хвильови́й</a:t>
            </a:r>
            <a:r>
              <a:rPr lang="en-US" sz="8800" b="1" i="1" dirty="0" smtClean="0"/>
              <a:t/>
            </a:r>
            <a:br>
              <a:rPr lang="en-US" sz="8800" b="1" i="1" dirty="0" smtClean="0"/>
            </a:br>
            <a:r>
              <a:rPr lang="ru-RU" sz="8800" b="1" dirty="0"/>
              <a:t> </a:t>
            </a:r>
            <a:r>
              <a:rPr lang="en-US" sz="4400" i="1" dirty="0" smtClean="0"/>
              <a:t>(1893-1933)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36895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8524" y="553792"/>
            <a:ext cx="5607675" cy="56648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 err="1" smtClean="0"/>
              <a:t>Справжн</a:t>
            </a:r>
            <a:r>
              <a:rPr lang="uk-UA" sz="4400" dirty="0" smtClean="0"/>
              <a:t>є прізвище </a:t>
            </a:r>
            <a:r>
              <a:rPr lang="uk-UA" sz="4400" i="1" dirty="0" smtClean="0"/>
              <a:t>Микола Григорович </a:t>
            </a:r>
            <a:r>
              <a:rPr lang="uk-UA" sz="4400" i="1" dirty="0" err="1" smtClean="0"/>
              <a:t>Фітільов</a:t>
            </a:r>
            <a:r>
              <a:rPr lang="uk-UA" sz="4400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4400" dirty="0" smtClean="0"/>
              <a:t>Народився 16 грудня 1893, Тростянець - </a:t>
            </a:r>
            <a:r>
              <a:rPr lang="ru-RU" sz="4400" dirty="0"/>
              <a:t>† </a:t>
            </a:r>
            <a:r>
              <a:rPr lang="ru-RU" sz="4400" dirty="0" smtClean="0"/>
              <a:t>13 </a:t>
            </a:r>
            <a:r>
              <a:rPr lang="ru-RU" sz="4400" dirty="0" err="1" smtClean="0"/>
              <a:t>травня</a:t>
            </a:r>
            <a:r>
              <a:rPr lang="ru-RU" sz="4400" dirty="0" smtClean="0"/>
              <a:t> 1933, </a:t>
            </a:r>
            <a:r>
              <a:rPr lang="ru-RU" sz="4400" dirty="0" err="1" smtClean="0"/>
              <a:t>Харків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1026" name="Picture 2" descr="http://dilovod.com.ua/Osobu/hvilovu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8" y="141667"/>
            <a:ext cx="5372170" cy="66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20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5899" y="321972"/>
            <a:ext cx="8610600" cy="2044521"/>
          </a:xfrm>
        </p:spPr>
        <p:txBody>
          <a:bodyPr>
            <a:noAutofit/>
          </a:bodyPr>
          <a:lstStyle/>
          <a:p>
            <a:r>
              <a:rPr lang="uk-UA" sz="7200" i="1" dirty="0" smtClean="0"/>
              <a:t>Микола Хвильовий </a:t>
            </a:r>
            <a:r>
              <a:rPr lang="uk-UA" sz="7200" dirty="0" smtClean="0"/>
              <a:t>- 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544" y="3384861"/>
            <a:ext cx="10729009" cy="3051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прозаїк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поет,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публіцист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один з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основоположників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пореволюційної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Розстріляного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231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194" y="1249252"/>
            <a:ext cx="10820400" cy="4932608"/>
          </a:xfrm>
        </p:spPr>
        <p:txBody>
          <a:bodyPr>
            <a:noAutofit/>
          </a:bodyPr>
          <a:lstStyle/>
          <a:p>
            <a:r>
              <a:rPr lang="uk-UA" sz="3600" dirty="0" smtClean="0"/>
              <a:t>Вчився в початковій школі;</a:t>
            </a:r>
          </a:p>
          <a:p>
            <a:r>
              <a:rPr lang="uk-UA" sz="3600" dirty="0" smtClean="0"/>
              <a:t>Вчився в гімназії, з якої виключили за революційну пропаганду;</a:t>
            </a:r>
          </a:p>
          <a:p>
            <a:r>
              <a:rPr lang="uk-UA" sz="3600" dirty="0" smtClean="0"/>
              <a:t>У </a:t>
            </a:r>
            <a:r>
              <a:rPr lang="uk-UA" sz="3600" b="1" dirty="0" smtClean="0"/>
              <a:t>1916</a:t>
            </a:r>
            <a:r>
              <a:rPr lang="uk-UA" sz="3600" dirty="0" smtClean="0"/>
              <a:t> році мобілізували до армії;</a:t>
            </a:r>
          </a:p>
          <a:p>
            <a:r>
              <a:rPr lang="uk-UA" sz="3600" dirty="0" smtClean="0"/>
              <a:t>Брав участь у 1-ій світовій війні;</a:t>
            </a:r>
          </a:p>
          <a:p>
            <a:r>
              <a:rPr lang="uk-UA" sz="3600" dirty="0"/>
              <a:t>В</a:t>
            </a:r>
            <a:r>
              <a:rPr lang="uk-UA" sz="3600" dirty="0" smtClean="0"/>
              <a:t>оював у складі </a:t>
            </a:r>
            <a:r>
              <a:rPr lang="uk-UA" sz="3600" dirty="0" err="1" smtClean="0"/>
              <a:t>Чевоної</a:t>
            </a:r>
            <a:r>
              <a:rPr lang="uk-UA" sz="3600" dirty="0" smtClean="0"/>
              <a:t> армії;</a:t>
            </a:r>
          </a:p>
          <a:p>
            <a:r>
              <a:rPr lang="uk-UA" sz="3600" dirty="0" smtClean="0"/>
              <a:t>Став членом партії більшовиків;</a:t>
            </a:r>
          </a:p>
          <a:p>
            <a:r>
              <a:rPr lang="uk-UA" sz="3600" dirty="0" smtClean="0"/>
              <a:t>З </a:t>
            </a:r>
            <a:r>
              <a:rPr lang="uk-UA" sz="3600" b="1" dirty="0" smtClean="0"/>
              <a:t>1921</a:t>
            </a:r>
            <a:r>
              <a:rPr lang="uk-UA" sz="3600" dirty="0" smtClean="0"/>
              <a:t> року працював на заводах Харкова.</a:t>
            </a:r>
          </a:p>
        </p:txBody>
      </p:sp>
    </p:spTree>
    <p:extLst>
      <p:ext uri="{BB962C8B-B14F-4D97-AF65-F5344CB8AC3E}">
        <p14:creationId xmlns:p14="http://schemas.microsoft.com/office/powerpoint/2010/main" val="29286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69702"/>
            <a:ext cx="10820400" cy="5548984"/>
          </a:xfrm>
        </p:spPr>
        <p:txBody>
          <a:bodyPr>
            <a:normAutofit/>
          </a:bodyPr>
          <a:lstStyle/>
          <a:p>
            <a:r>
              <a:rPr lang="uk-UA" sz="3600" i="1" dirty="0" smtClean="0"/>
              <a:t>У </a:t>
            </a:r>
            <a:r>
              <a:rPr lang="uk-UA" sz="3600" b="1" i="1" dirty="0" smtClean="0"/>
              <a:t>1921</a:t>
            </a:r>
            <a:r>
              <a:rPr lang="uk-UA" sz="3600" i="1" dirty="0" smtClean="0"/>
              <a:t> році виходить друком поема «Молодість» ;</a:t>
            </a:r>
          </a:p>
          <a:p>
            <a:r>
              <a:rPr lang="uk-UA" sz="3600" b="1" i="1" dirty="0" smtClean="0"/>
              <a:t>1922</a:t>
            </a:r>
            <a:r>
              <a:rPr lang="uk-UA" sz="3600" i="1" dirty="0" smtClean="0"/>
              <a:t> рік – «Досвітні симфонії» ;</a:t>
            </a:r>
          </a:p>
          <a:p>
            <a:r>
              <a:rPr lang="uk-UA" sz="3600" b="1" i="1" dirty="0" smtClean="0"/>
              <a:t>1923</a:t>
            </a:r>
            <a:r>
              <a:rPr lang="uk-UA" sz="3600" i="1" dirty="0" smtClean="0"/>
              <a:t> рік – друкує першу збірку новел «Сині етюди» ;</a:t>
            </a:r>
          </a:p>
          <a:p>
            <a:r>
              <a:rPr lang="uk-UA" sz="3600" b="1" i="1" dirty="0" smtClean="0"/>
              <a:t>1925</a:t>
            </a:r>
            <a:r>
              <a:rPr lang="uk-UA" sz="3600" i="1" dirty="0" smtClean="0"/>
              <a:t> року разом з однодумцями створив літературну організацію ВАПЛІТЕ</a:t>
            </a:r>
          </a:p>
          <a:p>
            <a:r>
              <a:rPr lang="uk-UA" sz="3600" i="1" dirty="0" smtClean="0"/>
              <a:t>Став зачинателем літературної дискусії </a:t>
            </a:r>
            <a:r>
              <a:rPr lang="uk-UA" sz="3600" b="1" i="1" dirty="0" smtClean="0"/>
              <a:t>1925-1928</a:t>
            </a:r>
            <a:r>
              <a:rPr lang="uk-UA" sz="3600" i="1" dirty="0" smtClean="0"/>
              <a:t>рр.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075905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7569"/>
            <a:ext cx="8610600" cy="990601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Найважливіші стильові ознаки новели М.Хвильового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" y="1620130"/>
            <a:ext cx="11758246" cy="48979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розповідь від першої особи; </a:t>
            </a:r>
            <a:endParaRPr lang="uk-UA" sz="2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 драматизм;</a:t>
            </a:r>
            <a:r>
              <a:rPr lang="uk-UA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 внутрішні монологи героя;</a:t>
            </a: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 відсутність безпосередньої авторської оцінки;</a:t>
            </a:r>
            <a:r>
              <a:rPr lang="uk-UA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 лаконізм;</a:t>
            </a: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 виразні художні деталі;</a:t>
            </a:r>
            <a:r>
              <a:rPr lang="uk-UA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 глибокий психологізм;</a:t>
            </a: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 відмова від традиційного описового реалізму;</a:t>
            </a: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</a:t>
            </a:r>
            <a:r>
              <a:rPr lang="uk-UA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400" i="1" dirty="0"/>
              <a:t>часові зміщення;</a:t>
            </a:r>
            <a:endParaRPr lang="uk-UA" sz="2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 символічність образів, деталей (наприклад, </a:t>
            </a:r>
            <a:r>
              <a:rPr lang="uk-UA" sz="2400" i="1" dirty="0" err="1"/>
              <a:t>безіменність</a:t>
            </a:r>
            <a:r>
              <a:rPr lang="uk-UA" sz="2400" i="1" dirty="0"/>
              <a:t> персонажів (символ, деталь): революційна дійсність нівелює людську індивідуальність; годинник – пересторога Бога, що життя – короткотривале);</a:t>
            </a:r>
          </a:p>
          <a:p>
            <a:pPr algn="just">
              <a:spcBef>
                <a:spcPts val="0"/>
              </a:spcBef>
              <a:defRPr/>
            </a:pPr>
            <a:r>
              <a:rPr lang="uk-UA" sz="2400" i="1" dirty="0"/>
              <a:t>  історичні алюзії, асоціації з метою поставити революцію у контекст визначних подій світової історії.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27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015" y="369195"/>
            <a:ext cx="7004538" cy="6195728"/>
          </a:xfrm>
        </p:spPr>
        <p:txBody>
          <a:bodyPr>
            <a:normAutofit/>
          </a:bodyPr>
          <a:lstStyle/>
          <a:p>
            <a:r>
              <a:rPr lang="ru-RU" sz="4000" dirty="0"/>
              <a:t>М. </a:t>
            </a:r>
            <a:r>
              <a:rPr lang="ru-RU" sz="4000" dirty="0" err="1"/>
              <a:t>Хвильовий</a:t>
            </a:r>
            <a:r>
              <a:rPr lang="ru-RU" sz="4000" dirty="0"/>
              <a:t> </a:t>
            </a:r>
            <a:r>
              <a:rPr lang="ru-RU" sz="4000" dirty="0" err="1"/>
              <a:t>зважується</a:t>
            </a:r>
            <a:r>
              <a:rPr lang="ru-RU" sz="4000" dirty="0"/>
              <a:t> на </a:t>
            </a:r>
            <a:r>
              <a:rPr lang="ru-RU" sz="4000" dirty="0" err="1"/>
              <a:t>останній</a:t>
            </a:r>
            <a:r>
              <a:rPr lang="ru-RU" sz="4000" dirty="0"/>
              <a:t> </a:t>
            </a:r>
            <a:r>
              <a:rPr lang="ru-RU" sz="4000" dirty="0" err="1"/>
              <a:t>крок</a:t>
            </a:r>
            <a:r>
              <a:rPr lang="ru-RU" sz="4000" dirty="0"/>
              <a:t> у </a:t>
            </a:r>
            <a:r>
              <a:rPr lang="ru-RU" sz="4000" dirty="0" err="1"/>
              <a:t>своїй</a:t>
            </a:r>
            <a:r>
              <a:rPr lang="ru-RU" sz="4000" dirty="0"/>
              <a:t> </a:t>
            </a:r>
            <a:r>
              <a:rPr lang="ru-RU" sz="4000" dirty="0" err="1"/>
              <a:t>виснажливій</a:t>
            </a:r>
            <a:r>
              <a:rPr lang="ru-RU" sz="4000" dirty="0"/>
              <a:t> </a:t>
            </a:r>
            <a:r>
              <a:rPr lang="ru-RU" sz="4000" dirty="0" err="1"/>
              <a:t>боротьбі</a:t>
            </a:r>
            <a:r>
              <a:rPr lang="ru-RU" sz="4000" dirty="0"/>
              <a:t>. </a:t>
            </a:r>
            <a:r>
              <a:rPr lang="ru-RU" sz="4000" dirty="0" err="1">
                <a:solidFill>
                  <a:srgbClr val="FF0000"/>
                </a:solidFill>
              </a:rPr>
              <a:t>Постріл</a:t>
            </a:r>
            <a:r>
              <a:rPr lang="ru-RU" sz="4000" dirty="0">
                <a:solidFill>
                  <a:srgbClr val="FF0000"/>
                </a:solidFill>
              </a:rPr>
              <a:t> 13 </a:t>
            </a:r>
            <a:r>
              <a:rPr lang="ru-RU" sz="4000" dirty="0" err="1">
                <a:solidFill>
                  <a:srgbClr val="FF0000"/>
                </a:solidFill>
              </a:rPr>
              <a:t>травня</a:t>
            </a:r>
            <a:r>
              <a:rPr lang="ru-RU" sz="4000" dirty="0">
                <a:solidFill>
                  <a:srgbClr val="FF0000"/>
                </a:solidFill>
              </a:rPr>
              <a:t> 1933р. </a:t>
            </a:r>
            <a:r>
              <a:rPr lang="ru-RU" sz="4000" dirty="0" err="1">
                <a:solidFill>
                  <a:srgbClr val="FF0000"/>
                </a:solidFill>
              </a:rPr>
              <a:t>був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трагічною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крапкою</a:t>
            </a:r>
            <a:r>
              <a:rPr lang="ru-RU" sz="4000" dirty="0">
                <a:solidFill>
                  <a:srgbClr val="FF0000"/>
                </a:solidFill>
              </a:rPr>
              <a:t> в </a:t>
            </a:r>
            <a:r>
              <a:rPr lang="ru-RU" sz="4000" dirty="0" err="1">
                <a:solidFill>
                  <a:srgbClr val="FF0000"/>
                </a:solidFill>
              </a:rPr>
              <a:t>історії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українського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відродження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пореволюційних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років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r>
              <a:rPr lang="ru-RU" sz="4000" dirty="0" smtClean="0"/>
              <a:t> </a:t>
            </a:r>
            <a:r>
              <a:rPr lang="ru-RU" sz="4000" dirty="0" err="1" smtClean="0"/>
              <a:t>Поета</a:t>
            </a:r>
            <a:r>
              <a:rPr lang="ru-RU" sz="4000" dirty="0" smtClean="0"/>
              <a:t> не стало…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639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093" y="175847"/>
            <a:ext cx="5298831" cy="4220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Посмертна записка: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923690" y="1051574"/>
            <a:ext cx="5334002" cy="5489903"/>
          </a:xfrm>
        </p:spPr>
        <p:txBody>
          <a:bodyPr>
            <a:no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Арешт ЯЛОВОГО - це розстріл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цілої генерації… За що?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За те, що ми були найщирішими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комуністами? Нічого не розумію.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За генерацію Ялового відповідаю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перш за все я, Микола Хвильовий.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"Отже", як говорить </a:t>
            </a:r>
            <a:r>
              <a:rPr lang="uk-UA" sz="2000" i="1" dirty="0" smtClean="0"/>
              <a:t>Семенко…</a:t>
            </a:r>
            <a:r>
              <a:rPr lang="ru-RU" sz="2000" i="1" dirty="0" smtClean="0"/>
              <a:t> </a:t>
            </a:r>
            <a:r>
              <a:rPr lang="uk-UA" sz="2000" i="1" dirty="0" smtClean="0"/>
              <a:t>ясно</a:t>
            </a:r>
            <a:r>
              <a:rPr lang="uk-UA" sz="2000" i="1" dirty="0"/>
              <a:t>.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Сьогодні прекрасний сонячний день.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Як я люблю життя - ви й не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уявляєте. Сьогодні 13. </a:t>
            </a:r>
            <a:r>
              <a:rPr lang="uk-UA" sz="2000" i="1" dirty="0" err="1"/>
              <a:t>Пам</a:t>
            </a:r>
            <a:r>
              <a:rPr lang="ru-RU" sz="2000" i="1" dirty="0"/>
              <a:t>'</a:t>
            </a:r>
            <a:r>
              <a:rPr lang="uk-UA" sz="2000" i="1" dirty="0" err="1"/>
              <a:t>ятає</a:t>
            </a:r>
            <a:r>
              <a:rPr lang="uk-UA" sz="2000" i="1" dirty="0"/>
              <a:t>,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як я був закоханий у це число?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Страшенно боляче.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Хай живе комунізм.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Хай живе соціалістичне будівництво. </a:t>
            </a:r>
            <a:endParaRPr lang="ru-RU" sz="2000" i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Хай живе комуністична партія. </a:t>
            </a:r>
            <a:endParaRPr lang="ru-RU" sz="2000" i="1" dirty="0"/>
          </a:p>
          <a:p>
            <a:endParaRPr lang="ru-RU" sz="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9" y="164643"/>
            <a:ext cx="4220310" cy="6353226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68921" y="5764702"/>
            <a:ext cx="3387969" cy="6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ru-RU" sz="1800" i="1" dirty="0" err="1"/>
              <a:t>Пам</a:t>
            </a:r>
            <a:r>
              <a:rPr lang="en-US" altLang="ru-RU" sz="1800" i="1" dirty="0"/>
              <a:t>’</a:t>
            </a:r>
            <a:r>
              <a:rPr lang="uk-UA" altLang="ru-RU" sz="1800" i="1" dirty="0" err="1"/>
              <a:t>ятник</a:t>
            </a:r>
            <a:r>
              <a:rPr lang="uk-UA" altLang="ru-RU" sz="1800" i="1" dirty="0"/>
              <a:t> Миколі </a:t>
            </a:r>
            <a:r>
              <a:rPr lang="uk-UA" altLang="ru-RU" sz="1800" i="1" dirty="0" smtClean="0"/>
              <a:t>Хвильовому у Харкові</a:t>
            </a:r>
            <a:endParaRPr lang="ru-RU" altLang="ru-RU" sz="1800" i="1" dirty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3316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355</TotalTime>
  <Words>362</Words>
  <Application>Microsoft Office PowerPoint</Application>
  <PresentationFormat>Произвольный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След самолета</vt:lpstr>
      <vt:lpstr>Мико́ла Хвильови́й  (1893-1933)</vt:lpstr>
      <vt:lpstr>Презентация PowerPoint</vt:lpstr>
      <vt:lpstr>Микола Хвильовий - </vt:lpstr>
      <vt:lpstr>Презентация PowerPoint</vt:lpstr>
      <vt:lpstr>Презентация PowerPoint</vt:lpstr>
      <vt:lpstr>Найважливіші стильові ознаки новели М.Хвильового</vt:lpstr>
      <vt:lpstr>Презентация PowerPoint</vt:lpstr>
      <vt:lpstr>Посмертна записка: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Мико́ла Хвильови́й</dc:title>
  <dc:creator>Пользователь</dc:creator>
  <cp:lastModifiedBy>Пользователь Windows</cp:lastModifiedBy>
  <cp:revision>21</cp:revision>
  <dcterms:created xsi:type="dcterms:W3CDTF">2013-10-03T15:50:44Z</dcterms:created>
  <dcterms:modified xsi:type="dcterms:W3CDTF">2014-02-19T22:30:55Z</dcterms:modified>
</cp:coreProperties>
</file>