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9"/>
  </p:notesMasterIdLst>
  <p:sldIdLst>
    <p:sldId id="256" r:id="rId2"/>
    <p:sldId id="272" r:id="rId3"/>
    <p:sldId id="257" r:id="rId4"/>
    <p:sldId id="259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3" r:id="rId15"/>
    <p:sldId id="269" r:id="rId16"/>
    <p:sldId id="271" r:id="rId17"/>
    <p:sldId id="260" r:id="rId1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155" autoAdjust="0"/>
    <p:restoredTop sz="94619" autoAdjust="0"/>
  </p:normalViewPr>
  <p:slideViewPr>
    <p:cSldViewPr>
      <p:cViewPr varScale="1">
        <p:scale>
          <a:sx n="63" d="100"/>
          <a:sy n="63" d="100"/>
        </p:scale>
        <p:origin x="-114" y="-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140" y="387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772273-6C4B-4B5F-AFED-16F5508DE4C4}" type="datetimeFigureOut">
              <a:rPr lang="uk-UA" smtClean="0"/>
              <a:t>09.12.2012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A7421D-B1DA-45D7-AE3B-27F9B926B554}" type="slidenum">
              <a:rPr lang="uk-UA" smtClean="0"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A7421D-B1DA-45D7-AE3B-27F9B926B554}" type="slidenum">
              <a:rPr lang="uk-UA" smtClean="0"/>
              <a:t>13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cxnSp>
        <p:nvCxnSpPr>
          <p:cNvPr id="8" name="Пряма сполучна ліні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 сполучна ліні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Місце для дати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4DE0A-9B89-480A-9C1C-7FA884F998AE}" type="datetimeFigureOut">
              <a:rPr lang="uk-UA" smtClean="0"/>
              <a:pPr/>
              <a:t>09.12.2012</a:t>
            </a:fld>
            <a:endParaRPr lang="uk-UA"/>
          </a:p>
        </p:txBody>
      </p:sp>
      <p:sp>
        <p:nvSpPr>
          <p:cNvPr id="16" name="Місце для номера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2D922C-AE64-475F-AFAF-6A32AA8EA229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17" name="Місце для нижнього колонтитула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4DE0A-9B89-480A-9C1C-7FA884F998AE}" type="datetimeFigureOut">
              <a:rPr lang="uk-UA" smtClean="0"/>
              <a:pPr/>
              <a:t>09.12.2012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D922C-AE64-475F-AFAF-6A32AA8EA229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4DE0A-9B89-480A-9C1C-7FA884F998AE}" type="datetimeFigureOut">
              <a:rPr lang="uk-UA" smtClean="0"/>
              <a:pPr/>
              <a:t>09.12.2012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D922C-AE64-475F-AFAF-6A32AA8EA229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Місце для вмісту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4" name="Місце для дати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424DE0A-9B89-480A-9C1C-7FA884F998AE}" type="datetimeFigureOut">
              <a:rPr lang="uk-UA" smtClean="0"/>
              <a:pPr/>
              <a:t>09.12.2012</a:t>
            </a:fld>
            <a:endParaRPr lang="uk-UA"/>
          </a:p>
        </p:txBody>
      </p:sp>
      <p:sp>
        <p:nvSpPr>
          <p:cNvPr id="15" name="Місце для номера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942D922C-AE64-475F-AFAF-6A32AA8EA229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16" name="Місце для нижнього колонтитула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4DE0A-9B89-480A-9C1C-7FA884F998AE}" type="datetimeFigureOut">
              <a:rPr lang="uk-UA" smtClean="0"/>
              <a:pPr/>
              <a:t>09.12.2012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D922C-AE64-475F-AFAF-6A32AA8EA229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cxnSp>
        <p:nvCxnSpPr>
          <p:cNvPr id="7" name="Пряма сполучна ліні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4DE0A-9B89-480A-9C1C-7FA884F998AE}" type="datetimeFigureOut">
              <a:rPr lang="uk-UA" smtClean="0"/>
              <a:pPr/>
              <a:t>09.12.2012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D922C-AE64-475F-AFAF-6A32AA8EA229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1" name="Місце для вмісту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3" name="Місце для вмісту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D922C-AE64-475F-AFAF-6A32AA8EA229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4DE0A-9B89-480A-9C1C-7FA884F998AE}" type="datetimeFigureOut">
              <a:rPr lang="uk-UA" smtClean="0"/>
              <a:pPr/>
              <a:t>09.12.2012</a:t>
            </a:fld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32" name="Місце для вмісту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34" name="Місце для вмісту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2" name="Місце для тексту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cxnSp>
        <p:nvCxnSpPr>
          <p:cNvPr id="10" name="Пряма сполучна ліні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 сполучна ліні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4DE0A-9B89-480A-9C1C-7FA884F998AE}" type="datetimeFigureOut">
              <a:rPr lang="uk-UA" smtClean="0"/>
              <a:pPr/>
              <a:t>09.12.2012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D922C-AE64-475F-AFAF-6A32AA8EA229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4DE0A-9B89-480A-9C1C-7FA884F998AE}" type="datetimeFigureOut">
              <a:rPr lang="uk-UA" smtClean="0"/>
              <a:pPr/>
              <a:t>09.12.2012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D922C-AE64-475F-AFAF-6A32AA8EA229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Місце для вмісту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8" name="Місце для дати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424DE0A-9B89-480A-9C1C-7FA884F998AE}" type="datetimeFigureOut">
              <a:rPr lang="uk-UA" smtClean="0"/>
              <a:pPr/>
              <a:t>09.12.2012</a:t>
            </a:fld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42D922C-AE64-475F-AFAF-6A32AA8EA229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10" name="Місце для нижнього колонтитула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8" name="Місце для дати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4DE0A-9B89-480A-9C1C-7FA884F998AE}" type="datetimeFigureOut">
              <a:rPr lang="uk-UA" smtClean="0"/>
              <a:pPr/>
              <a:t>09.12.2012</a:t>
            </a:fld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2D922C-AE64-475F-AFAF-6A32AA8EA229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10" name="Місце для нижнього колонтитула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Місце для тексту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24" name="Місце для дати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424DE0A-9B89-480A-9C1C-7FA884F998AE}" type="datetimeFigureOut">
              <a:rPr lang="uk-UA" smtClean="0"/>
              <a:pPr/>
              <a:t>09.12.2012</a:t>
            </a:fld>
            <a:endParaRPr lang="uk-UA"/>
          </a:p>
        </p:txBody>
      </p:sp>
      <p:sp>
        <p:nvSpPr>
          <p:cNvPr id="10" name="Місце для нижнього колонтитула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22" name="Місце для номера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942D922C-AE64-475F-AFAF-6A32AA8EA229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5" name="Місце для заголовка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457200" y="5000636"/>
            <a:ext cx="8305800" cy="785818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642918"/>
            <a:ext cx="9144000" cy="4286280"/>
          </a:xfrm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uk-UA" sz="6700" b="1" dirty="0"/>
              <a:t>Церковнослов'янізми у творчості Тараса Шевченка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і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0" y="214290"/>
            <a:ext cx="9144000" cy="3000396"/>
          </a:xfrm>
        </p:spPr>
        <p:txBody>
          <a:bodyPr/>
          <a:lstStyle/>
          <a:p>
            <a:r>
              <a:rPr lang="uk-UA" b="1" dirty="0" smtClean="0"/>
              <a:t>Тарас Шевченко - </a:t>
            </a:r>
            <a:r>
              <a:rPr lang="uk-UA" b="1" dirty="0" smtClean="0">
                <a:solidFill>
                  <a:schemeClr val="tx1">
                    <a:lumMod val="85000"/>
                  </a:schemeClr>
                </a:solidFill>
              </a:rPr>
              <a:t>основоположник української літературної</a:t>
            </a:r>
            <a:r>
              <a:rPr lang="uk-UA" dirty="0" smtClean="0">
                <a:solidFill>
                  <a:schemeClr val="tx1">
                    <a:lumMod val="85000"/>
                  </a:schemeClr>
                </a:solidFill>
              </a:rPr>
              <a:t/>
            </a:r>
            <a:br>
              <a:rPr lang="uk-UA" dirty="0" smtClean="0">
                <a:solidFill>
                  <a:schemeClr val="tx1">
                    <a:lumMod val="85000"/>
                  </a:schemeClr>
                </a:solidFill>
              </a:rPr>
            </a:br>
            <a:r>
              <a:rPr lang="uk-UA" b="1" dirty="0" smtClean="0">
                <a:solidFill>
                  <a:schemeClr val="tx1">
                    <a:lumMod val="85000"/>
                  </a:schemeClr>
                </a:solidFill>
              </a:rPr>
              <a:t>мови</a:t>
            </a:r>
            <a:endParaRPr lang="uk-UA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 descr="230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714480" y="2643182"/>
            <a:ext cx="6000792" cy="381277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571472" y="1600200"/>
            <a:ext cx="8194576" cy="3733800"/>
          </a:xfrm>
        </p:spPr>
        <p:txBody>
          <a:bodyPr>
            <a:noAutofit/>
          </a:bodyPr>
          <a:lstStyle/>
          <a:p>
            <a:pPr algn="just"/>
            <a:r>
              <a:rPr lang="uk-UA" sz="2800" i="1" dirty="0" smtClean="0"/>
              <a:t>Початок XIX ст. повернув українському народові його мову як знаряддя творення культури</a:t>
            </a:r>
            <a:endParaRPr lang="uk-UA" sz="2800" i="1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" name="Рисунок 5" descr="cf4c7-shevchenk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298" y="785794"/>
            <a:ext cx="4071966" cy="5373561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 descr="taras-shevchenko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857356" y="500042"/>
            <a:ext cx="5286412" cy="2540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642910" y="785794"/>
            <a:ext cx="8123138" cy="2357454"/>
          </a:xfrm>
        </p:spPr>
        <p:txBody>
          <a:bodyPr>
            <a:noAutofit/>
          </a:bodyPr>
          <a:lstStyle/>
          <a:p>
            <a:endParaRPr lang="uk-UA" sz="24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" name="Рисунок 5" descr="12774650621-259x3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3357562"/>
            <a:ext cx="2466975" cy="28575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projectukraine-2012-02-20-0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314" y="3357562"/>
            <a:ext cx="2500330" cy="28971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133724"/>
          </a:xfrm>
        </p:spPr>
        <p:txBody>
          <a:bodyPr>
            <a:noAutofit/>
          </a:bodyPr>
          <a:lstStyle/>
          <a:p>
            <a:r>
              <a:rPr lang="uk-UA" sz="2400" i="1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Т. Шевченка </a:t>
            </a:r>
            <a:r>
              <a:rPr lang="uk-UA" sz="24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аж ніяк не можна віднести до побутописців. Найчастіше </a:t>
            </a:r>
            <a:r>
              <a:rPr lang="uk-UA" sz="24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назви із сфери рослинного й тваринного світу, сільського господарства виступають у складі порівнянь: "Залилась дрібними, </a:t>
            </a:r>
            <a:r>
              <a:rPr lang="uk-UA" sz="2400" b="1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 горох</a:t>
            </a:r>
            <a:r>
              <a:rPr lang="uk-UA" sz="24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сльозами"; "Ростуть, </a:t>
            </a:r>
            <a:r>
              <a:rPr lang="uk-UA" sz="2400" b="1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 капуста </a:t>
            </a:r>
            <a:r>
              <a:rPr lang="uk-UA" sz="24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городі"; "Розвіяла, мов ту полову"; "Збиралися кардинали. Гладкі та червоні, Мов бугаї в загороду" тощо.</a:t>
            </a:r>
            <a:br>
              <a:rPr lang="uk-UA" sz="24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uk-UA" sz="2400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Місце для вмісту 6" descr="kapusta-bilokachanna_4_1.jpg"/>
          <p:cNvPicPr>
            <a:picLocks noGrp="1" noChangeAspect="1"/>
          </p:cNvPicPr>
          <p:nvPr>
            <p:ph sz="half" idx="1"/>
          </p:nvPr>
        </p:nvPicPr>
        <p:blipFill>
          <a:blip r:embed="rId3">
            <a:lum bright="-10000" contrast="10000"/>
          </a:blip>
          <a:stretch>
            <a:fillRect/>
          </a:stretch>
        </p:blipFill>
        <p:spPr>
          <a:xfrm>
            <a:off x="4643438" y="3714752"/>
            <a:ext cx="3000396" cy="21954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Місце для вмісту 7" descr="goroh.jpg"/>
          <p:cNvPicPr>
            <a:picLocks noGrp="1" noChangeAspect="1"/>
          </p:cNvPicPr>
          <p:nvPr>
            <p:ph sz="half" idx="2"/>
          </p:nvPr>
        </p:nvPicPr>
        <p:blipFill>
          <a:blip r:embed="rId4">
            <a:lum bright="10000" contrast="10000"/>
          </a:blip>
          <a:stretch>
            <a:fillRect/>
          </a:stretch>
        </p:blipFill>
        <p:spPr>
          <a:xfrm>
            <a:off x="1000100" y="3929066"/>
            <a:ext cx="2500330" cy="18516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uk-UA" sz="3200" dirty="0" err="1" smtClean="0"/>
              <a:t>Народорозмовний</a:t>
            </a:r>
            <a:r>
              <a:rPr lang="uk-UA" sz="3200" dirty="0" smtClean="0"/>
              <a:t> синтаксис</a:t>
            </a:r>
            <a:endParaRPr lang="uk-UA" sz="3200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uk-UA" sz="3200" dirty="0" smtClean="0"/>
              <a:t>Фольклорний синтаксис</a:t>
            </a:r>
            <a:endParaRPr lang="uk-UA" sz="3200" dirty="0"/>
          </a:p>
        </p:txBody>
      </p:sp>
      <p:pic>
        <p:nvPicPr>
          <p:cNvPr id="5" name="Рисунок 4" descr="projectukraine-2012-01-19-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2857496"/>
            <a:ext cx="5448300" cy="35052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714348" y="714356"/>
            <a:ext cx="8051700" cy="4619644"/>
          </a:xfrm>
        </p:spPr>
        <p:txBody>
          <a:bodyPr>
            <a:noAutofit/>
          </a:bodyPr>
          <a:lstStyle/>
          <a:p>
            <a:endParaRPr lang="uk-UA" sz="1800" dirty="0" smtClean="0"/>
          </a:p>
          <a:p>
            <a:r>
              <a:rPr lang="uk-UA" sz="3600" i="1" dirty="0" smtClean="0"/>
              <a:t>Ой вийду я на улицю, аж улиця тісна,</a:t>
            </a:r>
          </a:p>
          <a:p>
            <a:r>
              <a:rPr lang="uk-UA" sz="3600" i="1" dirty="0" smtClean="0"/>
              <a:t>Сидить моя женишина </a:t>
            </a:r>
            <a:r>
              <a:rPr lang="uk-UA" sz="3600" i="1" dirty="0" err="1" smtClean="0"/>
              <a:t>гордая</a:t>
            </a:r>
            <a:r>
              <a:rPr lang="uk-UA" sz="3600" i="1" dirty="0" smtClean="0"/>
              <a:t> та пишна...</a:t>
            </a:r>
          </a:p>
          <a:p>
            <a:endParaRPr lang="uk-UA" sz="18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 descr="shewchenko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71472" y="1428736"/>
            <a:ext cx="2857520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3929058" y="1285860"/>
            <a:ext cx="4836990" cy="3614750"/>
          </a:xfrm>
        </p:spPr>
        <p:txBody>
          <a:bodyPr>
            <a:noAutofit/>
          </a:bodyPr>
          <a:lstStyle/>
          <a:p>
            <a:endParaRPr lang="uk-UA" sz="18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 descr="OKR-01-w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lum bright="10000" contrast="-30000"/>
          </a:blip>
          <a:stretch>
            <a:fillRect/>
          </a:stretch>
        </p:blipFill>
        <p:spPr>
          <a:xfrm>
            <a:off x="285720" y="571480"/>
            <a:ext cx="8643998" cy="471490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214250" y="1500174"/>
            <a:ext cx="8929750" cy="2571768"/>
          </a:xfrm>
        </p:spPr>
        <p:txBody>
          <a:bodyPr>
            <a:noAutofit/>
          </a:bodyPr>
          <a:lstStyle/>
          <a:p>
            <a:r>
              <a:rPr lang="uk-UA" sz="8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Дякую за увагу</a:t>
            </a:r>
            <a:r>
              <a:rPr lang="uk-UA" sz="96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  <a:endParaRPr lang="uk-UA" sz="96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357158" y="3000372"/>
            <a:ext cx="8229600" cy="2286016"/>
          </a:xfrm>
        </p:spPr>
        <p:txBody>
          <a:bodyPr>
            <a:normAutofit/>
          </a:bodyPr>
          <a:lstStyle/>
          <a:p>
            <a:r>
              <a:rPr lang="uk-UA" sz="4000" dirty="0" smtClean="0"/>
              <a:t>Малькевич Анастасія Вікторівна</a:t>
            </a:r>
          </a:p>
          <a:p>
            <a:endParaRPr lang="uk-UA" sz="4000" dirty="0" smtClean="0"/>
          </a:p>
          <a:p>
            <a:pPr>
              <a:buNone/>
            </a:pPr>
            <a:r>
              <a:rPr lang="uk-UA" sz="2800" dirty="0" smtClean="0"/>
              <a:t>                Учениця 9 – Б класу Гімназії 172 </a:t>
            </a:r>
            <a:r>
              <a:rPr lang="uk-UA" sz="2800" dirty="0" err="1" smtClean="0"/>
              <a:t>“Нивки”</a:t>
            </a:r>
            <a:endParaRPr lang="uk-UA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1071546"/>
            <a:ext cx="8229600" cy="1133460"/>
          </a:xfrm>
        </p:spPr>
        <p:txBody>
          <a:bodyPr>
            <a:normAutofit/>
          </a:bodyPr>
          <a:lstStyle/>
          <a:p>
            <a:r>
              <a:rPr lang="uk-UA" sz="6000" dirty="0" smtClean="0">
                <a:solidFill>
                  <a:schemeClr val="tx2"/>
                </a:solidFill>
              </a:rPr>
              <a:t>Роботу виконала :</a:t>
            </a:r>
            <a:endParaRPr lang="uk-UA" sz="6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4348" y="428604"/>
            <a:ext cx="8043890" cy="1428760"/>
          </a:xfrm>
        </p:spPr>
        <p:txBody>
          <a:bodyPr>
            <a:noAutofit/>
          </a:bodyPr>
          <a:lstStyle/>
          <a:p>
            <a:r>
              <a:rPr lang="ru-RU" sz="3200" dirty="0" smtClean="0"/>
              <a:t>Тарас Шевченко – </a:t>
            </a:r>
            <a:r>
              <a:rPr lang="ru-RU" sz="3200" dirty="0" err="1" smtClean="0"/>
              <a:t>найвідоміший</a:t>
            </a:r>
            <a:r>
              <a:rPr lang="ru-RU" sz="3200" dirty="0" smtClean="0"/>
              <a:t> поет </a:t>
            </a:r>
            <a:r>
              <a:rPr lang="ru-RU" sz="3200" dirty="0" err="1" smtClean="0"/>
              <a:t>всіх</a:t>
            </a:r>
            <a:r>
              <a:rPr lang="ru-RU" sz="3200" dirty="0" smtClean="0"/>
              <a:t>  </a:t>
            </a:r>
            <a:r>
              <a:rPr lang="ru-RU" sz="3200" dirty="0" err="1" smtClean="0"/>
              <a:t>часів</a:t>
            </a:r>
            <a:r>
              <a:rPr lang="ru-RU" sz="3200" dirty="0" smtClean="0"/>
              <a:t> на </a:t>
            </a:r>
            <a:r>
              <a:rPr lang="ru-RU" sz="3200" dirty="0" err="1" smtClean="0"/>
              <a:t>Україні</a:t>
            </a:r>
            <a:r>
              <a:rPr lang="uk-UA" sz="3200" dirty="0" smtClean="0"/>
              <a:t>. </a:t>
            </a:r>
            <a:br>
              <a:rPr lang="uk-UA" sz="3200" dirty="0" smtClean="0"/>
            </a:br>
            <a:endParaRPr lang="uk-UA" sz="3200" dirty="0"/>
          </a:p>
        </p:txBody>
      </p:sp>
      <p:pic>
        <p:nvPicPr>
          <p:cNvPr id="7" name="Місце для зображення 6" descr="Тарас-Шевченко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3246" r="13246"/>
          <a:stretch>
            <a:fillRect/>
          </a:stretch>
        </p:blipFill>
        <p:spPr>
          <a:xfrm>
            <a:off x="642910" y="1857364"/>
            <a:ext cx="4174719" cy="38576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Місце для тексту 5"/>
          <p:cNvSpPr>
            <a:spLocks noGrp="1"/>
          </p:cNvSpPr>
          <p:nvPr>
            <p:ph type="body" sz="half" idx="2"/>
          </p:nvPr>
        </p:nvSpPr>
        <p:spPr>
          <a:xfrm>
            <a:off x="5072066" y="1714488"/>
            <a:ext cx="3786214" cy="4643470"/>
          </a:xfrm>
        </p:spPr>
        <p:txBody>
          <a:bodyPr>
            <a:noAutofit/>
          </a:bodyPr>
          <a:lstStyle/>
          <a:p>
            <a:pPr algn="just"/>
            <a:r>
              <a:rPr lang="uk-UA" sz="20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Мета дослідження </a:t>
            </a:r>
            <a:r>
              <a:rPr lang="uk-UA" sz="2000" i="1" dirty="0" smtClean="0"/>
              <a:t>- показати на основні церковнослов'янізми Шевченка, </a:t>
            </a:r>
            <a:r>
              <a:rPr lang="uk-UA" sz="2000" i="1" dirty="0" err="1" smtClean="0"/>
              <a:t>хронологічність</a:t>
            </a:r>
            <a:r>
              <a:rPr lang="uk-UA" sz="2000" i="1" dirty="0" smtClean="0"/>
              <a:t> і послідовність розвитку української мови від праслов'янського періоду; з'ясувати, яку роль відіграють церковнослов'янізми у творах Шевченка</a:t>
            </a:r>
            <a:endParaRPr lang="uk-UA" sz="2000" i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і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-214346" y="500042"/>
            <a:ext cx="9715536" cy="2772014"/>
          </a:xfrm>
        </p:spPr>
        <p:txBody>
          <a:bodyPr/>
          <a:lstStyle/>
          <a:p>
            <a:r>
              <a:rPr lang="uk-UA" b="1" dirty="0" smtClean="0"/>
              <a:t>ФОРМУВАННЯ УКРАЇНСЬКОЇ ЛІТЕРАТУРНОЇ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b="1" dirty="0" smtClean="0"/>
              <a:t>  МОВИ</a:t>
            </a:r>
            <a:endParaRPr lang="uk-UA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Місце для вмісту 6" descr="d3b61------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643438" y="2714620"/>
            <a:ext cx="2813422" cy="2071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Місце для тексту 7"/>
          <p:cNvSpPr>
            <a:spLocks noGrp="1"/>
          </p:cNvSpPr>
          <p:nvPr>
            <p:ph type="body" idx="2"/>
          </p:nvPr>
        </p:nvSpPr>
        <p:spPr>
          <a:xfrm>
            <a:off x="857224" y="1857364"/>
            <a:ext cx="2857520" cy="3733800"/>
          </a:xfrm>
        </p:spPr>
        <p:txBody>
          <a:bodyPr>
            <a:normAutofit/>
          </a:bodyPr>
          <a:lstStyle/>
          <a:p>
            <a:r>
              <a:rPr lang="uk-UA" sz="2000" dirty="0" smtClean="0"/>
              <a:t>Літературна мова України в своєму історичному розвитку пройшла кілька виразно відмежованих періодів: </a:t>
            </a:r>
            <a:r>
              <a:rPr lang="uk-UA" sz="2000" i="1" u="sng" dirty="0" smtClean="0"/>
              <a:t>давня</a:t>
            </a:r>
            <a:r>
              <a:rPr lang="uk-UA" sz="2000" dirty="0" smtClean="0"/>
              <a:t> доба охоплює X - XIII ст., сер. - XIV - XVIII і </a:t>
            </a:r>
            <a:r>
              <a:rPr lang="uk-UA" sz="2000" i="1" u="sng" dirty="0" smtClean="0"/>
              <a:t>нова</a:t>
            </a:r>
            <a:r>
              <a:rPr lang="uk-UA" sz="2000" dirty="0" smtClean="0"/>
              <a:t> - XIX - XX ст. </a:t>
            </a:r>
            <a:endParaRPr lang="uk-UA" sz="20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28662" y="357166"/>
            <a:ext cx="7834338" cy="1166834"/>
          </a:xfrm>
        </p:spPr>
        <p:txBody>
          <a:bodyPr>
            <a:normAutofit fontScale="90000"/>
          </a:bodyPr>
          <a:lstStyle/>
          <a:p>
            <a:r>
              <a:rPr lang="uk-UA" sz="3100" b="1" i="1" dirty="0" smtClean="0"/>
              <a:t>Церковнослов'янська мова - літературна мова Київської Русі-України</a:t>
            </a:r>
            <a:r>
              <a:rPr lang="uk-UA" sz="2400" dirty="0" smtClean="0"/>
              <a:t/>
            </a:r>
            <a:br>
              <a:rPr lang="uk-UA" sz="2400" dirty="0" smtClean="0"/>
            </a:br>
            <a:endParaRPr lang="uk-UA" sz="2400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Місце для вмісту 5" descr="index_clip_image017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785918" y="3357562"/>
            <a:ext cx="5857761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214282" y="1285860"/>
            <a:ext cx="8715436" cy="2928958"/>
          </a:xfrm>
        </p:spPr>
        <p:txBody>
          <a:bodyPr>
            <a:normAutofit/>
          </a:bodyPr>
          <a:lstStyle/>
          <a:p>
            <a:pPr algn="just"/>
            <a:r>
              <a:rPr lang="uk-UA" sz="1800" dirty="0" smtClean="0"/>
              <a:t>Літературна мова давньої доби засвідчена для Києва церковними й науковими текстами. Крім церковних і наукових жанрів, той же варіант літературної мови представлений матеріалами приватно-епістолярного характеру, літописами, красним письменством. Мова усіх цих жанрів у своїй основі церковнослов'янська Спроби довести існування місцевої  літературної мови, посталої на основі мови міст, перед засвоєнням церковнослов'янської, не підтримувані жодними відомими фактами..</a:t>
            </a:r>
          </a:p>
          <a:p>
            <a:endParaRPr lang="uk-UA" sz="18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81034" y="428604"/>
            <a:ext cx="8262966" cy="500066"/>
          </a:xfrm>
        </p:spPr>
        <p:txBody>
          <a:bodyPr>
            <a:noAutofit/>
          </a:bodyPr>
          <a:lstStyle/>
          <a:p>
            <a:r>
              <a:rPr lang="uk-UA" sz="2800" i="1" dirty="0" smtClean="0"/>
              <a:t>Літературна мова давнього Києва</a:t>
            </a:r>
            <a:endParaRPr lang="uk-UA" sz="2800" i="1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                    Держави:</a:t>
            </a:r>
            <a:br>
              <a:rPr lang="uk-UA" dirty="0" smtClean="0"/>
            </a:br>
            <a:r>
              <a:rPr lang="uk-UA" dirty="0" smtClean="0"/>
              <a:t>   Київська              Галицько-Волинська</a:t>
            </a:r>
            <a:endParaRPr lang="uk-UA" dirty="0"/>
          </a:p>
        </p:txBody>
      </p:sp>
      <p:pic>
        <p:nvPicPr>
          <p:cNvPr id="8" name="Місце для вмісту 7" descr="map_1054_113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28662" y="1500174"/>
            <a:ext cx="3652887" cy="4572000"/>
          </a:xfrm>
        </p:spPr>
      </p:pic>
      <p:pic>
        <p:nvPicPr>
          <p:cNvPr id="9" name="Місце для вмісту 8" descr="1296136438_istorichne-znachennya-galicko-volinskoyi-derzhavi.jpe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357818" y="1500174"/>
            <a:ext cx="2886868" cy="4531899"/>
          </a:xfrm>
        </p:spPr>
      </p:pic>
      <p:pic>
        <p:nvPicPr>
          <p:cNvPr id="10" name="Рисунок 9" descr="kiyiv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2" y="1857364"/>
            <a:ext cx="3432204" cy="4067797"/>
          </a:xfrm>
          <a:prstGeom prst="rect">
            <a:avLst/>
          </a:prstGeom>
        </p:spPr>
      </p:pic>
      <p:pic>
        <p:nvPicPr>
          <p:cNvPr id="11" name="Рисунок 10" descr="narysy03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3372" y="2071678"/>
            <a:ext cx="4500594" cy="2571768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 descr="600777_318494941569842_1430217751_n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357422" y="1785926"/>
            <a:ext cx="6000792" cy="26828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714348" y="785794"/>
            <a:ext cx="8051700" cy="3733800"/>
          </a:xfrm>
        </p:spPr>
        <p:txBody>
          <a:bodyPr>
            <a:normAutofit/>
          </a:bodyPr>
          <a:lstStyle/>
          <a:p>
            <a:endParaRPr lang="uk-UA" sz="20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6" name="Рисунок 5" descr="1341901988_poltavapanoramaorigadjust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1000108"/>
            <a:ext cx="8072462" cy="5604326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 descr="ea85d9dbcbd2b8119401562c3334d1d52f9c32c8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071538" y="3857628"/>
            <a:ext cx="714380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285720" y="500042"/>
            <a:ext cx="5357850" cy="3929090"/>
          </a:xfrm>
        </p:spPr>
        <p:txBody>
          <a:bodyPr>
            <a:normAutofit/>
          </a:bodyPr>
          <a:lstStyle/>
          <a:p>
            <a:r>
              <a:rPr lang="uk-UA" sz="2400" dirty="0" smtClean="0"/>
              <a:t>Коли після знесення заборон унаслідок революції 1905 р. літературна мова “ повернулася ” на Україну, вона вже мала синтетичний характер, хоч її </a:t>
            </a:r>
            <a:r>
              <a:rPr lang="uk-UA" sz="2400" dirty="0" err="1" smtClean="0"/>
              <a:t>центральноукраїнська</a:t>
            </a:r>
            <a:r>
              <a:rPr lang="uk-UA" sz="2400" dirty="0" smtClean="0"/>
              <a:t> основа лишилася непорушною.</a:t>
            </a:r>
          </a:p>
          <a:p>
            <a:endParaRPr lang="uk-UA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" name="Рисунок 5" descr="300px-Poster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1214422"/>
            <a:ext cx="3300434" cy="2288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58 0.01018 L 0.39149 0.010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пір">
  <a:themeElements>
    <a:clrScheme name="Папір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Папір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апір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900</TotalTime>
  <Words>317</Words>
  <Application>Microsoft Office PowerPoint</Application>
  <PresentationFormat>Екран (4:3)</PresentationFormat>
  <Paragraphs>24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17</vt:i4>
      </vt:variant>
    </vt:vector>
  </HeadingPairs>
  <TitlesOfParts>
    <vt:vector size="18" baseType="lpstr">
      <vt:lpstr>Папір</vt:lpstr>
      <vt:lpstr>Церковнослов'янізми у творчості Тараса Шевченка </vt:lpstr>
      <vt:lpstr>Роботу виконала :</vt:lpstr>
      <vt:lpstr>Тарас Шевченко – найвідоміший поет всіх  часів на Україні.  </vt:lpstr>
      <vt:lpstr>ФОРМУВАННЯ УКРАЇНСЬКОЇ ЛІТЕРАТУРНОЇ   МОВИ</vt:lpstr>
      <vt:lpstr>Церковнослов'янська мова - літературна мова Київської Русі-України </vt:lpstr>
      <vt:lpstr>Літературна мова давнього Києва</vt:lpstr>
      <vt:lpstr>                    Держави:    Київська              Галицько-Волинська</vt:lpstr>
      <vt:lpstr>Слайд 8</vt:lpstr>
      <vt:lpstr>Слайд 9</vt:lpstr>
      <vt:lpstr>Тарас Шевченко - основоположник української літературної мови</vt:lpstr>
      <vt:lpstr>Слайд 11</vt:lpstr>
      <vt:lpstr>Слайд 12</vt:lpstr>
      <vt:lpstr>Т. Шевченка аж ніяк не можна віднести до побутописців. Найчастіше назви із сфери рослинного й тваринного світу, сільського господарства виступають у складі порівнянь: "Залилась дрібними, як горох, сльозами"; "Ростуть, як капуста на городі"; "Розвіяла, мов ту полову"; "Збиралися кардинали. Гладкі та червоні, Мов бугаї в загороду" тощо. 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Церковнослов'янізми у творчості Тараса Шевченка</dc:title>
  <dc:creator>Алексей</dc:creator>
  <cp:lastModifiedBy>Алексей</cp:lastModifiedBy>
  <cp:revision>92</cp:revision>
  <dcterms:created xsi:type="dcterms:W3CDTF">2012-11-17T14:08:30Z</dcterms:created>
  <dcterms:modified xsi:type="dcterms:W3CDTF">2012-12-09T19:13:57Z</dcterms:modified>
</cp:coreProperties>
</file>